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3" r:id="rId4"/>
  </p:sldMasterIdLst>
  <p:notesMasterIdLst>
    <p:notesMasterId r:id="rId39"/>
  </p:notesMasterIdLst>
  <p:handoutMasterIdLst>
    <p:handoutMasterId r:id="rId40"/>
  </p:handoutMasterIdLst>
  <p:sldIdLst>
    <p:sldId id="374" r:id="rId5"/>
    <p:sldId id="360" r:id="rId6"/>
    <p:sldId id="414" r:id="rId7"/>
    <p:sldId id="1429" r:id="rId8"/>
    <p:sldId id="1498" r:id="rId9"/>
    <p:sldId id="1447" r:id="rId10"/>
    <p:sldId id="1484" r:id="rId11"/>
    <p:sldId id="432" r:id="rId12"/>
    <p:sldId id="1482" r:id="rId13"/>
    <p:sldId id="1481" r:id="rId14"/>
    <p:sldId id="1465" r:id="rId15"/>
    <p:sldId id="1446" r:id="rId16"/>
    <p:sldId id="1483" r:id="rId17"/>
    <p:sldId id="434" r:id="rId18"/>
    <p:sldId id="1485" r:id="rId19"/>
    <p:sldId id="1493" r:id="rId20"/>
    <p:sldId id="1472" r:id="rId21"/>
    <p:sldId id="1433" r:id="rId22"/>
    <p:sldId id="262" r:id="rId23"/>
    <p:sldId id="1473" r:id="rId24"/>
    <p:sldId id="949" r:id="rId25"/>
    <p:sldId id="1476" r:id="rId26"/>
    <p:sldId id="877" r:id="rId27"/>
    <p:sldId id="257" r:id="rId28"/>
    <p:sldId id="1474" r:id="rId29"/>
    <p:sldId id="1084" r:id="rId30"/>
    <p:sldId id="256" r:id="rId31"/>
    <p:sldId id="258" r:id="rId32"/>
    <p:sldId id="1477" r:id="rId33"/>
    <p:sldId id="1487" r:id="rId34"/>
    <p:sldId id="260" r:id="rId35"/>
    <p:sldId id="259" r:id="rId36"/>
    <p:sldId id="261" r:id="rId37"/>
    <p:sldId id="709" r:id="rId38"/>
  </p:sldIdLst>
  <p:sldSz cx="13546138" cy="7620000"/>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50">
          <p15:clr>
            <a:srgbClr val="A4A3A4"/>
          </p15:clr>
        </p15:guide>
        <p15:guide id="2" pos="8268">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 Moerchel" initials="AM" lastIdx="1" clrIdx="0">
    <p:extLst>
      <p:ext uri="{19B8F6BF-5375-455C-9EA6-DF929625EA0E}">
        <p15:presenceInfo xmlns:p15="http://schemas.microsoft.com/office/powerpoint/2012/main" userId="S::amm211@cam.ac.uk::c9dfd067-4c2f-4418-8097-6c1551e2e87d" providerId="AD"/>
      </p:ext>
    </p:extLst>
  </p:cmAuthor>
  <p:cmAuthor id="2" name="Frank Tietze" initials="FT" lastIdx="1" clrIdx="1">
    <p:extLst>
      <p:ext uri="{19B8F6BF-5375-455C-9EA6-DF929625EA0E}">
        <p15:presenceInfo xmlns:p15="http://schemas.microsoft.com/office/powerpoint/2012/main" userId="Frank Tiet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CB8"/>
    <a:srgbClr val="404040"/>
    <a:srgbClr val="F1646E"/>
    <a:srgbClr val="F89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862F2-5559-0C4A-9EF5-4368A30785BD}" v="7" dt="2025-05-16T16:16:35.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p:restoredTop sz="94706"/>
  </p:normalViewPr>
  <p:slideViewPr>
    <p:cSldViewPr snapToGrid="0">
      <p:cViewPr varScale="1">
        <p:scale>
          <a:sx n="181" d="100"/>
          <a:sy n="181" d="100"/>
        </p:scale>
        <p:origin x="1512" y="176"/>
      </p:cViewPr>
      <p:guideLst>
        <p:guide orient="horz" pos="450"/>
        <p:guide pos="8268"/>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bjurgens\Documents\Dropbox\_arbeit\car-T%20tech%20watch%20shortreport\matheo\patent_lis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ank%20Tietye\University%20Of%20Cambridge\User_ENG_IIPM%20Lab_ext%20-%20IP_analytics_RDC%20-%20IP_analytics_RDC\Part%20II%20lecture%20exampl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48840286582942E-2"/>
          <c:y val="3.6931019095213825E-2"/>
          <c:w val="0.94134865241403132"/>
          <c:h val="0.62756904540849889"/>
        </c:manualLayout>
      </c:layout>
      <c:barChart>
        <c:barDir val="col"/>
        <c:grouping val="clustered"/>
        <c:varyColors val="0"/>
        <c:ser>
          <c:idx val="0"/>
          <c:order val="0"/>
          <c:tx>
            <c:strRef>
              <c:f>Classifications!$D$8</c:f>
              <c:strCache>
                <c:ptCount val="1"/>
                <c:pt idx="0">
                  <c:v>Bicycle therapeutics - Top CPC classes</c:v>
                </c:pt>
              </c:strCache>
            </c:strRef>
          </c:tx>
          <c:spPr>
            <a:solidFill>
              <a:srgbClr val="F89726"/>
            </a:solidFill>
            <a:ln>
              <a:noFill/>
            </a:ln>
            <a:effectLst/>
          </c:spPr>
          <c:invertIfNegative val="0"/>
          <c:cat>
            <c:strRef>
              <c:f>Classifications!$C$9:$C$16</c:f>
              <c:strCache>
                <c:ptCount val="8"/>
                <c:pt idx="0">
                  <c:v>G01N15/065</c:v>
                </c:pt>
                <c:pt idx="1">
                  <c:v>G01N15/14</c:v>
                </c:pt>
                <c:pt idx="2">
                  <c:v>G01N15/10</c:v>
                </c:pt>
                <c:pt idx="3">
                  <c:v>G01N15/06</c:v>
                </c:pt>
                <c:pt idx="4">
                  <c:v>G01N15/0826</c:v>
                </c:pt>
                <c:pt idx="5">
                  <c:v>G01N21/85</c:v>
                </c:pt>
                <c:pt idx="6">
                  <c:v>B01D45/04</c:v>
                </c:pt>
                <c:pt idx="7">
                  <c:v>B01D5/0012</c:v>
                </c:pt>
              </c:strCache>
            </c:strRef>
          </c:cat>
          <c:val>
            <c:numRef>
              <c:f>Classifications!$D$9:$D$16</c:f>
              <c:numCache>
                <c:formatCode>General</c:formatCode>
                <c:ptCount val="8"/>
                <c:pt idx="0">
                  <c:v>25</c:v>
                </c:pt>
                <c:pt idx="1">
                  <c:v>18</c:v>
                </c:pt>
                <c:pt idx="2">
                  <c:v>5</c:v>
                </c:pt>
                <c:pt idx="3">
                  <c:v>6</c:v>
                </c:pt>
                <c:pt idx="4">
                  <c:v>5</c:v>
                </c:pt>
                <c:pt idx="5">
                  <c:v>4</c:v>
                </c:pt>
                <c:pt idx="6">
                  <c:v>5</c:v>
                </c:pt>
                <c:pt idx="7">
                  <c:v>6</c:v>
                </c:pt>
              </c:numCache>
            </c:numRef>
          </c:val>
          <c:extLst>
            <c:ext xmlns:c16="http://schemas.microsoft.com/office/drawing/2014/chart" uri="{C3380CC4-5D6E-409C-BE32-E72D297353CC}">
              <c16:uniqueId val="{00000000-D870-40C8-98CF-B68794202DDF}"/>
            </c:ext>
          </c:extLst>
        </c:ser>
        <c:ser>
          <c:idx val="1"/>
          <c:order val="1"/>
          <c:tx>
            <c:strRef>
              <c:f>Classifications!$E$8</c:f>
              <c:strCache>
                <c:ptCount val="1"/>
                <c:pt idx="0">
                  <c:v>Tricycle therapeutics - Top CPC classes</c:v>
                </c:pt>
              </c:strCache>
            </c:strRef>
          </c:tx>
          <c:spPr>
            <a:solidFill>
              <a:srgbClr val="399CB8"/>
            </a:solidFill>
            <a:ln>
              <a:noFill/>
            </a:ln>
            <a:effectLst/>
          </c:spPr>
          <c:invertIfNegative val="0"/>
          <c:cat>
            <c:strRef>
              <c:f>Classifications!$C$9:$C$16</c:f>
              <c:strCache>
                <c:ptCount val="8"/>
                <c:pt idx="0">
                  <c:v>G01N15/065</c:v>
                </c:pt>
                <c:pt idx="1">
                  <c:v>G01N15/14</c:v>
                </c:pt>
                <c:pt idx="2">
                  <c:v>G01N15/10</c:v>
                </c:pt>
                <c:pt idx="3">
                  <c:v>G01N15/06</c:v>
                </c:pt>
                <c:pt idx="4">
                  <c:v>G01N15/0826</c:v>
                </c:pt>
                <c:pt idx="5">
                  <c:v>G01N21/85</c:v>
                </c:pt>
                <c:pt idx="6">
                  <c:v>B01D45/04</c:v>
                </c:pt>
                <c:pt idx="7">
                  <c:v>B01D5/0012</c:v>
                </c:pt>
              </c:strCache>
            </c:strRef>
          </c:cat>
          <c:val>
            <c:numRef>
              <c:f>Classifications!$E$9:$E$16</c:f>
              <c:numCache>
                <c:formatCode>General</c:formatCode>
                <c:ptCount val="8"/>
                <c:pt idx="0">
                  <c:v>3</c:v>
                </c:pt>
                <c:pt idx="1">
                  <c:v>2</c:v>
                </c:pt>
                <c:pt idx="2">
                  <c:v>5</c:v>
                </c:pt>
                <c:pt idx="3">
                  <c:v>5</c:v>
                </c:pt>
                <c:pt idx="4">
                  <c:v>8</c:v>
                </c:pt>
                <c:pt idx="5">
                  <c:v>14</c:v>
                </c:pt>
                <c:pt idx="6">
                  <c:v>19</c:v>
                </c:pt>
                <c:pt idx="7">
                  <c:v>17</c:v>
                </c:pt>
              </c:numCache>
            </c:numRef>
          </c:val>
          <c:extLst>
            <c:ext xmlns:c16="http://schemas.microsoft.com/office/drawing/2014/chart" uri="{C3380CC4-5D6E-409C-BE32-E72D297353CC}">
              <c16:uniqueId val="{00000001-D870-40C8-98CF-B68794202DDF}"/>
            </c:ext>
          </c:extLst>
        </c:ser>
        <c:ser>
          <c:idx val="2"/>
          <c:order val="2"/>
          <c:tx>
            <c:strRef>
              <c:f>Classifications!$F$8</c:f>
              <c:strCache>
                <c:ptCount val="1"/>
                <c:pt idx="0">
                  <c:v>Quadcycle therapeutics - Top CPC classes</c:v>
                </c:pt>
              </c:strCache>
            </c:strRef>
          </c:tx>
          <c:spPr>
            <a:solidFill>
              <a:srgbClr val="404040"/>
            </a:solidFill>
            <a:ln>
              <a:noFill/>
            </a:ln>
            <a:effectLst/>
          </c:spPr>
          <c:invertIfNegative val="0"/>
          <c:cat>
            <c:strRef>
              <c:f>Classifications!$C$9:$C$16</c:f>
              <c:strCache>
                <c:ptCount val="8"/>
                <c:pt idx="0">
                  <c:v>G01N15/065</c:v>
                </c:pt>
                <c:pt idx="1">
                  <c:v>G01N15/14</c:v>
                </c:pt>
                <c:pt idx="2">
                  <c:v>G01N15/10</c:v>
                </c:pt>
                <c:pt idx="3">
                  <c:v>G01N15/06</c:v>
                </c:pt>
                <c:pt idx="4">
                  <c:v>G01N15/0826</c:v>
                </c:pt>
                <c:pt idx="5">
                  <c:v>G01N21/85</c:v>
                </c:pt>
                <c:pt idx="6">
                  <c:v>B01D45/04</c:v>
                </c:pt>
                <c:pt idx="7">
                  <c:v>B01D5/0012</c:v>
                </c:pt>
              </c:strCache>
            </c:strRef>
          </c:cat>
          <c:val>
            <c:numRef>
              <c:f>Classifications!$F$9:$F$16</c:f>
              <c:numCache>
                <c:formatCode>General</c:formatCode>
                <c:ptCount val="8"/>
                <c:pt idx="0">
                  <c:v>22</c:v>
                </c:pt>
                <c:pt idx="1">
                  <c:v>20</c:v>
                </c:pt>
                <c:pt idx="2">
                  <c:v>3</c:v>
                </c:pt>
                <c:pt idx="3">
                  <c:v>12</c:v>
                </c:pt>
                <c:pt idx="4">
                  <c:v>2</c:v>
                </c:pt>
                <c:pt idx="5">
                  <c:v>0</c:v>
                </c:pt>
                <c:pt idx="6">
                  <c:v>2</c:v>
                </c:pt>
                <c:pt idx="7">
                  <c:v>2</c:v>
                </c:pt>
              </c:numCache>
            </c:numRef>
          </c:val>
          <c:extLst>
            <c:ext xmlns:c16="http://schemas.microsoft.com/office/drawing/2014/chart" uri="{C3380CC4-5D6E-409C-BE32-E72D297353CC}">
              <c16:uniqueId val="{00000002-D870-40C8-98CF-B68794202DDF}"/>
            </c:ext>
          </c:extLst>
        </c:ser>
        <c:dLbls>
          <c:showLegendKey val="0"/>
          <c:showVal val="0"/>
          <c:showCatName val="0"/>
          <c:showSerName val="0"/>
          <c:showPercent val="0"/>
          <c:showBubbleSize val="0"/>
        </c:dLbls>
        <c:gapWidth val="219"/>
        <c:overlap val="-27"/>
        <c:axId val="2001663792"/>
        <c:axId val="2001643824"/>
      </c:barChart>
      <c:catAx>
        <c:axId val="200166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1643824"/>
        <c:crosses val="autoZero"/>
        <c:auto val="1"/>
        <c:lblAlgn val="ctr"/>
        <c:lblOffset val="100"/>
        <c:noMultiLvlLbl val="0"/>
      </c:catAx>
      <c:valAx>
        <c:axId val="200164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166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err="1"/>
              <a:t>Quadcycle</a:t>
            </a:r>
            <a:r>
              <a:rPr lang="en-GB" dirty="0"/>
              <a:t> therapeutics – </a:t>
            </a:r>
            <a:br>
              <a:rPr lang="en-GB" dirty="0"/>
            </a:br>
            <a:r>
              <a:rPr lang="en-GB" dirty="0"/>
              <a:t>Active patents’ age from priority date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'Legal status'!$E$29</c:f>
              <c:strCache>
                <c:ptCount val="1"/>
                <c:pt idx="0">
                  <c:v>Quadcycle therapeutics - Age from priority date [year]</c:v>
                </c:pt>
              </c:strCache>
            </c:strRef>
          </c:tx>
          <c:spPr>
            <a:solidFill>
              <a:srgbClr val="404040"/>
            </a:solidFill>
            <a:ln>
              <a:noFill/>
            </a:ln>
            <a:effectLst/>
          </c:spPr>
          <c:invertIfNegative val="0"/>
          <c:cat>
            <c:strRef>
              <c:f>'Legal status'!$D$30:$D$39</c:f>
              <c:strCache>
                <c:ptCount val="10"/>
                <c:pt idx="0">
                  <c:v>Patent 1</c:v>
                </c:pt>
                <c:pt idx="1">
                  <c:v>Patent 2</c:v>
                </c:pt>
                <c:pt idx="2">
                  <c:v>Patent 3</c:v>
                </c:pt>
                <c:pt idx="3">
                  <c:v>Patent 4</c:v>
                </c:pt>
                <c:pt idx="4">
                  <c:v>Patent 5</c:v>
                </c:pt>
                <c:pt idx="5">
                  <c:v>Patent 6</c:v>
                </c:pt>
                <c:pt idx="6">
                  <c:v>Patent 7</c:v>
                </c:pt>
                <c:pt idx="7">
                  <c:v>Patent 8</c:v>
                </c:pt>
                <c:pt idx="8">
                  <c:v>Patent 9</c:v>
                </c:pt>
                <c:pt idx="9">
                  <c:v>Patent 10</c:v>
                </c:pt>
              </c:strCache>
            </c:strRef>
          </c:cat>
          <c:val>
            <c:numRef>
              <c:f>'Legal status'!$E$30:$E$39</c:f>
              <c:numCache>
                <c:formatCode>General</c:formatCode>
                <c:ptCount val="10"/>
                <c:pt idx="0">
                  <c:v>2</c:v>
                </c:pt>
                <c:pt idx="1">
                  <c:v>5</c:v>
                </c:pt>
                <c:pt idx="2">
                  <c:v>1</c:v>
                </c:pt>
                <c:pt idx="3">
                  <c:v>2</c:v>
                </c:pt>
                <c:pt idx="4">
                  <c:v>3</c:v>
                </c:pt>
                <c:pt idx="5">
                  <c:v>1</c:v>
                </c:pt>
                <c:pt idx="6">
                  <c:v>2</c:v>
                </c:pt>
                <c:pt idx="7">
                  <c:v>4</c:v>
                </c:pt>
                <c:pt idx="8">
                  <c:v>2</c:v>
                </c:pt>
                <c:pt idx="9">
                  <c:v>1</c:v>
                </c:pt>
              </c:numCache>
            </c:numRef>
          </c:val>
          <c:extLst>
            <c:ext xmlns:c16="http://schemas.microsoft.com/office/drawing/2014/chart" uri="{C3380CC4-5D6E-409C-BE32-E72D297353CC}">
              <c16:uniqueId val="{00000000-915F-4C99-83A8-F8D8D37CC99D}"/>
            </c:ext>
          </c:extLst>
        </c:ser>
        <c:dLbls>
          <c:showLegendKey val="0"/>
          <c:showVal val="0"/>
          <c:showCatName val="0"/>
          <c:showSerName val="0"/>
          <c:showPercent val="0"/>
          <c:showBubbleSize val="0"/>
        </c:dLbls>
        <c:gapWidth val="219"/>
        <c:overlap val="-27"/>
        <c:axId val="25343999"/>
        <c:axId val="25334847"/>
      </c:barChart>
      <c:catAx>
        <c:axId val="2534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34847"/>
        <c:crosses val="autoZero"/>
        <c:auto val="1"/>
        <c:lblAlgn val="ctr"/>
        <c:lblOffset val="100"/>
        <c:noMultiLvlLbl val="0"/>
      </c:catAx>
      <c:valAx>
        <c:axId val="2533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43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399CB8"/>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Tricycle therapeutics – </a:t>
            </a:r>
            <a:br>
              <a:rPr lang="en-GB" dirty="0"/>
            </a:br>
            <a:r>
              <a:rPr lang="en-GB" dirty="0"/>
              <a:t>Active patents’ age from priority data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399CB8"/>
            </a:solidFill>
            <a:ln>
              <a:noFill/>
            </a:ln>
            <a:effectLst/>
          </c:spPr>
          <c:invertIfNegative val="0"/>
          <c:cat>
            <c:strRef>
              <c:f>Sheet1!$C$12:$C$24</c:f>
              <c:strCache>
                <c:ptCount val="13"/>
                <c:pt idx="0">
                  <c:v>Patent 1</c:v>
                </c:pt>
                <c:pt idx="1">
                  <c:v>Patent 2</c:v>
                </c:pt>
                <c:pt idx="2">
                  <c:v>Patent 3</c:v>
                </c:pt>
                <c:pt idx="3">
                  <c:v>Patent 4</c:v>
                </c:pt>
                <c:pt idx="4">
                  <c:v>Patent 5</c:v>
                </c:pt>
                <c:pt idx="5">
                  <c:v>Patent 6</c:v>
                </c:pt>
                <c:pt idx="6">
                  <c:v>Patent 7</c:v>
                </c:pt>
                <c:pt idx="7">
                  <c:v>Patent 8</c:v>
                </c:pt>
                <c:pt idx="8">
                  <c:v>Patent 9</c:v>
                </c:pt>
                <c:pt idx="9">
                  <c:v>Patent 10</c:v>
                </c:pt>
                <c:pt idx="10">
                  <c:v>Patent 11</c:v>
                </c:pt>
                <c:pt idx="11">
                  <c:v>Patent 12</c:v>
                </c:pt>
                <c:pt idx="12">
                  <c:v>Patent 13</c:v>
                </c:pt>
              </c:strCache>
            </c:strRef>
          </c:cat>
          <c:val>
            <c:numRef>
              <c:f>Sheet1!$D$12:$D$24</c:f>
              <c:numCache>
                <c:formatCode>General</c:formatCode>
                <c:ptCount val="13"/>
                <c:pt idx="0">
                  <c:v>16</c:v>
                </c:pt>
                <c:pt idx="1">
                  <c:v>12</c:v>
                </c:pt>
                <c:pt idx="2">
                  <c:v>18</c:v>
                </c:pt>
                <c:pt idx="3">
                  <c:v>5</c:v>
                </c:pt>
                <c:pt idx="4">
                  <c:v>7</c:v>
                </c:pt>
                <c:pt idx="5">
                  <c:v>11</c:v>
                </c:pt>
                <c:pt idx="6">
                  <c:v>15</c:v>
                </c:pt>
                <c:pt idx="7">
                  <c:v>6</c:v>
                </c:pt>
                <c:pt idx="8">
                  <c:v>3</c:v>
                </c:pt>
                <c:pt idx="9">
                  <c:v>2</c:v>
                </c:pt>
                <c:pt idx="10">
                  <c:v>18</c:v>
                </c:pt>
                <c:pt idx="11">
                  <c:v>17</c:v>
                </c:pt>
                <c:pt idx="12">
                  <c:v>11</c:v>
                </c:pt>
              </c:numCache>
            </c:numRef>
          </c:val>
          <c:extLst>
            <c:ext xmlns:c16="http://schemas.microsoft.com/office/drawing/2014/chart" uri="{C3380CC4-5D6E-409C-BE32-E72D297353CC}">
              <c16:uniqueId val="{00000000-D047-438E-9843-75CD6366B202}"/>
            </c:ext>
          </c:extLst>
        </c:ser>
        <c:dLbls>
          <c:showLegendKey val="0"/>
          <c:showVal val="0"/>
          <c:showCatName val="0"/>
          <c:showSerName val="0"/>
          <c:showPercent val="0"/>
          <c:showBubbleSize val="0"/>
        </c:dLbls>
        <c:gapWidth val="219"/>
        <c:overlap val="-27"/>
        <c:axId val="2143235583"/>
        <c:axId val="2143237023"/>
      </c:barChart>
      <c:catAx>
        <c:axId val="214323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237023"/>
        <c:crosses val="autoZero"/>
        <c:auto val="1"/>
        <c:lblAlgn val="ctr"/>
        <c:lblOffset val="100"/>
        <c:noMultiLvlLbl val="0"/>
      </c:catAx>
      <c:valAx>
        <c:axId val="2143237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235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399CB8"/>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4294683263047E-2"/>
          <c:y val="3.4032605526047366E-2"/>
          <c:w val="0.94659020356701595"/>
          <c:h val="0.68773683660475915"/>
        </c:manualLayout>
      </c:layout>
      <c:barChart>
        <c:barDir val="col"/>
        <c:grouping val="clustered"/>
        <c:varyColors val="0"/>
        <c:ser>
          <c:idx val="0"/>
          <c:order val="0"/>
          <c:tx>
            <c:strRef>
              <c:f>'Pat fam'!$E$11:$E$12</c:f>
              <c:strCache>
                <c:ptCount val="2"/>
                <c:pt idx="1">
                  <c:v>Tricycle therapeutics - Top 10 countries covered in patent portfolio</c:v>
                </c:pt>
              </c:strCache>
            </c:strRef>
          </c:tx>
          <c:spPr>
            <a:solidFill>
              <a:srgbClr val="399CB8"/>
            </a:solidFill>
            <a:ln>
              <a:noFill/>
            </a:ln>
            <a:effectLst/>
          </c:spPr>
          <c:invertIfNegative val="0"/>
          <c:cat>
            <c:strRef>
              <c:f>'Pat fam'!$D$13:$D$22</c:f>
              <c:strCache>
                <c:ptCount val="10"/>
                <c:pt idx="0">
                  <c:v>China</c:v>
                </c:pt>
                <c:pt idx="1">
                  <c:v>South Korea</c:v>
                </c:pt>
                <c:pt idx="2">
                  <c:v>Japan</c:v>
                </c:pt>
                <c:pt idx="3">
                  <c:v>Singapore</c:v>
                </c:pt>
                <c:pt idx="4">
                  <c:v>Malaysia</c:v>
                </c:pt>
                <c:pt idx="5">
                  <c:v>Australia</c:v>
                </c:pt>
                <c:pt idx="6">
                  <c:v>France</c:v>
                </c:pt>
                <c:pt idx="7">
                  <c:v>Spain</c:v>
                </c:pt>
                <c:pt idx="8">
                  <c:v>Germany</c:v>
                </c:pt>
                <c:pt idx="9">
                  <c:v>US</c:v>
                </c:pt>
              </c:strCache>
            </c:strRef>
          </c:cat>
          <c:val>
            <c:numRef>
              <c:f>'Pat fam'!$E$13:$E$22</c:f>
              <c:numCache>
                <c:formatCode>General</c:formatCode>
                <c:ptCount val="10"/>
                <c:pt idx="0">
                  <c:v>2</c:v>
                </c:pt>
                <c:pt idx="1">
                  <c:v>4</c:v>
                </c:pt>
                <c:pt idx="2">
                  <c:v>3</c:v>
                </c:pt>
                <c:pt idx="3">
                  <c:v>3</c:v>
                </c:pt>
                <c:pt idx="4">
                  <c:v>2</c:v>
                </c:pt>
                <c:pt idx="5">
                  <c:v>12</c:v>
                </c:pt>
                <c:pt idx="6">
                  <c:v>17</c:v>
                </c:pt>
                <c:pt idx="7">
                  <c:v>16</c:v>
                </c:pt>
                <c:pt idx="8">
                  <c:v>22</c:v>
                </c:pt>
                <c:pt idx="9">
                  <c:v>10</c:v>
                </c:pt>
              </c:numCache>
            </c:numRef>
          </c:val>
          <c:extLst>
            <c:ext xmlns:c16="http://schemas.microsoft.com/office/drawing/2014/chart" uri="{C3380CC4-5D6E-409C-BE32-E72D297353CC}">
              <c16:uniqueId val="{00000000-8703-4A03-8F98-A4FD966C0608}"/>
            </c:ext>
          </c:extLst>
        </c:ser>
        <c:ser>
          <c:idx val="1"/>
          <c:order val="1"/>
          <c:tx>
            <c:strRef>
              <c:f>'Pat fam'!$F$11:$F$12</c:f>
              <c:strCache>
                <c:ptCount val="2"/>
                <c:pt idx="1">
                  <c:v>Quadcycle therapeutics - Top 10 countries covered in patent portfolio</c:v>
                </c:pt>
              </c:strCache>
            </c:strRef>
          </c:tx>
          <c:spPr>
            <a:solidFill>
              <a:srgbClr val="404040"/>
            </a:solidFill>
            <a:ln>
              <a:noFill/>
            </a:ln>
            <a:effectLst/>
          </c:spPr>
          <c:invertIfNegative val="0"/>
          <c:cat>
            <c:strRef>
              <c:f>'Pat fam'!$D$13:$D$22</c:f>
              <c:strCache>
                <c:ptCount val="10"/>
                <c:pt idx="0">
                  <c:v>China</c:v>
                </c:pt>
                <c:pt idx="1">
                  <c:v>South Korea</c:v>
                </c:pt>
                <c:pt idx="2">
                  <c:v>Japan</c:v>
                </c:pt>
                <c:pt idx="3">
                  <c:v>Singapore</c:v>
                </c:pt>
                <c:pt idx="4">
                  <c:v>Malaysia</c:v>
                </c:pt>
                <c:pt idx="5">
                  <c:v>Australia</c:v>
                </c:pt>
                <c:pt idx="6">
                  <c:v>France</c:v>
                </c:pt>
                <c:pt idx="7">
                  <c:v>Spain</c:v>
                </c:pt>
                <c:pt idx="8">
                  <c:v>Germany</c:v>
                </c:pt>
                <c:pt idx="9">
                  <c:v>US</c:v>
                </c:pt>
              </c:strCache>
            </c:strRef>
          </c:cat>
          <c:val>
            <c:numRef>
              <c:f>'Pat fam'!$F$13:$F$22</c:f>
              <c:numCache>
                <c:formatCode>General</c:formatCode>
                <c:ptCount val="10"/>
                <c:pt idx="0">
                  <c:v>25</c:v>
                </c:pt>
                <c:pt idx="1">
                  <c:v>21</c:v>
                </c:pt>
                <c:pt idx="2">
                  <c:v>14</c:v>
                </c:pt>
                <c:pt idx="3">
                  <c:v>10</c:v>
                </c:pt>
                <c:pt idx="4">
                  <c:v>9</c:v>
                </c:pt>
                <c:pt idx="5">
                  <c:v>8</c:v>
                </c:pt>
                <c:pt idx="6">
                  <c:v>8</c:v>
                </c:pt>
                <c:pt idx="7">
                  <c:v>5</c:v>
                </c:pt>
                <c:pt idx="8">
                  <c:v>4</c:v>
                </c:pt>
                <c:pt idx="9">
                  <c:v>2</c:v>
                </c:pt>
              </c:numCache>
            </c:numRef>
          </c:val>
          <c:extLst>
            <c:ext xmlns:c16="http://schemas.microsoft.com/office/drawing/2014/chart" uri="{C3380CC4-5D6E-409C-BE32-E72D297353CC}">
              <c16:uniqueId val="{00000001-8703-4A03-8F98-A4FD966C0608}"/>
            </c:ext>
          </c:extLst>
        </c:ser>
        <c:dLbls>
          <c:showLegendKey val="0"/>
          <c:showVal val="0"/>
          <c:showCatName val="0"/>
          <c:showSerName val="0"/>
          <c:showPercent val="0"/>
          <c:showBubbleSize val="0"/>
        </c:dLbls>
        <c:gapWidth val="219"/>
        <c:overlap val="-27"/>
        <c:axId val="2100005824"/>
        <c:axId val="2100010400"/>
      </c:barChart>
      <c:catAx>
        <c:axId val="21000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0010400"/>
        <c:crosses val="autoZero"/>
        <c:auto val="1"/>
        <c:lblAlgn val="ctr"/>
        <c:lblOffset val="100"/>
        <c:noMultiLvlLbl val="0"/>
      </c:catAx>
      <c:valAx>
        <c:axId val="21000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000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2.2311341788845335E-2"/>
          <c:y val="0.1303626908855233"/>
          <c:w val="0.41351715390937549"/>
          <c:h val="0.79988319389630136"/>
        </c:manualLayout>
      </c:layout>
      <c:barChart>
        <c:barDir val="bar"/>
        <c:grouping val="clustered"/>
        <c:varyColors val="0"/>
        <c:ser>
          <c:idx val="0"/>
          <c:order val="0"/>
          <c:tx>
            <c:strRef>
              <c:f>'most families'!$C$19</c:f>
              <c:strCache>
                <c:ptCount val="1"/>
                <c:pt idx="0">
                  <c:v># patent family members</c:v>
                </c:pt>
              </c:strCache>
            </c:strRef>
          </c:tx>
          <c:spPr>
            <a:solidFill>
              <a:schemeClr val="accent3"/>
            </a:solidFill>
            <a:ln>
              <a:noFill/>
            </a:ln>
            <a:effectLst/>
          </c:spPr>
          <c:invertIfNegative val="0"/>
          <c:cat>
            <c:strRef>
              <c:f>'most families'!$B$20:$B$24</c:f>
              <c:strCache>
                <c:ptCount val="5"/>
                <c:pt idx="0">
                  <c:v>Use of chimeric antigen receptor-modified t cells to treat cancer (WO2012079000)</c:v>
                </c:pt>
                <c:pt idx="1">
                  <c:v>Production of engineered t-cells by sleeping beauty transposon coupled with methotrexate selection (WO2015157386)</c:v>
                </c:pt>
                <c:pt idx="2">
                  <c:v>Cell (WO2015075468)</c:v>
                </c:pt>
                <c:pt idx="3">
                  <c:v>Use of pre t alpha or functional variant thereof for expanding tcr alpha deficient t cells (WO2013176916)</c:v>
                </c:pt>
                <c:pt idx="4">
                  <c:v>Antibodies to muc16 and methods of use thereof (WO2011119979)</c:v>
                </c:pt>
              </c:strCache>
            </c:strRef>
          </c:cat>
          <c:val>
            <c:numRef>
              <c:f>'most families'!$C$20:$C$24</c:f>
              <c:numCache>
                <c:formatCode>General</c:formatCode>
                <c:ptCount val="5"/>
                <c:pt idx="0">
                  <c:v>62</c:v>
                </c:pt>
                <c:pt idx="1">
                  <c:v>59</c:v>
                </c:pt>
                <c:pt idx="2">
                  <c:v>28</c:v>
                </c:pt>
                <c:pt idx="3">
                  <c:v>25</c:v>
                </c:pt>
                <c:pt idx="4">
                  <c:v>24</c:v>
                </c:pt>
              </c:numCache>
            </c:numRef>
          </c:val>
          <c:extLst>
            <c:ext xmlns:c16="http://schemas.microsoft.com/office/drawing/2014/chart" uri="{C3380CC4-5D6E-409C-BE32-E72D297353CC}">
              <c16:uniqueId val="{00000000-0A06-4491-863C-5121CA7786F6}"/>
            </c:ext>
          </c:extLst>
        </c:ser>
        <c:dLbls>
          <c:showLegendKey val="0"/>
          <c:showVal val="0"/>
          <c:showCatName val="0"/>
          <c:showSerName val="0"/>
          <c:showPercent val="0"/>
          <c:showBubbleSize val="0"/>
        </c:dLbls>
        <c:gapWidth val="40"/>
        <c:axId val="147369984"/>
        <c:axId val="147371520"/>
      </c:barChart>
      <c:catAx>
        <c:axId val="147369984"/>
        <c:scaling>
          <c:orientation val="maxMin"/>
        </c:scaling>
        <c:delete val="0"/>
        <c:axPos val="r"/>
        <c:numFmt formatCode="General" sourceLinked="0"/>
        <c:majorTickMark val="none"/>
        <c:minorTickMark val="none"/>
        <c:tickLblPos val="nextTo"/>
        <c:txPr>
          <a:bodyPr/>
          <a:lstStyle/>
          <a:p>
            <a:pPr algn="l">
              <a:defRPr sz="1150" i="0">
                <a:solidFill>
                  <a:schemeClr val="tx1"/>
                </a:solidFill>
                <a:latin typeface="+mn-lt"/>
              </a:defRPr>
            </a:pPr>
            <a:endParaRPr lang="en-US"/>
          </a:p>
        </c:txPr>
        <c:crossAx val="147371520"/>
        <c:crosses val="autoZero"/>
        <c:auto val="1"/>
        <c:lblAlgn val="ctr"/>
        <c:lblOffset val="100"/>
        <c:noMultiLvlLbl val="0"/>
      </c:catAx>
      <c:valAx>
        <c:axId val="147371520"/>
        <c:scaling>
          <c:orientation val="maxMin"/>
        </c:scaling>
        <c:delete val="0"/>
        <c:axPos val="t"/>
        <c:majorGridlines>
          <c:spPr>
            <a:ln w="6350">
              <a:solidFill>
                <a:schemeClr val="bg1">
                  <a:lumMod val="85000"/>
                </a:schemeClr>
              </a:solidFill>
            </a:ln>
          </c:spPr>
        </c:majorGridlines>
        <c:numFmt formatCode="General" sourceLinked="1"/>
        <c:majorTickMark val="none"/>
        <c:minorTickMark val="none"/>
        <c:tickLblPos val="nextTo"/>
        <c:spPr>
          <a:ln>
            <a:noFill/>
          </a:ln>
        </c:spPr>
        <c:txPr>
          <a:bodyPr/>
          <a:lstStyle/>
          <a:p>
            <a:pPr>
              <a:defRPr sz="1200">
                <a:latin typeface="+mn-lt"/>
              </a:defRPr>
            </a:pPr>
            <a:endParaRPr lang="en-US"/>
          </a:p>
        </c:txPr>
        <c:crossAx val="147369984"/>
        <c:crosses val="autoZero"/>
        <c:crossBetween val="between"/>
      </c:valAx>
      <c:spPr>
        <a:noFill/>
        <a:ln w="25400">
          <a:noFill/>
        </a:ln>
      </c:spPr>
    </c:plotArea>
    <c:plotVisOnly val="1"/>
    <c:dispBlanksAs val="gap"/>
    <c:showDLblsOverMax val="0"/>
  </c:chart>
  <c:txPr>
    <a:bodyPr/>
    <a:lstStyle/>
    <a:p>
      <a:pPr>
        <a:defRPr>
          <a:latin typeface="Berlin Sans FB"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51072607044598"/>
          <c:y val="3.4766291877578855E-2"/>
          <c:w val="0.56233972166963597"/>
          <c:h val="0.75113912707473052"/>
        </c:manualLayout>
      </c:layout>
      <c:barChart>
        <c:barDir val="bar"/>
        <c:grouping val="clustered"/>
        <c:varyColors val="0"/>
        <c:ser>
          <c:idx val="0"/>
          <c:order val="0"/>
          <c:tx>
            <c:strRef>
              <c:f>Citations!$E$12</c:f>
              <c:strCache>
                <c:ptCount val="1"/>
                <c:pt idx="0">
                  <c:v>Quadcycle therapeutics - Top 10 countries covered in patent portfolio</c:v>
                </c:pt>
              </c:strCache>
            </c:strRef>
          </c:tx>
          <c:spPr>
            <a:solidFill>
              <a:srgbClr val="404040"/>
            </a:solidFill>
            <a:ln>
              <a:noFill/>
            </a:ln>
            <a:effectLst/>
          </c:spPr>
          <c:invertIfNegative val="0"/>
          <c:cat>
            <c:strRef>
              <c:f>Citations!$D$13:$D$18</c:f>
              <c:strCache>
                <c:ptCount val="6"/>
                <c:pt idx="0">
                  <c:v>Number of the company's patents citing Bicycle therapeutics patents</c:v>
                </c:pt>
                <c:pt idx="1">
                  <c:v>Number of Bicycle therapeutics patents citing the company's patents</c:v>
                </c:pt>
                <c:pt idx="3">
                  <c:v>Total portfolio forward citation [times 10]</c:v>
                </c:pt>
                <c:pt idx="4">
                  <c:v>Forward citations of patents filed in the past 5 years</c:v>
                </c:pt>
                <c:pt idx="5">
                  <c:v>Average forward citation frequency of patent portfolio</c:v>
                </c:pt>
              </c:strCache>
            </c:strRef>
          </c:cat>
          <c:val>
            <c:numRef>
              <c:f>Citations!$E$13:$E$18</c:f>
              <c:numCache>
                <c:formatCode>General</c:formatCode>
                <c:ptCount val="6"/>
                <c:pt idx="0">
                  <c:v>8</c:v>
                </c:pt>
                <c:pt idx="1">
                  <c:v>9</c:v>
                </c:pt>
                <c:pt idx="3">
                  <c:v>10</c:v>
                </c:pt>
                <c:pt idx="4">
                  <c:v>8</c:v>
                </c:pt>
                <c:pt idx="5">
                  <c:v>7</c:v>
                </c:pt>
              </c:numCache>
            </c:numRef>
          </c:val>
          <c:extLst>
            <c:ext xmlns:c16="http://schemas.microsoft.com/office/drawing/2014/chart" uri="{C3380CC4-5D6E-409C-BE32-E72D297353CC}">
              <c16:uniqueId val="{00000000-F06F-4B87-AD2F-1EEF4E40030B}"/>
            </c:ext>
          </c:extLst>
        </c:ser>
        <c:ser>
          <c:idx val="1"/>
          <c:order val="1"/>
          <c:tx>
            <c:strRef>
              <c:f>Citations!$F$12</c:f>
              <c:strCache>
                <c:ptCount val="1"/>
                <c:pt idx="0">
                  <c:v>Tricycle therapeutics - Top 10 countries covered in patent portfolio</c:v>
                </c:pt>
              </c:strCache>
            </c:strRef>
          </c:tx>
          <c:spPr>
            <a:solidFill>
              <a:srgbClr val="399CB8"/>
            </a:solidFill>
            <a:ln>
              <a:noFill/>
            </a:ln>
            <a:effectLst/>
          </c:spPr>
          <c:invertIfNegative val="0"/>
          <c:cat>
            <c:strRef>
              <c:f>Citations!$D$13:$D$18</c:f>
              <c:strCache>
                <c:ptCount val="6"/>
                <c:pt idx="0">
                  <c:v>Number of the company's patents citing Bicycle therapeutics patents</c:v>
                </c:pt>
                <c:pt idx="1">
                  <c:v>Number of Bicycle therapeutics patents citing the company's patents</c:v>
                </c:pt>
                <c:pt idx="3">
                  <c:v>Total portfolio forward citation [times 10]</c:v>
                </c:pt>
                <c:pt idx="4">
                  <c:v>Forward citations of patents filed in the past 5 years</c:v>
                </c:pt>
                <c:pt idx="5">
                  <c:v>Average forward citation frequency of patent portfolio</c:v>
                </c:pt>
              </c:strCache>
            </c:strRef>
          </c:cat>
          <c:val>
            <c:numRef>
              <c:f>Citations!$F$13:$F$18</c:f>
              <c:numCache>
                <c:formatCode>General</c:formatCode>
                <c:ptCount val="6"/>
                <c:pt idx="0">
                  <c:v>5</c:v>
                </c:pt>
                <c:pt idx="1">
                  <c:v>2</c:v>
                </c:pt>
                <c:pt idx="3">
                  <c:v>11</c:v>
                </c:pt>
                <c:pt idx="4">
                  <c:v>13</c:v>
                </c:pt>
                <c:pt idx="5">
                  <c:v>9</c:v>
                </c:pt>
              </c:numCache>
            </c:numRef>
          </c:val>
          <c:extLst>
            <c:ext xmlns:c16="http://schemas.microsoft.com/office/drawing/2014/chart" uri="{C3380CC4-5D6E-409C-BE32-E72D297353CC}">
              <c16:uniqueId val="{00000001-F06F-4B87-AD2F-1EEF4E40030B}"/>
            </c:ext>
          </c:extLst>
        </c:ser>
        <c:dLbls>
          <c:showLegendKey val="0"/>
          <c:showVal val="0"/>
          <c:showCatName val="0"/>
          <c:showSerName val="0"/>
          <c:showPercent val="0"/>
          <c:showBubbleSize val="0"/>
        </c:dLbls>
        <c:gapWidth val="182"/>
        <c:axId val="1997710112"/>
        <c:axId val="1997686816"/>
      </c:barChart>
      <c:catAx>
        <c:axId val="1997710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7686816"/>
        <c:crosses val="autoZero"/>
        <c:auto val="1"/>
        <c:lblAlgn val="ctr"/>
        <c:lblOffset val="100"/>
        <c:noMultiLvlLbl val="0"/>
      </c:catAx>
      <c:valAx>
        <c:axId val="199768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771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Radar!$E$10</c:f>
              <c:strCache>
                <c:ptCount val="1"/>
                <c:pt idx="0">
                  <c:v>Tricycle therapeutics</c:v>
                </c:pt>
              </c:strCache>
            </c:strRef>
          </c:tx>
          <c:spPr>
            <a:ln w="28575" cap="rnd">
              <a:solidFill>
                <a:srgbClr val="399CB8"/>
              </a:solidFill>
              <a:round/>
            </a:ln>
            <a:effectLst/>
          </c:spPr>
          <c:marker>
            <c:symbol val="none"/>
          </c:marker>
          <c:cat>
            <c:strRef>
              <c:f>Radar!$D$11:$D$15</c:f>
              <c:strCache>
                <c:ptCount val="5"/>
                <c:pt idx="0">
                  <c:v>Classification - Similarity [1=low; 5=high]</c:v>
                </c:pt>
                <c:pt idx="1">
                  <c:v>Legal status - Portfolio age [1=old; 5=young]</c:v>
                </c:pt>
                <c:pt idx="2">
                  <c:v>Patent family - Strength in target region [1=high; 5=low]</c:v>
                </c:pt>
                <c:pt idx="3">
                  <c:v>Patent citations - Dependencies [1=weak; 5=strong]</c:v>
                </c:pt>
                <c:pt idx="4">
                  <c:v>Patent citations - Overall portfolio strenght [1=weak; 5=strong]</c:v>
                </c:pt>
              </c:strCache>
            </c:strRef>
          </c:cat>
          <c:val>
            <c:numRef>
              <c:f>Radar!$E$11:$E$15</c:f>
              <c:numCache>
                <c:formatCode>General</c:formatCode>
                <c:ptCount val="5"/>
                <c:pt idx="0">
                  <c:v>2</c:v>
                </c:pt>
                <c:pt idx="1">
                  <c:v>1</c:v>
                </c:pt>
                <c:pt idx="2">
                  <c:v>2</c:v>
                </c:pt>
                <c:pt idx="3">
                  <c:v>2</c:v>
                </c:pt>
                <c:pt idx="4">
                  <c:v>4</c:v>
                </c:pt>
              </c:numCache>
            </c:numRef>
          </c:val>
          <c:extLst>
            <c:ext xmlns:c16="http://schemas.microsoft.com/office/drawing/2014/chart" uri="{C3380CC4-5D6E-409C-BE32-E72D297353CC}">
              <c16:uniqueId val="{00000000-B80D-40EF-B713-0D7DE0553A16}"/>
            </c:ext>
          </c:extLst>
        </c:ser>
        <c:ser>
          <c:idx val="1"/>
          <c:order val="1"/>
          <c:tx>
            <c:strRef>
              <c:f>Radar!$F$10</c:f>
              <c:strCache>
                <c:ptCount val="1"/>
                <c:pt idx="0">
                  <c:v>Quadcycle therapeutics</c:v>
                </c:pt>
              </c:strCache>
            </c:strRef>
          </c:tx>
          <c:spPr>
            <a:ln w="28575" cap="rnd">
              <a:solidFill>
                <a:srgbClr val="404040"/>
              </a:solidFill>
              <a:round/>
            </a:ln>
            <a:effectLst/>
          </c:spPr>
          <c:marker>
            <c:symbol val="none"/>
          </c:marker>
          <c:cat>
            <c:strRef>
              <c:f>Radar!$D$11:$D$15</c:f>
              <c:strCache>
                <c:ptCount val="5"/>
                <c:pt idx="0">
                  <c:v>Classification - Similarity [1=low; 5=high]</c:v>
                </c:pt>
                <c:pt idx="1">
                  <c:v>Legal status - Portfolio age [1=old; 5=young]</c:v>
                </c:pt>
                <c:pt idx="2">
                  <c:v>Patent family - Strength in target region [1=high; 5=low]</c:v>
                </c:pt>
                <c:pt idx="3">
                  <c:v>Patent citations - Dependencies [1=weak; 5=strong]</c:v>
                </c:pt>
                <c:pt idx="4">
                  <c:v>Patent citations - Overall portfolio strenght [1=weak; 5=strong]</c:v>
                </c:pt>
              </c:strCache>
            </c:strRef>
          </c:cat>
          <c:val>
            <c:numRef>
              <c:f>Radar!$F$11:$F$15</c:f>
              <c:numCache>
                <c:formatCode>General</c:formatCode>
                <c:ptCount val="5"/>
                <c:pt idx="0">
                  <c:v>4</c:v>
                </c:pt>
                <c:pt idx="1">
                  <c:v>4</c:v>
                </c:pt>
                <c:pt idx="2">
                  <c:v>5</c:v>
                </c:pt>
                <c:pt idx="3">
                  <c:v>4.5</c:v>
                </c:pt>
                <c:pt idx="4">
                  <c:v>3</c:v>
                </c:pt>
              </c:numCache>
            </c:numRef>
          </c:val>
          <c:extLst>
            <c:ext xmlns:c16="http://schemas.microsoft.com/office/drawing/2014/chart" uri="{C3380CC4-5D6E-409C-BE32-E72D297353CC}">
              <c16:uniqueId val="{00000001-B80D-40EF-B713-0D7DE0553A16}"/>
            </c:ext>
          </c:extLst>
        </c:ser>
        <c:dLbls>
          <c:showLegendKey val="0"/>
          <c:showVal val="0"/>
          <c:showCatName val="0"/>
          <c:showSerName val="0"/>
          <c:showPercent val="0"/>
          <c:showBubbleSize val="0"/>
        </c:dLbls>
        <c:axId val="40212415"/>
        <c:axId val="40214495"/>
      </c:radarChart>
      <c:catAx>
        <c:axId val="4021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214495"/>
        <c:crosses val="autoZero"/>
        <c:auto val="1"/>
        <c:lblAlgn val="ctr"/>
        <c:lblOffset val="100"/>
        <c:noMultiLvlLbl val="0"/>
      </c:catAx>
      <c:valAx>
        <c:axId val="40214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212415"/>
        <c:crosses val="autoZero"/>
        <c:crossBetween val="between"/>
        <c:majorUnit val="1"/>
      </c:valAx>
      <c:spPr>
        <a:noFill/>
        <a:ln>
          <a:noFill/>
        </a:ln>
        <a:effectLst/>
      </c:spPr>
    </c:plotArea>
    <c:legend>
      <c:legendPos val="t"/>
      <c:layout>
        <c:manualLayout>
          <c:xMode val="edge"/>
          <c:yMode val="edge"/>
          <c:x val="1.2736648129462893E-2"/>
          <c:y val="2.5373935893050658E-2"/>
          <c:w val="0.2540152828894458"/>
          <c:h val="0.121666823838553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C34592A-CBC9-9942-9AD2-8474022E7818}"/>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23" tIns="46061" rIns="92123" bIns="46061" numCol="1" anchor="t" anchorCtr="0" compatLnSpc="1">
            <a:prstTxWarp prst="textNoShape">
              <a:avLst/>
            </a:prstTxWarp>
          </a:bodyPr>
          <a:lstStyle>
            <a:lvl1pPr eaLnBrk="1" hangingPunct="1">
              <a:spcBef>
                <a:spcPct val="20000"/>
              </a:spcBef>
              <a:defRPr sz="1300" b="1">
                <a:latin typeface="Arial" charset="0"/>
                <a:ea typeface="+mn-ea"/>
                <a:cs typeface="+mn-cs"/>
              </a:defRPr>
            </a:lvl1pPr>
          </a:lstStyle>
          <a:p>
            <a:pPr>
              <a:defRPr/>
            </a:pPr>
            <a:endParaRPr lang="en-GB"/>
          </a:p>
        </p:txBody>
      </p:sp>
      <p:sp>
        <p:nvSpPr>
          <p:cNvPr id="8195" name="Rectangle 3">
            <a:extLst>
              <a:ext uri="{FF2B5EF4-FFF2-40B4-BE49-F238E27FC236}">
                <a16:creationId xmlns:a16="http://schemas.microsoft.com/office/drawing/2014/main" id="{802329C6-3A66-7B44-9A12-8965CBD8096D}"/>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123" tIns="46061" rIns="92123" bIns="46061" numCol="1" anchor="t" anchorCtr="0" compatLnSpc="1">
            <a:prstTxWarp prst="textNoShape">
              <a:avLst/>
            </a:prstTxWarp>
          </a:bodyPr>
          <a:lstStyle>
            <a:lvl1pPr algn="r" eaLnBrk="1" hangingPunct="1">
              <a:spcBef>
                <a:spcPct val="20000"/>
              </a:spcBef>
              <a:defRPr sz="1300" b="1">
                <a:latin typeface="Arial" charset="0"/>
                <a:ea typeface="ＭＳ Ｐゴシック" charset="-128"/>
                <a:cs typeface="+mn-cs"/>
              </a:defRPr>
            </a:lvl1pPr>
          </a:lstStyle>
          <a:p>
            <a:pPr>
              <a:defRPr/>
            </a:pPr>
            <a:endParaRPr lang="en-GB"/>
          </a:p>
        </p:txBody>
      </p:sp>
      <p:sp>
        <p:nvSpPr>
          <p:cNvPr id="8196" name="Rectangle 4">
            <a:extLst>
              <a:ext uri="{FF2B5EF4-FFF2-40B4-BE49-F238E27FC236}">
                <a16:creationId xmlns:a16="http://schemas.microsoft.com/office/drawing/2014/main" id="{0D7A92CD-05CB-2F4B-AC42-65B5014D5D94}"/>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123" tIns="46061" rIns="92123" bIns="46061" numCol="1" anchor="b" anchorCtr="0" compatLnSpc="1">
            <a:prstTxWarp prst="textNoShape">
              <a:avLst/>
            </a:prstTxWarp>
          </a:bodyPr>
          <a:lstStyle>
            <a:lvl1pPr eaLnBrk="1" hangingPunct="1">
              <a:spcBef>
                <a:spcPct val="20000"/>
              </a:spcBef>
              <a:defRPr sz="1300" b="1">
                <a:latin typeface="Arial" charset="0"/>
                <a:ea typeface="+mn-ea"/>
                <a:cs typeface="+mn-cs"/>
              </a:defRPr>
            </a:lvl1pPr>
          </a:lstStyle>
          <a:p>
            <a:pPr>
              <a:defRPr/>
            </a:pPr>
            <a:endParaRPr lang="en-GB"/>
          </a:p>
        </p:txBody>
      </p:sp>
      <p:sp>
        <p:nvSpPr>
          <p:cNvPr id="8197" name="Rectangle 5">
            <a:extLst>
              <a:ext uri="{FF2B5EF4-FFF2-40B4-BE49-F238E27FC236}">
                <a16:creationId xmlns:a16="http://schemas.microsoft.com/office/drawing/2014/main" id="{A463A5A2-8238-764E-AC1C-F5ABEEA1EB65}"/>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2123" tIns="46061" rIns="92123" bIns="46061" numCol="1" anchor="b" anchorCtr="0" compatLnSpc="1">
            <a:prstTxWarp prst="textNoShape">
              <a:avLst/>
            </a:prstTxWarp>
          </a:bodyPr>
          <a:lstStyle>
            <a:lvl1pPr algn="r" eaLnBrk="1" hangingPunct="1">
              <a:spcBef>
                <a:spcPct val="20000"/>
              </a:spcBef>
              <a:defRPr sz="1300" b="1">
                <a:latin typeface="Arial" charset="0"/>
                <a:ea typeface="ＭＳ Ｐゴシック" charset="-128"/>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FDD98C8-6C78-9549-925E-0087B4BB944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23" tIns="46061" rIns="92123" bIns="46061" numCol="1" anchor="t" anchorCtr="0" compatLnSpc="1">
            <a:prstTxWarp prst="textNoShape">
              <a:avLst/>
            </a:prstTxWarp>
          </a:bodyPr>
          <a:lstStyle>
            <a:lvl1pPr eaLnBrk="1" hangingPunct="1">
              <a:spcBef>
                <a:spcPct val="20000"/>
              </a:spcBef>
              <a:defRPr sz="1300" b="1">
                <a:latin typeface="Arial" charset="0"/>
                <a:ea typeface="+mn-ea"/>
                <a:cs typeface="+mn-cs"/>
              </a:defRPr>
            </a:lvl1pPr>
          </a:lstStyle>
          <a:p>
            <a:pPr>
              <a:defRPr/>
            </a:pPr>
            <a:endParaRPr lang="en-GB"/>
          </a:p>
        </p:txBody>
      </p:sp>
      <p:sp>
        <p:nvSpPr>
          <p:cNvPr id="7171" name="Rectangle 3">
            <a:extLst>
              <a:ext uri="{FF2B5EF4-FFF2-40B4-BE49-F238E27FC236}">
                <a16:creationId xmlns:a16="http://schemas.microsoft.com/office/drawing/2014/main" id="{9B2A8376-EA56-D440-B84B-FB212523C33A}"/>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2123" tIns="46061" rIns="92123" bIns="46061" numCol="1" anchor="t" anchorCtr="0" compatLnSpc="1">
            <a:prstTxWarp prst="textNoShape">
              <a:avLst/>
            </a:prstTxWarp>
          </a:bodyPr>
          <a:lstStyle>
            <a:lvl1pPr algn="r" eaLnBrk="1" hangingPunct="1">
              <a:spcBef>
                <a:spcPct val="20000"/>
              </a:spcBef>
              <a:defRPr sz="1300" b="1">
                <a:latin typeface="Arial" pitchFamily="34" charset="0"/>
                <a:ea typeface="ＭＳ Ｐゴシック" panose="020B0600070205080204" pitchFamily="34" charset="-128"/>
              </a:defRPr>
            </a:lvl1pPr>
          </a:lstStyle>
          <a:p>
            <a:pPr>
              <a:defRPr/>
            </a:pPr>
            <a:fld id="{23A15A06-BCF4-AD4F-A752-D41FB10818E0}" type="datetime1">
              <a:rPr lang="en-US"/>
              <a:pPr>
                <a:defRPr/>
              </a:pPr>
              <a:t>5/16/25</a:t>
            </a:fld>
            <a:endParaRPr lang="en-GB"/>
          </a:p>
        </p:txBody>
      </p:sp>
      <p:sp>
        <p:nvSpPr>
          <p:cNvPr id="2052" name="Rectangle 4">
            <a:extLst>
              <a:ext uri="{FF2B5EF4-FFF2-40B4-BE49-F238E27FC236}">
                <a16:creationId xmlns:a16="http://schemas.microsoft.com/office/drawing/2014/main" id="{99A2DE00-9686-3D44-8710-39901B58B1A3}"/>
              </a:ext>
            </a:extLst>
          </p:cNvPr>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736668C1-AD5E-D44D-BEFB-09275085D1C9}"/>
              </a:ext>
            </a:extLst>
          </p:cNvPr>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123" tIns="46061" rIns="92123" bIns="4606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a:extLst>
              <a:ext uri="{FF2B5EF4-FFF2-40B4-BE49-F238E27FC236}">
                <a16:creationId xmlns:a16="http://schemas.microsoft.com/office/drawing/2014/main" id="{5824ABD4-EE72-4C42-A3C1-30698CCDE93D}"/>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123" tIns="46061" rIns="92123" bIns="46061" numCol="1" anchor="b" anchorCtr="0" compatLnSpc="1">
            <a:prstTxWarp prst="textNoShape">
              <a:avLst/>
            </a:prstTxWarp>
          </a:bodyPr>
          <a:lstStyle>
            <a:lvl1pPr eaLnBrk="1" hangingPunct="1">
              <a:spcBef>
                <a:spcPct val="20000"/>
              </a:spcBef>
              <a:defRPr sz="1300" b="1">
                <a:latin typeface="Arial" charset="0"/>
                <a:ea typeface="+mn-ea"/>
                <a:cs typeface="+mn-cs"/>
              </a:defRPr>
            </a:lvl1pPr>
          </a:lstStyle>
          <a:p>
            <a:pPr>
              <a:defRPr/>
            </a:pPr>
            <a:endParaRPr lang="en-GB"/>
          </a:p>
        </p:txBody>
      </p:sp>
      <p:sp>
        <p:nvSpPr>
          <p:cNvPr id="7175" name="Rectangle 7">
            <a:extLst>
              <a:ext uri="{FF2B5EF4-FFF2-40B4-BE49-F238E27FC236}">
                <a16:creationId xmlns:a16="http://schemas.microsoft.com/office/drawing/2014/main" id="{95AE4A58-8894-8144-BCC8-CB097301025B}"/>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2123" tIns="46061" rIns="92123" bIns="46061" numCol="1" anchor="b" anchorCtr="0" compatLnSpc="1">
            <a:prstTxWarp prst="textNoShape">
              <a:avLst/>
            </a:prstTxWarp>
          </a:bodyPr>
          <a:lstStyle>
            <a:lvl1pPr algn="r" eaLnBrk="1" hangingPunct="1">
              <a:spcBef>
                <a:spcPct val="20000"/>
              </a:spcBef>
              <a:defRPr sz="1300" b="1"/>
            </a:lvl1pPr>
          </a:lstStyle>
          <a:p>
            <a:pPr>
              <a:defRPr/>
            </a:pPr>
            <a:fld id="{32A47B7C-2DD4-734B-A683-8CEB8124FBC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93DA9914-F53E-5043-8931-12C195E0DE83}"/>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84889392-46A1-6349-9B0A-00CF3625DF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New Roman" panose="02020603050405020304" pitchFamily="18" charset="0"/>
                <a:ea typeface="ＭＳ Ｐゴシック" panose="020B0600070205080204" pitchFamily="34" charset="-128"/>
              </a:rPr>
              <a:t>Opening slide </a:t>
            </a:r>
          </a:p>
        </p:txBody>
      </p:sp>
      <p:sp>
        <p:nvSpPr>
          <p:cNvPr id="5123" name="Date Placeholder 3">
            <a:extLst>
              <a:ext uri="{FF2B5EF4-FFF2-40B4-BE49-F238E27FC236}">
                <a16:creationId xmlns:a16="http://schemas.microsoft.com/office/drawing/2014/main" id="{DE4AF3FD-D3FC-2D4F-B804-AD3635A202E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766A8B-7539-834A-868C-3CE0921F7BED}" type="datetime1">
              <a:rPr lang="en-US" altLang="en-US" smtClean="0"/>
              <a:pPr/>
              <a:t>5/16/25</a:t>
            </a:fld>
            <a:endParaRPr lang="en-GB" altLang="en-US"/>
          </a:p>
        </p:txBody>
      </p:sp>
      <p:sp>
        <p:nvSpPr>
          <p:cNvPr id="5124" name="Slide Number Placeholder 4">
            <a:extLst>
              <a:ext uri="{FF2B5EF4-FFF2-40B4-BE49-F238E27FC236}">
                <a16:creationId xmlns:a16="http://schemas.microsoft.com/office/drawing/2014/main" id="{10B321DF-7363-834B-90F7-E19F5F57F8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8EC322-DF94-CD43-A9A4-77CC33D35FF8}"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2</a:t>
            </a:fld>
            <a:endParaRPr lang="en-GB" altLang="en-US"/>
          </a:p>
        </p:txBody>
      </p:sp>
    </p:spTree>
    <p:extLst>
      <p:ext uri="{BB962C8B-B14F-4D97-AF65-F5344CB8AC3E}">
        <p14:creationId xmlns:p14="http://schemas.microsoft.com/office/powerpoint/2010/main" val="343641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3</a:t>
            </a:fld>
            <a:endParaRPr lang="en-GB" altLang="en-US"/>
          </a:p>
        </p:txBody>
      </p:sp>
    </p:spTree>
    <p:extLst>
      <p:ext uri="{BB962C8B-B14F-4D97-AF65-F5344CB8AC3E}">
        <p14:creationId xmlns:p14="http://schemas.microsoft.com/office/powerpoint/2010/main" val="209304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5</a:t>
            </a:fld>
            <a:endParaRPr lang="en-GB" altLang="en-US"/>
          </a:p>
        </p:txBody>
      </p:sp>
    </p:spTree>
    <p:extLst>
      <p:ext uri="{BB962C8B-B14F-4D97-AF65-F5344CB8AC3E}">
        <p14:creationId xmlns:p14="http://schemas.microsoft.com/office/powerpoint/2010/main" val="253510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de-DE" err="1"/>
              <a:t>Similarity</a:t>
            </a:r>
            <a:r>
              <a:rPr lang="de-DE"/>
              <a:t> of patent </a:t>
            </a:r>
            <a:r>
              <a:rPr lang="de-DE" err="1"/>
              <a:t>family</a:t>
            </a:r>
            <a:r>
              <a:rPr lang="de-DE"/>
              <a:t> </a:t>
            </a:r>
            <a:r>
              <a:rPr lang="de-DE" err="1"/>
              <a:t>scope</a:t>
            </a:r>
            <a:endParaRPr lang="de-DE"/>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de-DE" err="1"/>
              <a:t>Strength</a:t>
            </a:r>
            <a:r>
              <a:rPr lang="de-DE"/>
              <a:t> of a patent </a:t>
            </a:r>
            <a:r>
              <a:rPr lang="de-DE" err="1"/>
              <a:t>portfolio</a:t>
            </a:r>
            <a:r>
              <a:rPr lang="de-DE"/>
              <a:t> in </a:t>
            </a:r>
            <a:r>
              <a:rPr lang="de-DE" err="1"/>
              <a:t>particular</a:t>
            </a:r>
            <a:r>
              <a:rPr lang="de-DE"/>
              <a:t> </a:t>
            </a:r>
            <a:r>
              <a:rPr lang="de-DE" err="1"/>
              <a:t>regions</a:t>
            </a:r>
            <a:endParaRPr lang="de-DE"/>
          </a:p>
          <a:p>
            <a:pPr marL="342900" indent="-342900">
              <a:buFont typeface="Arial" panose="020B0604020202020204" pitchFamily="34" charset="0"/>
              <a:buChar char="•"/>
            </a:pPr>
            <a:endParaRPr lang="de-DE"/>
          </a:p>
          <a:p>
            <a:pPr marL="342900" indent="-342900">
              <a:buFont typeface="Arial" panose="020B0604020202020204" pitchFamily="34" charset="0"/>
              <a:buChar char="•"/>
            </a:pPr>
            <a:r>
              <a:rPr lang="de-DE"/>
              <a:t>Coverage of patent </a:t>
            </a:r>
            <a:r>
              <a:rPr lang="de-DE" err="1"/>
              <a:t>protection</a:t>
            </a:r>
            <a:r>
              <a:rPr lang="de-DE"/>
              <a:t> in </a:t>
            </a:r>
            <a:r>
              <a:rPr lang="de-DE" err="1"/>
              <a:t>the</a:t>
            </a:r>
            <a:r>
              <a:rPr lang="de-DE"/>
              <a:t> </a:t>
            </a:r>
            <a:r>
              <a:rPr lang="de-DE" err="1"/>
              <a:t>market</a:t>
            </a:r>
            <a:r>
              <a:rPr lang="de-DE"/>
              <a:t> </a:t>
            </a:r>
            <a:r>
              <a:rPr lang="de-DE" err="1"/>
              <a:t>your</a:t>
            </a:r>
            <a:r>
              <a:rPr lang="de-DE"/>
              <a:t> </a:t>
            </a:r>
            <a:r>
              <a:rPr lang="de-DE" err="1"/>
              <a:t>company</a:t>
            </a:r>
            <a:r>
              <a:rPr lang="de-DE"/>
              <a:t> </a:t>
            </a:r>
            <a:r>
              <a:rPr lang="de-DE" err="1"/>
              <a:t>wants</a:t>
            </a:r>
            <a:r>
              <a:rPr lang="de-DE"/>
              <a:t> </a:t>
            </a:r>
            <a:r>
              <a:rPr lang="de-DE" err="1"/>
              <a:t>to</a:t>
            </a:r>
            <a:r>
              <a:rPr lang="de-DE"/>
              <a:t> </a:t>
            </a:r>
            <a:r>
              <a:rPr lang="de-DE" err="1"/>
              <a:t>enter</a:t>
            </a:r>
            <a:endParaRPr lang="de-DE"/>
          </a:p>
          <a:p>
            <a:pPr marL="342900" indent="-342900">
              <a:buFont typeface="Arial" panose="020B0604020202020204" pitchFamily="34" charset="0"/>
              <a:buChar char="•"/>
            </a:pPr>
            <a:endParaRPr lang="de-DE"/>
          </a:p>
          <a:p>
            <a:pPr marL="342900" indent="-342900">
              <a:buFont typeface="Arial" panose="020B0604020202020204" pitchFamily="34" charset="0"/>
              <a:buChar char="•"/>
            </a:pPr>
            <a:r>
              <a:rPr lang="de-DE"/>
              <a:t>Lack of patent </a:t>
            </a:r>
            <a:r>
              <a:rPr lang="de-DE" err="1"/>
              <a:t>protection</a:t>
            </a:r>
            <a:r>
              <a:rPr lang="de-DE"/>
              <a:t> in </a:t>
            </a:r>
            <a:r>
              <a:rPr lang="de-DE" err="1"/>
              <a:t>the</a:t>
            </a:r>
            <a:r>
              <a:rPr lang="de-DE"/>
              <a:t> </a:t>
            </a:r>
            <a:r>
              <a:rPr lang="de-DE" err="1"/>
              <a:t>markets</a:t>
            </a:r>
            <a:r>
              <a:rPr lang="de-DE"/>
              <a:t> in </a:t>
            </a:r>
            <a:r>
              <a:rPr lang="de-DE" err="1"/>
              <a:t>which</a:t>
            </a:r>
            <a:r>
              <a:rPr lang="de-DE"/>
              <a:t> </a:t>
            </a:r>
            <a:r>
              <a:rPr lang="de-DE" err="1"/>
              <a:t>your</a:t>
            </a:r>
            <a:r>
              <a:rPr lang="de-DE"/>
              <a:t> </a:t>
            </a:r>
            <a:r>
              <a:rPr lang="de-DE" err="1"/>
              <a:t>company</a:t>
            </a:r>
            <a:r>
              <a:rPr lang="de-DE"/>
              <a:t> </a:t>
            </a:r>
            <a:r>
              <a:rPr lang="de-DE" err="1"/>
              <a:t>is</a:t>
            </a:r>
            <a:r>
              <a:rPr lang="de-DE"/>
              <a:t> </a:t>
            </a:r>
            <a:r>
              <a:rPr lang="de-DE" err="1"/>
              <a:t>active</a:t>
            </a:r>
            <a:endParaRPr lang="de-DE"/>
          </a:p>
          <a:p>
            <a:endParaRPr lang="de-DE"/>
          </a:p>
          <a:p>
            <a:endParaRPr lang="de-DE"/>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23</a:t>
            </a:fld>
            <a:endParaRPr lang="en-GB" altLang="en-US"/>
          </a:p>
        </p:txBody>
      </p:sp>
    </p:spTree>
    <p:extLst>
      <p:ext uri="{BB962C8B-B14F-4D97-AF65-F5344CB8AC3E}">
        <p14:creationId xmlns:p14="http://schemas.microsoft.com/office/powerpoint/2010/main" val="30274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25</a:t>
            </a:fld>
            <a:endParaRPr lang="en-GB" altLang="en-US"/>
          </a:p>
        </p:txBody>
      </p:sp>
    </p:spTree>
    <p:extLst>
      <p:ext uri="{BB962C8B-B14F-4D97-AF65-F5344CB8AC3E}">
        <p14:creationId xmlns:p14="http://schemas.microsoft.com/office/powerpoint/2010/main" val="19814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Citation dependencies:</a:t>
            </a:r>
          </a:p>
          <a:p>
            <a:r>
              <a:rPr lang="en-GB"/>
              <a:t>	Your company backwards citing their patents</a:t>
            </a:r>
          </a:p>
          <a:p>
            <a:r>
              <a:rPr lang="en-GB"/>
              <a:t>	Their patents forward citing your patents</a:t>
            </a:r>
          </a:p>
          <a:p>
            <a:endParaRPr lang="en-GB"/>
          </a:p>
          <a:p>
            <a:r>
              <a:rPr lang="en-GB"/>
              <a:t>A weak patent portfolio (with few / declining numbers of forward citations) might indicate a need for fresh innovation</a:t>
            </a:r>
          </a:p>
          <a:p>
            <a:endParaRPr lang="en-GB"/>
          </a:p>
          <a:p>
            <a:endParaRPr lang="de-DE"/>
          </a:p>
          <a:p>
            <a:endParaRPr lang="de-DE"/>
          </a:p>
        </p:txBody>
      </p:sp>
      <p:sp>
        <p:nvSpPr>
          <p:cNvPr id="4" name="Date Placeholder 3"/>
          <p:cNvSpPr>
            <a:spLocks noGrp="1"/>
          </p:cNvSpPr>
          <p:nvPr>
            <p:ph type="dt" idx="1"/>
          </p:nvPr>
        </p:nvSpPr>
        <p:spPr/>
        <p:txBody>
          <a:bodyPr/>
          <a:lstStyle/>
          <a:p>
            <a:pPr>
              <a:defRPr/>
            </a:pPr>
            <a:fld id="{23A15A06-BCF4-AD4F-A752-D41FB10818E0}" type="datetime1">
              <a:rPr lang="en-US" smtClean="0"/>
              <a:pPr>
                <a:defRPr/>
              </a:pPr>
              <a:t>5/16/25</a:t>
            </a:fld>
            <a:endParaRPr lang="en-GB"/>
          </a:p>
        </p:txBody>
      </p:sp>
      <p:sp>
        <p:nvSpPr>
          <p:cNvPr id="5" name="Slide Number Placeholder 4"/>
          <p:cNvSpPr>
            <a:spLocks noGrp="1"/>
          </p:cNvSpPr>
          <p:nvPr>
            <p:ph type="sldNum" sz="quarter" idx="5"/>
          </p:nvPr>
        </p:nvSpPr>
        <p:spPr/>
        <p:txBody>
          <a:bodyPr/>
          <a:lstStyle/>
          <a:p>
            <a:pPr>
              <a:defRPr/>
            </a:pPr>
            <a:fld id="{32A47B7C-2DD4-734B-A683-8CEB8124FBC7}" type="slidenum">
              <a:rPr lang="en-GB" altLang="en-US" smtClean="0"/>
              <a:pPr>
                <a:defRPr/>
              </a:pPr>
              <a:t>26</a:t>
            </a:fld>
            <a:endParaRPr lang="en-GB" altLang="en-US"/>
          </a:p>
        </p:txBody>
      </p:sp>
    </p:spTree>
    <p:extLst>
      <p:ext uri="{BB962C8B-B14F-4D97-AF65-F5344CB8AC3E}">
        <p14:creationId xmlns:p14="http://schemas.microsoft.com/office/powerpoint/2010/main" val="76705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p:cNvSpPr>
          <p:nvPr>
            <p:ph type="sldImg"/>
          </p:nvPr>
        </p:nvSpPr>
        <p:spPr>
          <a:xfrm>
            <a:off x="563563" y="600075"/>
            <a:ext cx="5330825" cy="3000375"/>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18415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5963" y="2366970"/>
            <a:ext cx="11514217" cy="1633537"/>
          </a:xfrm>
        </p:spPr>
        <p:txBody>
          <a:bodyPr/>
          <a:lstStyle/>
          <a:p>
            <a:r>
              <a:rPr lang="en-US"/>
              <a:t>Click to edit Master title style</a:t>
            </a:r>
          </a:p>
        </p:txBody>
      </p:sp>
      <p:sp>
        <p:nvSpPr>
          <p:cNvPr id="3" name="Subtitle 2"/>
          <p:cNvSpPr>
            <a:spLocks noGrp="1"/>
          </p:cNvSpPr>
          <p:nvPr>
            <p:ph type="subTitle" idx="1"/>
          </p:nvPr>
        </p:nvSpPr>
        <p:spPr>
          <a:xfrm>
            <a:off x="1040542" y="4314062"/>
            <a:ext cx="9482297" cy="1947863"/>
          </a:xfrm>
        </p:spPr>
        <p:txBody>
          <a:bodyPr/>
          <a:lstStyle>
            <a:lvl1pPr marL="0" indent="0" algn="l">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Tree>
    <p:extLst>
      <p:ext uri="{BB962C8B-B14F-4D97-AF65-F5344CB8AC3E}">
        <p14:creationId xmlns:p14="http://schemas.microsoft.com/office/powerpoint/2010/main" val="8438020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918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4631" y="857257"/>
            <a:ext cx="3081328" cy="5846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646" y="857257"/>
            <a:ext cx="9043300"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23159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Kein Text">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Titelmasterformat durch Klicken bearbeiten</a:t>
            </a:r>
          </a:p>
        </p:txBody>
      </p:sp>
      <p:sp>
        <p:nvSpPr>
          <p:cNvPr id="4" name="Textplatzhalter 11"/>
          <p:cNvSpPr>
            <a:spLocks noGrp="1"/>
          </p:cNvSpPr>
          <p:nvPr>
            <p:ph type="body" sz="quarter" idx="12" hasCustomPrompt="1"/>
          </p:nvPr>
        </p:nvSpPr>
        <p:spPr>
          <a:xfrm>
            <a:off x="6773070" y="7009695"/>
            <a:ext cx="5415775" cy="481542"/>
          </a:xfrm>
        </p:spPr>
        <p:txBody>
          <a:bodyPr anchor="b"/>
          <a:lstStyle>
            <a:lvl1pPr>
              <a:spcBef>
                <a:spcPts val="0"/>
              </a:spcBef>
              <a:spcAft>
                <a:spcPts val="0"/>
              </a:spcAft>
              <a:buNone/>
              <a:defRPr sz="1111"/>
            </a:lvl1pPr>
            <a:lvl2pPr>
              <a:buNone/>
              <a:defRPr sz="1222"/>
            </a:lvl2pPr>
            <a:lvl3pPr>
              <a:buNone/>
              <a:defRPr sz="1222"/>
            </a:lvl3pPr>
            <a:lvl4pPr>
              <a:buNone/>
              <a:defRPr sz="1222"/>
            </a:lvl4pPr>
            <a:lvl5pPr>
              <a:buNone/>
              <a:defRPr sz="1222"/>
            </a:lvl5pPr>
          </a:lstStyle>
          <a:p>
            <a:pPr lvl="0"/>
            <a:r>
              <a:rPr lang="de-DE"/>
              <a:t>Quellen und / oder Fußnoten durch Klicken hinzufügen</a:t>
            </a:r>
          </a:p>
        </p:txBody>
      </p:sp>
      <p:sp>
        <p:nvSpPr>
          <p:cNvPr id="5" name="Rectangle 6"/>
          <p:cNvSpPr>
            <a:spLocks noGrp="1" noChangeArrowheads="1"/>
          </p:cNvSpPr>
          <p:nvPr>
            <p:ph type="sldNum" sz="quarter" idx="4"/>
          </p:nvPr>
        </p:nvSpPr>
        <p:spPr bwMode="auto">
          <a:xfrm>
            <a:off x="10332788" y="7281278"/>
            <a:ext cx="3160766" cy="529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11"/>
            </a:lvl1pPr>
          </a:lstStyle>
          <a:p>
            <a:fld id="{2F71427C-BBAE-44FF-B0BD-6E0DF81362A8}" type="slidenum">
              <a:rPr lang="en-US" smtClean="0"/>
              <a:pPr/>
              <a:t>‹#›</a:t>
            </a:fld>
            <a:endParaRPr lang="en-US"/>
          </a:p>
        </p:txBody>
      </p:sp>
      <p:sp>
        <p:nvSpPr>
          <p:cNvPr id="6" name="Date Placeholder 3"/>
          <p:cNvSpPr>
            <a:spLocks noGrp="1"/>
          </p:cNvSpPr>
          <p:nvPr>
            <p:ph type="dt" sz="half" idx="10"/>
          </p:nvPr>
        </p:nvSpPr>
        <p:spPr>
          <a:xfrm>
            <a:off x="11146717" y="15205"/>
            <a:ext cx="2627394" cy="529167"/>
          </a:xfrm>
          <a:prstGeom prst="rect">
            <a:avLst/>
          </a:prstGeom>
        </p:spPr>
        <p:txBody>
          <a:bodyPr/>
          <a:lstStyle>
            <a:lvl1pPr>
              <a:defRPr sz="778">
                <a:solidFill>
                  <a:schemeClr val="bg1"/>
                </a:solidFill>
                <a:latin typeface="+mn-lt"/>
              </a:defRPr>
            </a:lvl1pPr>
          </a:lstStyle>
          <a:p>
            <a:r>
              <a:rPr lang="en-GB"/>
              <a:t>© F Tietze, L Aristodemou, 2017</a:t>
            </a:r>
            <a:endParaRPr lang="en-US"/>
          </a:p>
        </p:txBody>
      </p:sp>
    </p:spTree>
    <p:extLst>
      <p:ext uri="{BB962C8B-B14F-4D97-AF65-F5344CB8AC3E}">
        <p14:creationId xmlns:p14="http://schemas.microsoft.com/office/powerpoint/2010/main" val="370674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 Text">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a:t>Click to edit Master title style</a:t>
            </a:r>
            <a:endParaRPr lang="de-DE"/>
          </a:p>
        </p:txBody>
      </p:sp>
      <p:sp>
        <p:nvSpPr>
          <p:cNvPr id="6" name="Textplatzhalter 9"/>
          <p:cNvSpPr>
            <a:spLocks noGrp="1"/>
          </p:cNvSpPr>
          <p:nvPr>
            <p:ph type="body" sz="quarter" idx="11"/>
          </p:nvPr>
        </p:nvSpPr>
        <p:spPr>
          <a:xfrm>
            <a:off x="310436" y="1116545"/>
            <a:ext cx="12940468" cy="54239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11"/>
          <p:cNvSpPr>
            <a:spLocks noGrp="1"/>
          </p:cNvSpPr>
          <p:nvPr>
            <p:ph type="body" sz="quarter" idx="12" hasCustomPrompt="1"/>
          </p:nvPr>
        </p:nvSpPr>
        <p:spPr>
          <a:xfrm>
            <a:off x="6773071" y="7009695"/>
            <a:ext cx="5415775" cy="481542"/>
          </a:xfrm>
        </p:spPr>
        <p:txBody>
          <a:bodyPr anchor="b"/>
          <a:lstStyle>
            <a:lvl1pPr>
              <a:spcBef>
                <a:spcPts val="0"/>
              </a:spcBef>
              <a:spcAft>
                <a:spcPts val="0"/>
              </a:spcAft>
              <a:buNone/>
              <a:defRPr sz="833"/>
            </a:lvl1pPr>
            <a:lvl2pPr>
              <a:buNone/>
              <a:defRPr sz="917"/>
            </a:lvl2pPr>
            <a:lvl3pPr>
              <a:buNone/>
              <a:defRPr sz="917"/>
            </a:lvl3pPr>
            <a:lvl4pPr>
              <a:buNone/>
              <a:defRPr sz="917"/>
            </a:lvl4pPr>
            <a:lvl5pPr>
              <a:buNone/>
              <a:defRPr sz="917"/>
            </a:lvl5pPr>
          </a:lstStyle>
          <a:p>
            <a:pPr lvl="0"/>
            <a:r>
              <a:rPr lang="de-DE"/>
              <a:t>Quellen und / oder Fußnoten durch Klicken hinzufügen</a:t>
            </a:r>
          </a:p>
        </p:txBody>
      </p:sp>
      <p:sp>
        <p:nvSpPr>
          <p:cNvPr id="9" name="Rectangle 9"/>
          <p:cNvSpPr>
            <a:spLocks noGrp="1" noChangeArrowheads="1"/>
          </p:cNvSpPr>
          <p:nvPr>
            <p:ph type="sldNum" sz="quarter" idx="13"/>
          </p:nvPr>
        </p:nvSpPr>
        <p:spPr>
          <a:xfrm>
            <a:off x="12683043" y="7216070"/>
            <a:ext cx="863095" cy="338667"/>
          </a:xfrm>
          <a:prstGeom prst="rect">
            <a:avLst/>
          </a:prstGeom>
          <a:ln/>
        </p:spPr>
        <p:txBody>
          <a:bodyPr/>
          <a:lstStyle>
            <a:lvl1pPr>
              <a:defRPr/>
            </a:lvl1pPr>
          </a:lstStyle>
          <a:p>
            <a:pPr>
              <a:defRPr/>
            </a:pPr>
            <a:fld id="{736408F6-9D0D-4E0A-A31D-A3BD2CF61933}" type="slidenum">
              <a:rPr lang="de-DE"/>
              <a:pPr>
                <a:defRPr/>
              </a:pPr>
              <a:t>‹#›</a:t>
            </a:fld>
            <a:endParaRPr lang="de-DE"/>
          </a:p>
        </p:txBody>
      </p:sp>
      <p:sp>
        <p:nvSpPr>
          <p:cNvPr id="8" name="Date Placeholder 3"/>
          <p:cNvSpPr>
            <a:spLocks noGrp="1"/>
          </p:cNvSpPr>
          <p:nvPr>
            <p:ph type="dt" sz="half" idx="10"/>
          </p:nvPr>
        </p:nvSpPr>
        <p:spPr>
          <a:xfrm>
            <a:off x="11146717" y="15205"/>
            <a:ext cx="2627394" cy="529167"/>
          </a:xfrm>
          <a:prstGeom prst="rect">
            <a:avLst/>
          </a:prstGeom>
        </p:spPr>
        <p:txBody>
          <a:bodyPr/>
          <a:lstStyle>
            <a:lvl1pPr>
              <a:defRPr sz="778">
                <a:solidFill>
                  <a:schemeClr val="bg1"/>
                </a:solidFill>
                <a:latin typeface="+mn-lt"/>
              </a:defRPr>
            </a:lvl1pPr>
          </a:lstStyle>
          <a:p>
            <a:r>
              <a:rPr lang="en-GB"/>
              <a:t>© F Tietze, L Aristodemou, 2017</a:t>
            </a:r>
            <a:endParaRPr lang="en-US"/>
          </a:p>
        </p:txBody>
      </p:sp>
    </p:spTree>
    <p:extLst>
      <p:ext uri="{BB962C8B-B14F-4D97-AF65-F5344CB8AC3E}">
        <p14:creationId xmlns:p14="http://schemas.microsoft.com/office/powerpoint/2010/main" val="321328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2129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0313" y="4895857"/>
            <a:ext cx="11514217" cy="15144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0313" y="3228978"/>
            <a:ext cx="11514217" cy="1666875"/>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Edit Master text styles</a:t>
            </a:r>
          </a:p>
        </p:txBody>
      </p:sp>
    </p:spTree>
    <p:extLst>
      <p:ext uri="{BB962C8B-B14F-4D97-AF65-F5344CB8AC3E}">
        <p14:creationId xmlns:p14="http://schemas.microsoft.com/office/powerpoint/2010/main" val="19125767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714" y="1905007"/>
            <a:ext cx="6014235"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09633" y="1905007"/>
            <a:ext cx="6016325"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9773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07" y="304800"/>
            <a:ext cx="12191524"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7307" y="1704975"/>
            <a:ext cx="5984969" cy="7112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677307" y="2416182"/>
            <a:ext cx="5984969"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1776" y="1704975"/>
            <a:ext cx="5987058" cy="7112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881776" y="2416182"/>
            <a:ext cx="5987058"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7146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1774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0492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07" y="303220"/>
            <a:ext cx="4456847" cy="1290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97211" y="303220"/>
            <a:ext cx="757162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07" y="1593850"/>
            <a:ext cx="4456847" cy="5213350"/>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Tree>
    <p:extLst>
      <p:ext uri="{BB962C8B-B14F-4D97-AF65-F5344CB8AC3E}">
        <p14:creationId xmlns:p14="http://schemas.microsoft.com/office/powerpoint/2010/main" val="39409553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4876" y="5334000"/>
            <a:ext cx="8127683" cy="6302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54876" y="681038"/>
            <a:ext cx="8127683" cy="4572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654876" y="5964238"/>
            <a:ext cx="8127683" cy="8937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Tree>
    <p:extLst>
      <p:ext uri="{BB962C8B-B14F-4D97-AF65-F5344CB8AC3E}">
        <p14:creationId xmlns:p14="http://schemas.microsoft.com/office/powerpoint/2010/main" val="14193729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1">
            <a:extLst>
              <a:ext uri="{FF2B5EF4-FFF2-40B4-BE49-F238E27FC236}">
                <a16:creationId xmlns:a16="http://schemas.microsoft.com/office/drawing/2014/main" id="{B5F6E65F-6FA3-814E-9893-ADDA1B06AB82}"/>
              </a:ext>
            </a:extLst>
          </p:cNvPr>
          <p:cNvSpPr>
            <a:spLocks noGrp="1" noChangeArrowheads="1"/>
          </p:cNvSpPr>
          <p:nvPr>
            <p:ph type="title"/>
          </p:nvPr>
        </p:nvSpPr>
        <p:spPr bwMode="auto">
          <a:xfrm>
            <a:off x="800100" y="857250"/>
            <a:ext cx="122316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pPr lvl="0"/>
            <a:r>
              <a:rPr lang="en-US" altLang="en-US"/>
              <a:t>Click to edit Master title style</a:t>
            </a:r>
            <a:endParaRPr lang="en-GB" altLang="en-US"/>
          </a:p>
        </p:txBody>
      </p:sp>
      <p:sp>
        <p:nvSpPr>
          <p:cNvPr id="1027" name="Rectangle 50">
            <a:extLst>
              <a:ext uri="{FF2B5EF4-FFF2-40B4-BE49-F238E27FC236}">
                <a16:creationId xmlns:a16="http://schemas.microsoft.com/office/drawing/2014/main" id="{4AB34BCD-E4D5-4448-9321-B28D9A97F7FE}"/>
              </a:ext>
            </a:extLst>
          </p:cNvPr>
          <p:cNvSpPr>
            <a:spLocks noGrp="1" noChangeArrowheads="1"/>
          </p:cNvSpPr>
          <p:nvPr>
            <p:ph type="body" idx="1"/>
          </p:nvPr>
        </p:nvSpPr>
        <p:spPr bwMode="auto">
          <a:xfrm>
            <a:off x="895350" y="1905000"/>
            <a:ext cx="122301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473067" bIns="5006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 name="Picture 1">
            <a:extLst>
              <a:ext uri="{FF2B5EF4-FFF2-40B4-BE49-F238E27FC236}">
                <a16:creationId xmlns:a16="http://schemas.microsoft.com/office/drawing/2014/main" id="{39AAFDE6-A014-C8D7-7FD6-62B7D667C271}"/>
              </a:ext>
            </a:extLst>
          </p:cNvPr>
          <p:cNvPicPr>
            <a:picLocks noChangeAspect="1"/>
          </p:cNvPicPr>
          <p:nvPr userDrawn="1"/>
        </p:nvPicPr>
        <p:blipFill>
          <a:blip r:embed="rId15"/>
          <a:stretch>
            <a:fillRect/>
          </a:stretch>
        </p:blipFill>
        <p:spPr>
          <a:xfrm>
            <a:off x="169066" y="7255563"/>
            <a:ext cx="1109319" cy="243509"/>
          </a:xfrm>
          <a:prstGeom prst="rect">
            <a:avLst/>
          </a:prstGeom>
        </p:spPr>
      </p:pic>
      <p:sp>
        <p:nvSpPr>
          <p:cNvPr id="3" name="TextBox 2">
            <a:extLst>
              <a:ext uri="{FF2B5EF4-FFF2-40B4-BE49-F238E27FC236}">
                <a16:creationId xmlns:a16="http://schemas.microsoft.com/office/drawing/2014/main" id="{14605BE9-2AAE-6092-729D-2792A2D6F10E}"/>
              </a:ext>
            </a:extLst>
          </p:cNvPr>
          <p:cNvSpPr txBox="1"/>
          <p:nvPr userDrawn="1"/>
        </p:nvSpPr>
        <p:spPr>
          <a:xfrm>
            <a:off x="1278385" y="7255563"/>
            <a:ext cx="2172390" cy="246221"/>
          </a:xfrm>
          <a:prstGeom prst="rect">
            <a:avLst/>
          </a:prstGeom>
          <a:noFill/>
        </p:spPr>
        <p:txBody>
          <a:bodyPr wrap="none" rtlCol="0">
            <a:spAutoFit/>
          </a:bodyPr>
          <a:lstStyle/>
          <a:p>
            <a:r>
              <a:rPr lang="en-GB" sz="1000" dirty="0"/>
              <a:t>Credit: Tietze, F., Clarke, N. (2025)</a:t>
            </a:r>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transition/>
  <p:txStyles>
    <p:titleStyle>
      <a:lvl1pPr algn="l" defTabSz="1000125" rtl="0" eaLnBrk="0" fontAlgn="base" hangingPunct="0">
        <a:spcBef>
          <a:spcPct val="0"/>
        </a:spcBef>
        <a:spcAft>
          <a:spcPct val="0"/>
        </a:spcAft>
        <a:defRPr sz="3000" b="1">
          <a:solidFill>
            <a:srgbClr val="006A90"/>
          </a:solidFill>
          <a:latin typeface="+mj-lt"/>
          <a:ea typeface="ＭＳ Ｐゴシック" charset="-128"/>
          <a:cs typeface="ＭＳ Ｐゴシック" charset="-128"/>
        </a:defRPr>
      </a:lvl1pPr>
      <a:lvl2pPr algn="l" defTabSz="1000125" rtl="0" eaLnBrk="0" fontAlgn="base" hangingPunct="0">
        <a:spcBef>
          <a:spcPct val="0"/>
        </a:spcBef>
        <a:spcAft>
          <a:spcPct val="0"/>
        </a:spcAft>
        <a:defRPr sz="3000" b="1">
          <a:solidFill>
            <a:srgbClr val="006A90"/>
          </a:solidFill>
          <a:latin typeface="Arial" charset="0"/>
          <a:ea typeface="ＭＳ Ｐゴシック" charset="-128"/>
          <a:cs typeface="ＭＳ Ｐゴシック" charset="-128"/>
        </a:defRPr>
      </a:lvl2pPr>
      <a:lvl3pPr algn="l" defTabSz="1000125" rtl="0" eaLnBrk="0" fontAlgn="base" hangingPunct="0">
        <a:spcBef>
          <a:spcPct val="0"/>
        </a:spcBef>
        <a:spcAft>
          <a:spcPct val="0"/>
        </a:spcAft>
        <a:defRPr sz="3000" b="1">
          <a:solidFill>
            <a:srgbClr val="006A90"/>
          </a:solidFill>
          <a:latin typeface="Arial" charset="0"/>
          <a:ea typeface="ＭＳ Ｐゴシック" charset="-128"/>
          <a:cs typeface="ＭＳ Ｐゴシック" charset="-128"/>
        </a:defRPr>
      </a:lvl3pPr>
      <a:lvl4pPr algn="l" defTabSz="1000125" rtl="0" eaLnBrk="0" fontAlgn="base" hangingPunct="0">
        <a:spcBef>
          <a:spcPct val="0"/>
        </a:spcBef>
        <a:spcAft>
          <a:spcPct val="0"/>
        </a:spcAft>
        <a:defRPr sz="3000" b="1">
          <a:solidFill>
            <a:srgbClr val="006A90"/>
          </a:solidFill>
          <a:latin typeface="Arial" charset="0"/>
          <a:ea typeface="ＭＳ Ｐゴシック" charset="-128"/>
          <a:cs typeface="ＭＳ Ｐゴシック" charset="-128"/>
        </a:defRPr>
      </a:lvl4pPr>
      <a:lvl5pPr algn="l" defTabSz="1000125" rtl="0" eaLnBrk="0" fontAlgn="base" hangingPunct="0">
        <a:spcBef>
          <a:spcPct val="0"/>
        </a:spcBef>
        <a:spcAft>
          <a:spcPct val="0"/>
        </a:spcAft>
        <a:defRPr sz="3000" b="1">
          <a:solidFill>
            <a:srgbClr val="006A90"/>
          </a:solidFill>
          <a:latin typeface="Arial" charset="0"/>
          <a:ea typeface="ＭＳ Ｐゴシック" charset="-128"/>
          <a:cs typeface="ＭＳ Ｐゴシック" charset="-128"/>
        </a:defRPr>
      </a:lvl5pPr>
      <a:lvl6pPr marL="457178" algn="l" defTabSz="1001663" rtl="0" eaLnBrk="1" fontAlgn="base" hangingPunct="1">
        <a:spcBef>
          <a:spcPct val="0"/>
        </a:spcBef>
        <a:spcAft>
          <a:spcPct val="0"/>
        </a:spcAft>
        <a:defRPr sz="3100" b="1">
          <a:solidFill>
            <a:schemeClr val="tx1"/>
          </a:solidFill>
          <a:latin typeface="Arial" charset="0"/>
        </a:defRPr>
      </a:lvl6pPr>
      <a:lvl7pPr marL="914354" algn="l" defTabSz="1001663" rtl="0" eaLnBrk="1" fontAlgn="base" hangingPunct="1">
        <a:spcBef>
          <a:spcPct val="0"/>
        </a:spcBef>
        <a:spcAft>
          <a:spcPct val="0"/>
        </a:spcAft>
        <a:defRPr sz="3100" b="1">
          <a:solidFill>
            <a:schemeClr val="tx1"/>
          </a:solidFill>
          <a:latin typeface="Arial" charset="0"/>
        </a:defRPr>
      </a:lvl7pPr>
      <a:lvl8pPr marL="1371532" algn="l" defTabSz="1001663" rtl="0" eaLnBrk="1" fontAlgn="base" hangingPunct="1">
        <a:spcBef>
          <a:spcPct val="0"/>
        </a:spcBef>
        <a:spcAft>
          <a:spcPct val="0"/>
        </a:spcAft>
        <a:defRPr sz="3100" b="1">
          <a:solidFill>
            <a:schemeClr val="tx1"/>
          </a:solidFill>
          <a:latin typeface="Arial" charset="0"/>
        </a:defRPr>
      </a:lvl8pPr>
      <a:lvl9pPr marL="1828709" algn="l" defTabSz="1001663" rtl="0" eaLnBrk="1" fontAlgn="base" hangingPunct="1">
        <a:spcBef>
          <a:spcPct val="0"/>
        </a:spcBef>
        <a:spcAft>
          <a:spcPct val="0"/>
        </a:spcAft>
        <a:defRPr sz="3100" b="1">
          <a:solidFill>
            <a:schemeClr val="tx1"/>
          </a:solidFill>
          <a:latin typeface="Arial" charset="0"/>
        </a:defRPr>
      </a:lvl9pPr>
    </p:titleStyle>
    <p:bodyStyle>
      <a:lvl1pPr marL="341313" indent="-341313" algn="l" defTabSz="303213" rtl="0" eaLnBrk="0" fontAlgn="base" hangingPunct="0">
        <a:spcBef>
          <a:spcPct val="25000"/>
        </a:spcBef>
        <a:spcAft>
          <a:spcPct val="0"/>
        </a:spcAft>
        <a:defRPr sz="2500" b="1">
          <a:solidFill>
            <a:schemeClr val="tx1"/>
          </a:solidFill>
          <a:latin typeface="+mn-lt"/>
          <a:ea typeface="ＭＳ Ｐゴシック" charset="-128"/>
          <a:cs typeface="ＭＳ Ｐゴシック" charset="-128"/>
        </a:defRPr>
      </a:lvl1pPr>
      <a:lvl2pPr marL="206375" indent="246063" algn="l" defTabSz="303213" rtl="0" eaLnBrk="0" fontAlgn="base" hangingPunct="0">
        <a:spcBef>
          <a:spcPct val="25000"/>
        </a:spcBef>
        <a:spcAft>
          <a:spcPct val="0"/>
        </a:spcAft>
        <a:buChar char="•"/>
        <a:defRPr sz="2100" b="1">
          <a:solidFill>
            <a:schemeClr val="tx1"/>
          </a:solidFill>
          <a:latin typeface="+mn-lt"/>
          <a:ea typeface="ＭＳ Ｐゴシック" charset="-128"/>
        </a:defRPr>
      </a:lvl2pPr>
      <a:lvl3pPr marL="415925" indent="493713" algn="l" defTabSz="303213" rtl="0" eaLnBrk="0" fontAlgn="base" hangingPunct="0">
        <a:spcBef>
          <a:spcPct val="25000"/>
        </a:spcBef>
        <a:spcAft>
          <a:spcPct val="0"/>
        </a:spcAft>
        <a:buChar char="•"/>
        <a:defRPr sz="2000">
          <a:solidFill>
            <a:schemeClr val="tx1"/>
          </a:solidFill>
          <a:latin typeface="+mn-lt"/>
          <a:ea typeface="ＭＳ Ｐゴシック" charset="-128"/>
        </a:defRPr>
      </a:lvl3pPr>
      <a:lvl4pPr marL="623888" indent="744538" algn="l" defTabSz="303213" rtl="0" eaLnBrk="0" fontAlgn="base" hangingPunct="0">
        <a:spcBef>
          <a:spcPct val="25000"/>
        </a:spcBef>
        <a:spcAft>
          <a:spcPct val="0"/>
        </a:spcAft>
        <a:buChar char="–"/>
        <a:defRPr>
          <a:solidFill>
            <a:schemeClr val="tx1"/>
          </a:solidFill>
          <a:latin typeface="+mn-lt"/>
          <a:ea typeface="ＭＳ Ｐゴシック" charset="-128"/>
        </a:defRPr>
      </a:lvl4pPr>
      <a:lvl5pPr marL="5129213" indent="-249238" algn="l" defTabSz="303213" rtl="0" eaLnBrk="0" fontAlgn="base" hangingPunct="0">
        <a:spcBef>
          <a:spcPct val="20000"/>
        </a:spcBef>
        <a:spcAft>
          <a:spcPct val="0"/>
        </a:spcAft>
        <a:buChar char="»"/>
        <a:defRPr sz="2000" b="1">
          <a:solidFill>
            <a:schemeClr val="tx1"/>
          </a:solidFill>
          <a:latin typeface="+mn-lt"/>
          <a:ea typeface="ＭＳ Ｐゴシック" charset="-128"/>
        </a:defRPr>
      </a:lvl5pPr>
      <a:lvl6pPr marL="5589308"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6pPr>
      <a:lvl7pPr marL="6046486"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7pPr>
      <a:lvl8pPr marL="6503663"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8pPr>
      <a:lvl9pPr marL="6960841"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ng.cam.ac.uk/news/tracking-airborne-nanoparticles-inform-research-spread-harmful-emissions" TargetMode="External"/><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 Target="slide2.xml"/><Relationship Id="rId4" Type="http://schemas.openxmlformats.org/officeDocument/2006/relationships/tags" Target="../tags/tag4.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038/s41587-019-0083-5"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jstor.org/stable/e24996695"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38/s41587-019-0083-5" TargetMode="Externa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38/s41587-019-0083-5"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38/s41587-019-0083-5"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38/s41587-019-0083-5"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45D35-EEC6-684A-BB49-EF256F729BF7}"/>
              </a:ext>
            </a:extLst>
          </p:cNvPr>
          <p:cNvSpPr/>
          <p:nvPr/>
        </p:nvSpPr>
        <p:spPr>
          <a:xfrm>
            <a:off x="0" y="-1270000"/>
            <a:ext cx="13557250" cy="5507038"/>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85" eaLnBrk="1" fontAlgn="auto" hangingPunct="1">
              <a:spcBef>
                <a:spcPts val="0"/>
              </a:spcBef>
              <a:spcAft>
                <a:spcPts val="0"/>
              </a:spcAft>
              <a:defRPr/>
            </a:pPr>
            <a:endParaRPr lang="en-GB" sz="2667">
              <a:solidFill>
                <a:prstClr val="white"/>
              </a:solidFill>
            </a:endParaRPr>
          </a:p>
        </p:txBody>
      </p:sp>
      <p:sp>
        <p:nvSpPr>
          <p:cNvPr id="5" name="Pentagon 4">
            <a:extLst>
              <a:ext uri="{FF2B5EF4-FFF2-40B4-BE49-F238E27FC236}">
                <a16:creationId xmlns:a16="http://schemas.microsoft.com/office/drawing/2014/main" id="{CA2B2863-BD27-2D46-9E1E-676658B1A71F}"/>
              </a:ext>
            </a:extLst>
          </p:cNvPr>
          <p:cNvSpPr/>
          <p:nvPr/>
        </p:nvSpPr>
        <p:spPr>
          <a:xfrm>
            <a:off x="4763" y="3276600"/>
            <a:ext cx="1112837" cy="19192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85" eaLnBrk="1" fontAlgn="auto" hangingPunct="1">
              <a:spcBef>
                <a:spcPts val="0"/>
              </a:spcBef>
              <a:spcAft>
                <a:spcPts val="0"/>
              </a:spcAft>
              <a:defRPr/>
            </a:pPr>
            <a:endParaRPr lang="en-GB" sz="2667">
              <a:solidFill>
                <a:srgbClr val="006A90"/>
              </a:solidFill>
            </a:endParaRPr>
          </a:p>
        </p:txBody>
      </p:sp>
      <p:sp>
        <p:nvSpPr>
          <p:cNvPr id="6" name="TextBox 5">
            <a:extLst>
              <a:ext uri="{FF2B5EF4-FFF2-40B4-BE49-F238E27FC236}">
                <a16:creationId xmlns:a16="http://schemas.microsoft.com/office/drawing/2014/main" id="{A7D24069-051F-4041-802C-C0F0DD08C316}"/>
              </a:ext>
            </a:extLst>
          </p:cNvPr>
          <p:cNvSpPr txBox="1"/>
          <p:nvPr/>
        </p:nvSpPr>
        <p:spPr>
          <a:xfrm>
            <a:off x="1117600" y="4411058"/>
            <a:ext cx="9602787" cy="1569660"/>
          </a:xfrm>
          <a:prstGeom prst="rect">
            <a:avLst/>
          </a:prstGeom>
          <a:noFill/>
        </p:spPr>
        <p:txBody>
          <a:bodyPr lIns="91440" tIns="45720" rIns="91440" bIns="45720" anchor="t">
            <a:spAutoFit/>
          </a:bodyPr>
          <a:lstStyle/>
          <a:p>
            <a:pPr marL="507970" indent="-507970" defTabSz="1354585" eaLnBrk="1" fontAlgn="auto" hangingPunct="1">
              <a:spcBef>
                <a:spcPct val="20000"/>
              </a:spcBef>
              <a:spcAft>
                <a:spcPts val="0"/>
              </a:spcAft>
              <a:defRPr/>
            </a:pPr>
            <a:r>
              <a:rPr lang="en-GB" sz="2400" b="1" dirty="0">
                <a:solidFill>
                  <a:prstClr val="black"/>
                </a:solidFill>
                <a:cs typeface="Arial" pitchFamily="34" charset="0"/>
              </a:rPr>
              <a:t>IP Analytics Exercise</a:t>
            </a:r>
          </a:p>
          <a:p>
            <a:pPr marL="507970" indent="-507970" defTabSz="1354585" eaLnBrk="1" fontAlgn="auto" hangingPunct="1">
              <a:spcBef>
                <a:spcPct val="20000"/>
              </a:spcBef>
              <a:spcAft>
                <a:spcPts val="0"/>
              </a:spcAft>
              <a:defRPr/>
            </a:pPr>
            <a:r>
              <a:rPr lang="en-GB" sz="2400" dirty="0">
                <a:solidFill>
                  <a:prstClr val="black"/>
                </a:solidFill>
                <a:cs typeface="Arial" pitchFamily="34" charset="0"/>
              </a:rPr>
              <a:t>Interim session slide deck</a:t>
            </a:r>
          </a:p>
          <a:p>
            <a:pPr marL="507970" indent="-507970" defTabSz="1354585" eaLnBrk="1" fontAlgn="auto" hangingPunct="1">
              <a:spcBef>
                <a:spcPct val="20000"/>
              </a:spcBef>
              <a:spcAft>
                <a:spcPts val="0"/>
              </a:spcAft>
              <a:defRPr/>
            </a:pPr>
            <a:endParaRPr lang="en-GB" sz="1200" dirty="0">
              <a:solidFill>
                <a:prstClr val="black"/>
              </a:solidFill>
              <a:cs typeface="Arial" pitchFamily="34" charset="0"/>
            </a:endParaRPr>
          </a:p>
          <a:p>
            <a:pPr marL="507970" indent="-507970" defTabSz="1354585" eaLnBrk="1" fontAlgn="auto" hangingPunct="1">
              <a:spcBef>
                <a:spcPct val="20000"/>
              </a:spcBef>
              <a:spcAft>
                <a:spcPts val="0"/>
              </a:spcAft>
              <a:defRPr/>
            </a:pPr>
            <a:r>
              <a:rPr lang="en-GB" sz="1200" dirty="0">
                <a:solidFill>
                  <a:prstClr val="black"/>
                </a:solidFill>
                <a:cs typeface="Arial" pitchFamily="34" charset="0"/>
              </a:rPr>
              <a:t>© Tietze, F., Clarke, N. (2025)</a:t>
            </a:r>
          </a:p>
          <a:p>
            <a:pPr marL="507970" indent="-507970" defTabSz="1354585" eaLnBrk="1" fontAlgn="auto" hangingPunct="1">
              <a:spcBef>
                <a:spcPct val="20000"/>
              </a:spcBef>
              <a:spcAft>
                <a:spcPts val="0"/>
              </a:spcAft>
              <a:defRPr/>
            </a:pPr>
            <a:r>
              <a:rPr lang="en-GB" sz="1200" dirty="0">
                <a:solidFill>
                  <a:prstClr val="black"/>
                </a:solidFill>
                <a:cs typeface="Arial" pitchFamily="34" charset="0"/>
              </a:rPr>
              <a:t>This material is shared under a Creative Commons license, CC BY 4.0 </a:t>
            </a:r>
          </a:p>
        </p:txBody>
      </p:sp>
      <p:sp>
        <p:nvSpPr>
          <p:cNvPr id="9" name="Content Placeholder 4">
            <a:extLst>
              <a:ext uri="{FF2B5EF4-FFF2-40B4-BE49-F238E27FC236}">
                <a16:creationId xmlns:a16="http://schemas.microsoft.com/office/drawing/2014/main" id="{9CC37288-A28A-8944-842C-56586F2BA044}"/>
              </a:ext>
            </a:extLst>
          </p:cNvPr>
          <p:cNvSpPr txBox="1">
            <a:spLocks/>
          </p:cNvSpPr>
          <p:nvPr/>
        </p:nvSpPr>
        <p:spPr>
          <a:xfrm>
            <a:off x="1579563" y="1441450"/>
            <a:ext cx="11522075" cy="1042988"/>
          </a:xfrm>
          <a:prstGeom prst="rect">
            <a:avLst/>
          </a:prstGeom>
        </p:spPr>
        <p:txBody>
          <a:bodyPr lIns="135461" tIns="67731" rIns="135461" bIns="67731"/>
          <a:lstStyle/>
          <a:p>
            <a:pPr marL="507970" indent="-507970" defTabSz="1354585" eaLnBrk="1" fontAlgn="auto" hangingPunct="1">
              <a:spcBef>
                <a:spcPct val="20000"/>
              </a:spcBef>
              <a:spcAft>
                <a:spcPts val="0"/>
              </a:spcAft>
              <a:defRPr/>
            </a:pPr>
            <a:endParaRPr lang="en-GB" sz="5333" b="1">
              <a:solidFill>
                <a:prstClr val="white"/>
              </a:solidFill>
              <a:ea typeface="+mn-ea"/>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891C-D01D-45C2-A76B-494D23F7014F}"/>
              </a:ext>
            </a:extLst>
          </p:cNvPr>
          <p:cNvSpPr>
            <a:spLocks noGrp="1"/>
          </p:cNvSpPr>
          <p:nvPr>
            <p:ph type="title"/>
          </p:nvPr>
        </p:nvSpPr>
        <p:spPr>
          <a:xfrm>
            <a:off x="480503" y="324866"/>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A simplified innovation process view for this exercise</a:t>
            </a:r>
            <a:endParaRPr lang="de-DE" sz="2400"/>
          </a:p>
        </p:txBody>
      </p:sp>
      <p:sp>
        <p:nvSpPr>
          <p:cNvPr id="4" name="Freeform: Shape 3">
            <a:extLst>
              <a:ext uri="{FF2B5EF4-FFF2-40B4-BE49-F238E27FC236}">
                <a16:creationId xmlns:a16="http://schemas.microsoft.com/office/drawing/2014/main" id="{FE595C5A-6CAA-42C0-8965-CC0EA98F5120}"/>
              </a:ext>
            </a:extLst>
          </p:cNvPr>
          <p:cNvSpPr/>
          <p:nvPr/>
        </p:nvSpPr>
        <p:spPr bwMode="auto">
          <a:xfrm>
            <a:off x="1202787" y="1690665"/>
            <a:ext cx="8317972" cy="1273828"/>
          </a:xfrm>
          <a:custGeom>
            <a:avLst/>
            <a:gdLst>
              <a:gd name="connsiteX0" fmla="*/ 0 w 9274628"/>
              <a:gd name="connsiteY0" fmla="*/ 0 h 1273828"/>
              <a:gd name="connsiteX1" fmla="*/ 2183363 w 9274628"/>
              <a:gd name="connsiteY1" fmla="*/ 905069 h 1273828"/>
              <a:gd name="connsiteX2" fmla="*/ 5523722 w 9274628"/>
              <a:gd name="connsiteY2" fmla="*/ 1231641 h 1273828"/>
              <a:gd name="connsiteX3" fmla="*/ 9274628 w 9274628"/>
              <a:gd name="connsiteY3" fmla="*/ 1259632 h 1273828"/>
            </a:gdLst>
            <a:ahLst/>
            <a:cxnLst>
              <a:cxn ang="0">
                <a:pos x="connsiteX0" y="connsiteY0"/>
              </a:cxn>
              <a:cxn ang="0">
                <a:pos x="connsiteX1" y="connsiteY1"/>
              </a:cxn>
              <a:cxn ang="0">
                <a:pos x="connsiteX2" y="connsiteY2"/>
              </a:cxn>
              <a:cxn ang="0">
                <a:pos x="connsiteX3" y="connsiteY3"/>
              </a:cxn>
            </a:cxnLst>
            <a:rect l="l" t="t" r="r" b="b"/>
            <a:pathLst>
              <a:path w="9274628" h="1273828">
                <a:moveTo>
                  <a:pt x="0" y="0"/>
                </a:moveTo>
                <a:cubicBezTo>
                  <a:pt x="631371" y="349897"/>
                  <a:pt x="1262743" y="699795"/>
                  <a:pt x="2183363" y="905069"/>
                </a:cubicBezTo>
                <a:cubicBezTo>
                  <a:pt x="3103983" y="1110343"/>
                  <a:pt x="4341845" y="1172547"/>
                  <a:pt x="5523722" y="1231641"/>
                </a:cubicBezTo>
                <a:cubicBezTo>
                  <a:pt x="6705599" y="1290735"/>
                  <a:pt x="7990113" y="1275183"/>
                  <a:pt x="9274628" y="1259632"/>
                </a:cubicBezTo>
              </a:path>
            </a:pathLst>
          </a:custGeom>
          <a:noFill/>
          <a:ln w="952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Freeform: Shape 4">
            <a:extLst>
              <a:ext uri="{FF2B5EF4-FFF2-40B4-BE49-F238E27FC236}">
                <a16:creationId xmlns:a16="http://schemas.microsoft.com/office/drawing/2014/main" id="{0C45C31A-9706-473E-A0EB-61208C57D11F}"/>
              </a:ext>
            </a:extLst>
          </p:cNvPr>
          <p:cNvSpPr/>
          <p:nvPr/>
        </p:nvSpPr>
        <p:spPr bwMode="auto">
          <a:xfrm flipV="1">
            <a:off x="1202787" y="4129065"/>
            <a:ext cx="8317972" cy="1273828"/>
          </a:xfrm>
          <a:custGeom>
            <a:avLst/>
            <a:gdLst>
              <a:gd name="connsiteX0" fmla="*/ 0 w 9274628"/>
              <a:gd name="connsiteY0" fmla="*/ 0 h 1273828"/>
              <a:gd name="connsiteX1" fmla="*/ 2183363 w 9274628"/>
              <a:gd name="connsiteY1" fmla="*/ 905069 h 1273828"/>
              <a:gd name="connsiteX2" fmla="*/ 5523722 w 9274628"/>
              <a:gd name="connsiteY2" fmla="*/ 1231641 h 1273828"/>
              <a:gd name="connsiteX3" fmla="*/ 9274628 w 9274628"/>
              <a:gd name="connsiteY3" fmla="*/ 1259632 h 1273828"/>
            </a:gdLst>
            <a:ahLst/>
            <a:cxnLst>
              <a:cxn ang="0">
                <a:pos x="connsiteX0" y="connsiteY0"/>
              </a:cxn>
              <a:cxn ang="0">
                <a:pos x="connsiteX1" y="connsiteY1"/>
              </a:cxn>
              <a:cxn ang="0">
                <a:pos x="connsiteX2" y="connsiteY2"/>
              </a:cxn>
              <a:cxn ang="0">
                <a:pos x="connsiteX3" y="connsiteY3"/>
              </a:cxn>
            </a:cxnLst>
            <a:rect l="l" t="t" r="r" b="b"/>
            <a:pathLst>
              <a:path w="9274628" h="1273828">
                <a:moveTo>
                  <a:pt x="0" y="0"/>
                </a:moveTo>
                <a:cubicBezTo>
                  <a:pt x="631371" y="349897"/>
                  <a:pt x="1262743" y="699795"/>
                  <a:pt x="2183363" y="905069"/>
                </a:cubicBezTo>
                <a:cubicBezTo>
                  <a:pt x="3103983" y="1110343"/>
                  <a:pt x="4341845" y="1172547"/>
                  <a:pt x="5523722" y="1231641"/>
                </a:cubicBezTo>
                <a:cubicBezTo>
                  <a:pt x="6705599" y="1290735"/>
                  <a:pt x="7990113" y="1275183"/>
                  <a:pt x="9274628" y="1259632"/>
                </a:cubicBezTo>
              </a:path>
            </a:pathLst>
          </a:custGeom>
          <a:noFill/>
          <a:ln w="952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A0138CB7-708B-4AB7-95D8-5FB6B1B43A4C}"/>
              </a:ext>
            </a:extLst>
          </p:cNvPr>
          <p:cNvCxnSpPr>
            <a:cxnSpLocks/>
          </p:cNvCxnSpPr>
          <p:nvPr/>
        </p:nvCxnSpPr>
        <p:spPr bwMode="auto">
          <a:xfrm>
            <a:off x="7014163" y="2210457"/>
            <a:ext cx="0" cy="2960526"/>
          </a:xfrm>
          <a:prstGeom prst="line">
            <a:avLst/>
          </a:prstGeom>
          <a:noFill/>
          <a:ln w="9525" cap="flat" cmpd="sng" algn="ctr">
            <a:solidFill>
              <a:schemeClr val="accent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79F6469-8F2C-468F-B137-2F4B0938D547}"/>
              </a:ext>
            </a:extLst>
          </p:cNvPr>
          <p:cNvSpPr txBox="1"/>
          <p:nvPr/>
        </p:nvSpPr>
        <p:spPr>
          <a:xfrm>
            <a:off x="2128897" y="3293497"/>
            <a:ext cx="4438138" cy="369332"/>
          </a:xfrm>
          <a:prstGeom prst="rect">
            <a:avLst/>
          </a:prstGeom>
          <a:noFill/>
        </p:spPr>
        <p:txBody>
          <a:bodyPr wrap="none" rtlCol="0">
            <a:spAutoFit/>
          </a:bodyPr>
          <a:lstStyle/>
          <a:p>
            <a:r>
              <a:rPr lang="en-GB"/>
              <a:t>Phase 1: Technical product development </a:t>
            </a:r>
            <a:endParaRPr lang="de-DE"/>
          </a:p>
        </p:txBody>
      </p:sp>
      <p:sp>
        <p:nvSpPr>
          <p:cNvPr id="10" name="TextBox 9">
            <a:extLst>
              <a:ext uri="{FF2B5EF4-FFF2-40B4-BE49-F238E27FC236}">
                <a16:creationId xmlns:a16="http://schemas.microsoft.com/office/drawing/2014/main" id="{58FD0371-ABCF-4845-A146-FACD2F262A69}"/>
              </a:ext>
            </a:extLst>
          </p:cNvPr>
          <p:cNvSpPr txBox="1"/>
          <p:nvPr/>
        </p:nvSpPr>
        <p:spPr>
          <a:xfrm>
            <a:off x="7673612" y="3177447"/>
            <a:ext cx="3448380" cy="646331"/>
          </a:xfrm>
          <a:prstGeom prst="rect">
            <a:avLst/>
          </a:prstGeom>
          <a:noFill/>
        </p:spPr>
        <p:txBody>
          <a:bodyPr wrap="none" rtlCol="0">
            <a:spAutoFit/>
          </a:bodyPr>
          <a:lstStyle/>
          <a:p>
            <a:r>
              <a:rPr lang="en-GB"/>
              <a:t>Phase 2: Commercialization </a:t>
            </a:r>
            <a:br>
              <a:rPr lang="en-GB"/>
            </a:br>
            <a:r>
              <a:rPr lang="en-GB"/>
              <a:t>(domestic + internationalisation)</a:t>
            </a:r>
            <a:endParaRPr lang="de-DE"/>
          </a:p>
        </p:txBody>
      </p:sp>
      <p:sp>
        <p:nvSpPr>
          <p:cNvPr id="3" name="Arrow: Pentagon 2">
            <a:extLst>
              <a:ext uri="{FF2B5EF4-FFF2-40B4-BE49-F238E27FC236}">
                <a16:creationId xmlns:a16="http://schemas.microsoft.com/office/drawing/2014/main" id="{A010A72A-F0E4-4759-90B3-232C24F4B269}"/>
              </a:ext>
            </a:extLst>
          </p:cNvPr>
          <p:cNvSpPr/>
          <p:nvPr/>
        </p:nvSpPr>
        <p:spPr bwMode="auto">
          <a:xfrm>
            <a:off x="2653213" y="5248336"/>
            <a:ext cx="3606577" cy="777765"/>
          </a:xfrm>
          <a:prstGeom prst="homePlate">
            <a:avLst>
              <a:gd name="adj" fmla="val 283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3" name="Arrow: Pentagon 12">
            <a:extLst>
              <a:ext uri="{FF2B5EF4-FFF2-40B4-BE49-F238E27FC236}">
                <a16:creationId xmlns:a16="http://schemas.microsoft.com/office/drawing/2014/main" id="{A131971C-882B-4E84-A069-A399F2C4D3C3}"/>
              </a:ext>
            </a:extLst>
          </p:cNvPr>
          <p:cNvSpPr/>
          <p:nvPr/>
        </p:nvSpPr>
        <p:spPr bwMode="auto">
          <a:xfrm>
            <a:off x="7981959" y="5248336"/>
            <a:ext cx="3140033" cy="777765"/>
          </a:xfrm>
          <a:prstGeom prst="homePlate">
            <a:avLst>
              <a:gd name="adj" fmla="val 283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6A5A5970-7512-45C6-BAEA-22A74D040B52}"/>
              </a:ext>
            </a:extLst>
          </p:cNvPr>
          <p:cNvSpPr txBox="1"/>
          <p:nvPr/>
        </p:nvSpPr>
        <p:spPr>
          <a:xfrm>
            <a:off x="3513705" y="5452552"/>
            <a:ext cx="1508744" cy="369332"/>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Part 1</a:t>
            </a:r>
            <a:endParaRPr kumimoji="0" lang="de-DE"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6458CC78-E551-4D03-838A-93F5FCDF2A4C}"/>
              </a:ext>
            </a:extLst>
          </p:cNvPr>
          <p:cNvSpPr txBox="1"/>
          <p:nvPr/>
        </p:nvSpPr>
        <p:spPr>
          <a:xfrm>
            <a:off x="8634456" y="5452552"/>
            <a:ext cx="1508744" cy="369332"/>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Part 2</a:t>
            </a:r>
            <a:endParaRPr kumimoji="0" lang="de-DE" sz="1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0C03A48-CA90-4AF7-A008-D48F166C320F}"/>
              </a:ext>
            </a:extLst>
          </p:cNvPr>
          <p:cNvSpPr/>
          <p:nvPr/>
        </p:nvSpPr>
        <p:spPr bwMode="auto">
          <a:xfrm>
            <a:off x="2462207" y="1242874"/>
            <a:ext cx="488272" cy="48827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863C3C14-5064-4B51-9D81-F628E8B109E3}"/>
              </a:ext>
            </a:extLst>
          </p:cNvPr>
          <p:cNvSpPr txBox="1"/>
          <p:nvPr/>
        </p:nvSpPr>
        <p:spPr>
          <a:xfrm>
            <a:off x="2530942" y="1282104"/>
            <a:ext cx="350802" cy="369332"/>
          </a:xfrm>
          <a:prstGeom prst="rect">
            <a:avLst/>
          </a:prstGeom>
          <a:noFill/>
        </p:spPr>
        <p:txBody>
          <a:bodyPr wrap="none" rtlCol="0">
            <a:spAutoFit/>
          </a:bodyPr>
          <a:lstStyle/>
          <a:p>
            <a:r>
              <a:rPr lang="en-GB" err="1"/>
              <a:t>T</a:t>
            </a:r>
            <a:r>
              <a:rPr lang="en-GB" baseline="-25000" err="1"/>
              <a:t>i</a:t>
            </a:r>
            <a:endParaRPr lang="de-DE" baseline="-25000"/>
          </a:p>
        </p:txBody>
      </p:sp>
      <p:sp>
        <p:nvSpPr>
          <p:cNvPr id="17" name="Freeform: Shape 16">
            <a:extLst>
              <a:ext uri="{FF2B5EF4-FFF2-40B4-BE49-F238E27FC236}">
                <a16:creationId xmlns:a16="http://schemas.microsoft.com/office/drawing/2014/main" id="{3E057A9B-5DBA-4BBE-BFFD-DDAE2AAF582D}"/>
              </a:ext>
            </a:extLst>
          </p:cNvPr>
          <p:cNvSpPr/>
          <p:nvPr/>
        </p:nvSpPr>
        <p:spPr bwMode="auto">
          <a:xfrm>
            <a:off x="2715971" y="1731146"/>
            <a:ext cx="630314" cy="1162974"/>
          </a:xfrm>
          <a:custGeom>
            <a:avLst/>
            <a:gdLst>
              <a:gd name="connsiteX0" fmla="*/ 0 w 630314"/>
              <a:gd name="connsiteY0" fmla="*/ 0 h 1162974"/>
              <a:gd name="connsiteX1" fmla="*/ 159798 w 630314"/>
              <a:gd name="connsiteY1" fmla="*/ 452761 h 1162974"/>
              <a:gd name="connsiteX2" fmla="*/ 630314 w 630314"/>
              <a:gd name="connsiteY2" fmla="*/ 1162974 h 1162974"/>
            </a:gdLst>
            <a:ahLst/>
            <a:cxnLst>
              <a:cxn ang="0">
                <a:pos x="connsiteX0" y="connsiteY0"/>
              </a:cxn>
              <a:cxn ang="0">
                <a:pos x="connsiteX1" y="connsiteY1"/>
              </a:cxn>
              <a:cxn ang="0">
                <a:pos x="connsiteX2" y="connsiteY2"/>
              </a:cxn>
            </a:cxnLst>
            <a:rect l="l" t="t" r="r" b="b"/>
            <a:pathLst>
              <a:path w="630314" h="1162974">
                <a:moveTo>
                  <a:pt x="0" y="0"/>
                </a:moveTo>
                <a:cubicBezTo>
                  <a:pt x="27373" y="129466"/>
                  <a:pt x="54746" y="258932"/>
                  <a:pt x="159798" y="452761"/>
                </a:cubicBezTo>
                <a:cubicBezTo>
                  <a:pt x="264850" y="646590"/>
                  <a:pt x="447582" y="904782"/>
                  <a:pt x="630314" y="1162974"/>
                </a:cubicBezTo>
              </a:path>
            </a:pathLst>
          </a:custGeom>
          <a:noFill/>
          <a:ln w="952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39DD814C-06D4-4524-B47D-C54950128912}"/>
              </a:ext>
            </a:extLst>
          </p:cNvPr>
          <p:cNvSpPr txBox="1"/>
          <p:nvPr/>
        </p:nvSpPr>
        <p:spPr>
          <a:xfrm>
            <a:off x="2940205" y="1900722"/>
            <a:ext cx="1351652" cy="369332"/>
          </a:xfrm>
          <a:prstGeom prst="rect">
            <a:avLst/>
          </a:prstGeom>
          <a:noFill/>
        </p:spPr>
        <p:txBody>
          <a:bodyPr wrap="none" rtlCol="0">
            <a:spAutoFit/>
          </a:bodyPr>
          <a:lstStyle/>
          <a:p>
            <a:r>
              <a:rPr lang="en-GB"/>
              <a:t>In-licensing</a:t>
            </a:r>
            <a:endParaRPr lang="de-DE"/>
          </a:p>
        </p:txBody>
      </p:sp>
      <p:sp>
        <p:nvSpPr>
          <p:cNvPr id="19" name="Freeform: Shape 18">
            <a:extLst>
              <a:ext uri="{FF2B5EF4-FFF2-40B4-BE49-F238E27FC236}">
                <a16:creationId xmlns:a16="http://schemas.microsoft.com/office/drawing/2014/main" id="{953D6C06-BD27-4EBB-86F0-A51AEBEC1B52}"/>
              </a:ext>
            </a:extLst>
          </p:cNvPr>
          <p:cNvSpPr/>
          <p:nvPr/>
        </p:nvSpPr>
        <p:spPr bwMode="auto">
          <a:xfrm rot="3751856" flipH="1" flipV="1">
            <a:off x="9067827" y="1904409"/>
            <a:ext cx="630314" cy="1162974"/>
          </a:xfrm>
          <a:custGeom>
            <a:avLst/>
            <a:gdLst>
              <a:gd name="connsiteX0" fmla="*/ 0 w 630314"/>
              <a:gd name="connsiteY0" fmla="*/ 0 h 1162974"/>
              <a:gd name="connsiteX1" fmla="*/ 159798 w 630314"/>
              <a:gd name="connsiteY1" fmla="*/ 452761 h 1162974"/>
              <a:gd name="connsiteX2" fmla="*/ 630314 w 630314"/>
              <a:gd name="connsiteY2" fmla="*/ 1162974 h 1162974"/>
            </a:gdLst>
            <a:ahLst/>
            <a:cxnLst>
              <a:cxn ang="0">
                <a:pos x="connsiteX0" y="connsiteY0"/>
              </a:cxn>
              <a:cxn ang="0">
                <a:pos x="connsiteX1" y="connsiteY1"/>
              </a:cxn>
              <a:cxn ang="0">
                <a:pos x="connsiteX2" y="connsiteY2"/>
              </a:cxn>
            </a:cxnLst>
            <a:rect l="l" t="t" r="r" b="b"/>
            <a:pathLst>
              <a:path w="630314" h="1162974">
                <a:moveTo>
                  <a:pt x="0" y="0"/>
                </a:moveTo>
                <a:cubicBezTo>
                  <a:pt x="27373" y="129466"/>
                  <a:pt x="54746" y="258932"/>
                  <a:pt x="159798" y="452761"/>
                </a:cubicBezTo>
                <a:cubicBezTo>
                  <a:pt x="264850" y="646590"/>
                  <a:pt x="447582" y="904782"/>
                  <a:pt x="630314" y="1162974"/>
                </a:cubicBezTo>
              </a:path>
            </a:pathLst>
          </a:custGeom>
          <a:noFill/>
          <a:ln w="952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80E49678-BE9E-431E-9B1B-09A6A5C19B06}"/>
              </a:ext>
            </a:extLst>
          </p:cNvPr>
          <p:cNvSpPr txBox="1"/>
          <p:nvPr/>
        </p:nvSpPr>
        <p:spPr>
          <a:xfrm>
            <a:off x="9467374" y="1519056"/>
            <a:ext cx="1531188" cy="369332"/>
          </a:xfrm>
          <a:prstGeom prst="rect">
            <a:avLst/>
          </a:prstGeom>
          <a:noFill/>
        </p:spPr>
        <p:txBody>
          <a:bodyPr wrap="none" rtlCol="0">
            <a:spAutoFit/>
          </a:bodyPr>
          <a:lstStyle/>
          <a:p>
            <a:r>
              <a:rPr lang="en-GB"/>
              <a:t>Out-licensing</a:t>
            </a:r>
            <a:endParaRPr lang="de-DE"/>
          </a:p>
        </p:txBody>
      </p:sp>
      <p:sp>
        <p:nvSpPr>
          <p:cNvPr id="21" name="Flowchart: Decision 20">
            <a:extLst>
              <a:ext uri="{FF2B5EF4-FFF2-40B4-BE49-F238E27FC236}">
                <a16:creationId xmlns:a16="http://schemas.microsoft.com/office/drawing/2014/main" id="{59FA18AF-0581-4872-B957-A85B1906CFD7}"/>
              </a:ext>
            </a:extLst>
          </p:cNvPr>
          <p:cNvSpPr/>
          <p:nvPr/>
        </p:nvSpPr>
        <p:spPr bwMode="auto">
          <a:xfrm>
            <a:off x="11248881" y="5209942"/>
            <a:ext cx="1254966" cy="840827"/>
          </a:xfrm>
          <a:prstGeom prst="flowChartDecision">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923087C5-3572-4B86-BAD9-E65FDDBB8F26}"/>
              </a:ext>
            </a:extLst>
          </p:cNvPr>
          <p:cNvSpPr txBox="1"/>
          <p:nvPr/>
        </p:nvSpPr>
        <p:spPr>
          <a:xfrm>
            <a:off x="11121992" y="5307190"/>
            <a:ext cx="1508744" cy="646331"/>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Final</a:t>
            </a:r>
            <a:br>
              <a:rPr kumimoji="0" lang="en-GB" sz="1800" b="0" i="0" u="none" strike="noStrike" cap="none" normalizeH="0" baseline="0">
                <a:ln>
                  <a:noFill/>
                </a:ln>
                <a:solidFill>
                  <a:schemeClr val="tx1"/>
                </a:solidFill>
                <a:effectLst/>
                <a:latin typeface="Arial" charset="0"/>
              </a:rPr>
            </a:br>
            <a:r>
              <a:rPr kumimoji="0" lang="en-GB" sz="1800" b="0" i="0" u="none" strike="noStrike" cap="none" normalizeH="0" baseline="0">
                <a:ln>
                  <a:noFill/>
                </a:ln>
                <a:solidFill>
                  <a:schemeClr val="tx1"/>
                </a:solidFill>
                <a:effectLst/>
                <a:latin typeface="Arial" charset="0"/>
              </a:rPr>
              <a:t>presentation</a:t>
            </a:r>
            <a:endParaRPr kumimoji="0" lang="de-DE" sz="1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6231181C-1B55-474C-AF30-6ED04788C042}"/>
              </a:ext>
            </a:extLst>
          </p:cNvPr>
          <p:cNvSpPr/>
          <p:nvPr/>
        </p:nvSpPr>
        <p:spPr bwMode="auto">
          <a:xfrm>
            <a:off x="1003022" y="2025594"/>
            <a:ext cx="897990" cy="2960526"/>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FD1851B2-6A6E-403F-ACF6-8C98F4D2C684}"/>
              </a:ext>
            </a:extLst>
          </p:cNvPr>
          <p:cNvSpPr txBox="1"/>
          <p:nvPr/>
        </p:nvSpPr>
        <p:spPr>
          <a:xfrm rot="16200000" flipH="1">
            <a:off x="220119" y="3193382"/>
            <a:ext cx="2467342" cy="646331"/>
          </a:xfrm>
          <a:prstGeom prst="rect">
            <a:avLst/>
          </a:prstGeom>
          <a:noFill/>
        </p:spPr>
        <p:txBody>
          <a:bodyPr wrap="none" rtlCol="0">
            <a:spAutoFit/>
          </a:bodyPr>
          <a:lstStyle/>
          <a:p>
            <a:pPr algn="ctr"/>
            <a:r>
              <a:rPr lang="en-GB"/>
              <a:t>Own technology base </a:t>
            </a:r>
            <a:br>
              <a:rPr lang="en-GB"/>
            </a:br>
            <a:r>
              <a:rPr lang="en-GB"/>
              <a:t>(IP portfolio)</a:t>
            </a:r>
            <a:endParaRPr lang="de-DE"/>
          </a:p>
        </p:txBody>
      </p:sp>
      <p:sp>
        <p:nvSpPr>
          <p:cNvPr id="25" name="Rectangle 24">
            <a:extLst>
              <a:ext uri="{FF2B5EF4-FFF2-40B4-BE49-F238E27FC236}">
                <a16:creationId xmlns:a16="http://schemas.microsoft.com/office/drawing/2014/main" id="{51CE15C9-86D2-4031-BF93-54813106C463}"/>
              </a:ext>
            </a:extLst>
          </p:cNvPr>
          <p:cNvSpPr/>
          <p:nvPr/>
        </p:nvSpPr>
        <p:spPr bwMode="auto">
          <a:xfrm>
            <a:off x="365728" y="1044004"/>
            <a:ext cx="6627829" cy="510990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8925A45E-A40A-4716-A874-8B321246F9EB}"/>
              </a:ext>
            </a:extLst>
          </p:cNvPr>
          <p:cNvSpPr txBox="1"/>
          <p:nvPr/>
        </p:nvSpPr>
        <p:spPr>
          <a:xfrm>
            <a:off x="5421420" y="1365459"/>
            <a:ext cx="3185487" cy="646331"/>
          </a:xfrm>
          <a:prstGeom prst="rect">
            <a:avLst/>
          </a:prstGeom>
          <a:noFill/>
        </p:spPr>
        <p:txBody>
          <a:bodyPr wrap="none" rtlCol="0">
            <a:spAutoFit/>
          </a:bodyPr>
          <a:lstStyle/>
          <a:p>
            <a:pPr algn="ctr"/>
            <a:r>
              <a:rPr lang="en-GB"/>
              <a:t>Market launch</a:t>
            </a:r>
          </a:p>
          <a:p>
            <a:pPr algn="ctr"/>
            <a:r>
              <a:rPr lang="en-GB"/>
              <a:t>(requires freedom to operate)</a:t>
            </a:r>
            <a:endParaRPr lang="de-DE"/>
          </a:p>
        </p:txBody>
      </p:sp>
      <p:sp>
        <p:nvSpPr>
          <p:cNvPr id="6" name="Flowchart: Decision 5">
            <a:extLst>
              <a:ext uri="{FF2B5EF4-FFF2-40B4-BE49-F238E27FC236}">
                <a16:creationId xmlns:a16="http://schemas.microsoft.com/office/drawing/2014/main" id="{3396E18C-2EF9-40D5-8C59-2EA56DA61CCD}"/>
              </a:ext>
            </a:extLst>
          </p:cNvPr>
          <p:cNvSpPr/>
          <p:nvPr/>
        </p:nvSpPr>
        <p:spPr bwMode="auto">
          <a:xfrm>
            <a:off x="6386680" y="5216805"/>
            <a:ext cx="1254966" cy="840827"/>
          </a:xfrm>
          <a:prstGeom prst="flowChartDecision">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9CCBDE9-395E-426A-BE1E-D85AFBBB199A}"/>
              </a:ext>
            </a:extLst>
          </p:cNvPr>
          <p:cNvSpPr txBox="1"/>
          <p:nvPr/>
        </p:nvSpPr>
        <p:spPr>
          <a:xfrm>
            <a:off x="6259791" y="5314053"/>
            <a:ext cx="1508744" cy="646331"/>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Mid-term </a:t>
            </a:r>
            <a:br>
              <a:rPr kumimoji="0" lang="en-GB" sz="1800" b="0" i="0" u="none" strike="noStrike" cap="none" normalizeH="0" baseline="0">
                <a:ln>
                  <a:noFill/>
                </a:ln>
                <a:solidFill>
                  <a:schemeClr val="tx1"/>
                </a:solidFill>
                <a:effectLst/>
                <a:latin typeface="Arial" charset="0"/>
              </a:rPr>
            </a:br>
            <a:r>
              <a:rPr kumimoji="0" lang="en-GB" sz="1800" b="0" i="0" u="none" strike="noStrike" cap="none" normalizeH="0" baseline="0">
                <a:ln>
                  <a:noFill/>
                </a:ln>
                <a:solidFill>
                  <a:schemeClr val="tx1"/>
                </a:solidFill>
                <a:effectLst/>
                <a:latin typeface="Arial" charset="0"/>
              </a:rPr>
              <a:t>presentation</a:t>
            </a: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27924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p:bldP spid="15" grpId="0"/>
      <p:bldP spid="21" grpId="0" animBg="1"/>
      <p:bldP spid="22" grpId="0"/>
      <p:bldP spid="6"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3D9E-96A8-46F9-A3CF-E9B548A25362}"/>
              </a:ext>
            </a:extLst>
          </p:cNvPr>
          <p:cNvSpPr>
            <a:spLocks noGrp="1"/>
          </p:cNvSpPr>
          <p:nvPr>
            <p:ph type="title"/>
          </p:nvPr>
        </p:nvSpPr>
        <p:spPr>
          <a:xfrm>
            <a:off x="568872" y="347691"/>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Part II - Your task</a:t>
            </a:r>
            <a:endParaRPr lang="de-DE" sz="2400"/>
          </a:p>
        </p:txBody>
      </p:sp>
      <p:sp>
        <p:nvSpPr>
          <p:cNvPr id="3" name="Content Placeholder 2">
            <a:extLst>
              <a:ext uri="{FF2B5EF4-FFF2-40B4-BE49-F238E27FC236}">
                <a16:creationId xmlns:a16="http://schemas.microsoft.com/office/drawing/2014/main" id="{781DC5E7-C206-482A-AA9A-02D84FF6F778}"/>
              </a:ext>
            </a:extLst>
          </p:cNvPr>
          <p:cNvSpPr>
            <a:spLocks noGrp="1"/>
          </p:cNvSpPr>
          <p:nvPr>
            <p:ph idx="1"/>
          </p:nvPr>
        </p:nvSpPr>
        <p:spPr>
          <a:xfrm>
            <a:off x="455888" y="1251034"/>
            <a:ext cx="12595968" cy="5066639"/>
          </a:xfrm>
          <a:noFill/>
        </p:spPr>
        <p:txBody>
          <a:bodyPr/>
          <a:lstStyle/>
          <a:p>
            <a:pPr marL="340995" indent="-340995">
              <a:buFont typeface="Arial" panose="020B0604020202020204" pitchFamily="34" charset="0"/>
              <a:buChar char="•"/>
            </a:pPr>
            <a:r>
              <a:rPr lang="en-GB" sz="1200" b="0">
                <a:ea typeface="ＭＳ Ｐゴシック"/>
              </a:rPr>
              <a:t>You work for a mid-sized UK-based company. Your company currently has manufacturing sites in Birmingham (UK) and Brussels (BE), but wants to internationalise in the next five years.</a:t>
            </a:r>
            <a:endParaRPr lang="en-GB" sz="1200" b="0"/>
          </a:p>
          <a:p>
            <a:pPr marL="340995" indent="-340995">
              <a:buFont typeface="Arial" panose="020B0604020202020204" pitchFamily="34" charset="0"/>
              <a:buChar char="•"/>
            </a:pPr>
            <a:endParaRPr lang="en-GB" sz="1200" b="0">
              <a:ea typeface="ＭＳ Ｐゴシック"/>
            </a:endParaRPr>
          </a:p>
          <a:p>
            <a:pPr marL="340995" indent="-340995">
              <a:buFont typeface="Arial" panose="020B0604020202020204" pitchFamily="34" charset="0"/>
              <a:buChar char="•"/>
            </a:pPr>
            <a:r>
              <a:rPr lang="en-GB" sz="1200" b="0">
                <a:ea typeface="ＭＳ Ｐゴシック"/>
              </a:rPr>
              <a:t>You are looking to develop a novel multi-technology product/process based on your own technology base for which you have secured relevant IP rights. However, your are missing expertise/capabilities in a certain technology, which has been developed and patented by others. </a:t>
            </a:r>
            <a:endParaRPr lang="en-GB" sz="1200" b="0"/>
          </a:p>
          <a:p>
            <a:pPr marL="340995" indent="-340995">
              <a:buFont typeface="Arial" panose="020B0604020202020204" pitchFamily="34" charset="0"/>
              <a:buChar char="•"/>
            </a:pPr>
            <a:endParaRPr lang="en-GB" sz="1200" b="0">
              <a:ea typeface="ＭＳ Ｐゴシック"/>
            </a:endParaRPr>
          </a:p>
          <a:p>
            <a:pPr marL="340995" indent="-340995">
              <a:buFont typeface="Arial" panose="020B0604020202020204" pitchFamily="34" charset="0"/>
              <a:buChar char="•"/>
            </a:pPr>
            <a:r>
              <a:rPr lang="en-GB" sz="1200" b="0">
                <a:ea typeface="ＭＳ Ｐゴシック"/>
              </a:rPr>
              <a:t>Your are tasked to evaluate the patent literature to identify suitable technical solutions and recommend to your CEO the technology you should aim to use, possibly have to acquire (i.e. buy or in-license).  </a:t>
            </a:r>
            <a:endParaRPr lang="en-GB" sz="1200" b="0"/>
          </a:p>
          <a:p>
            <a:pPr marL="340995" indent="-340995">
              <a:buFont typeface="Arial" panose="020B0604020202020204" pitchFamily="34" charset="0"/>
              <a:buChar char="•"/>
            </a:pPr>
            <a:endParaRPr lang="en-GB" sz="1600" b="0">
              <a:ea typeface="ＭＳ Ｐゴシック"/>
            </a:endParaRPr>
          </a:p>
          <a:p>
            <a:pPr marL="340995" indent="-340995">
              <a:buFont typeface="Arial" panose="020B0604020202020204" pitchFamily="34" charset="0"/>
              <a:buChar char="•"/>
            </a:pPr>
            <a:r>
              <a:rPr lang="en-GB" sz="1600">
                <a:solidFill>
                  <a:schemeClr val="tx2"/>
                </a:solidFill>
                <a:ea typeface="ＭＳ Ｐゴシック"/>
              </a:rPr>
              <a:t>--&gt; Mid-term presentations!</a:t>
            </a:r>
            <a:endParaRPr lang="en-GB" sz="1600">
              <a:solidFill>
                <a:schemeClr val="tx2"/>
              </a:solidFill>
            </a:endParaRPr>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r>
              <a:rPr lang="en-GB" sz="1800" b="0">
                <a:ea typeface="ＭＳ Ｐゴシック"/>
              </a:rPr>
              <a:t>Now, your CEO has decided and acquire the missing technology </a:t>
            </a:r>
          </a:p>
          <a:p>
            <a:pPr marL="340995" indent="-340995">
              <a:buFont typeface="Arial" panose="020B0604020202020204" pitchFamily="34" charset="0"/>
              <a:buChar char="•"/>
            </a:pPr>
            <a:r>
              <a:rPr lang="en-GB" sz="1800" b="0">
                <a:ea typeface="ＭＳ Ｐゴシック"/>
              </a:rPr>
              <a:t>The product/process is ready for commercialisation</a:t>
            </a:r>
          </a:p>
          <a:p>
            <a:pPr marL="340995" indent="-340995">
              <a:buFont typeface="Arial" panose="020B0604020202020204" pitchFamily="34" charset="0"/>
              <a:buChar char="•"/>
            </a:pPr>
            <a:r>
              <a:rPr lang="en-GB" sz="1800" b="0">
                <a:ea typeface="ＭＳ Ｐゴシック"/>
              </a:rPr>
              <a:t>However, your company does not possess the resources to commercialise the product/process abroad fully on its own, but will need to find partners</a:t>
            </a:r>
          </a:p>
          <a:p>
            <a:pPr marL="340995" indent="-340995">
              <a:buFont typeface="Arial" panose="020B0604020202020204" pitchFamily="34" charset="0"/>
              <a:buChar char="•"/>
            </a:pPr>
            <a:r>
              <a:rPr lang="en-GB" sz="1800" b="0">
                <a:ea typeface="ＭＳ Ｐゴシック"/>
              </a:rPr>
              <a:t>Which commercialisation partner(s) should your company approach preferably? </a:t>
            </a:r>
          </a:p>
          <a:p>
            <a:pPr marL="340995" indent="-340995">
              <a:buFont typeface="Arial" panose="020B0604020202020204" pitchFamily="34" charset="0"/>
              <a:buChar char="•"/>
            </a:pPr>
            <a:endParaRPr lang="en-GB" sz="1800" b="0"/>
          </a:p>
          <a:p>
            <a:pPr marL="340995" indent="-340995">
              <a:buFont typeface="Arial" panose="020B0604020202020204" pitchFamily="34" charset="0"/>
              <a:buChar char="•"/>
            </a:pPr>
            <a:r>
              <a:rPr lang="en-GB" sz="1800"/>
              <a:t>Using your newly acquired patent analytics skills, you are tasked with identifying and evaluating suitable partners to propose the most suitable one! </a:t>
            </a:r>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en-GB" sz="1600" b="0"/>
          </a:p>
          <a:p>
            <a:pPr marL="340995" indent="-340995">
              <a:buFont typeface="Arial" panose="020B0604020202020204" pitchFamily="34" charset="0"/>
              <a:buChar char="•"/>
            </a:pPr>
            <a:endParaRPr lang="de-DE" sz="1600" b="0"/>
          </a:p>
        </p:txBody>
      </p:sp>
      <p:sp>
        <p:nvSpPr>
          <p:cNvPr id="6" name="Rectangle 5">
            <a:extLst>
              <a:ext uri="{FF2B5EF4-FFF2-40B4-BE49-F238E27FC236}">
                <a16:creationId xmlns:a16="http://schemas.microsoft.com/office/drawing/2014/main" id="{15270DD4-C46D-459B-81DF-1FD727C5A31E}"/>
              </a:ext>
            </a:extLst>
          </p:cNvPr>
          <p:cNvSpPr/>
          <p:nvPr/>
        </p:nvSpPr>
        <p:spPr bwMode="auto">
          <a:xfrm>
            <a:off x="399919" y="1037846"/>
            <a:ext cx="12230100" cy="211499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717181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225C-8E6F-43E7-8493-3B8EFFEDB14F}"/>
              </a:ext>
            </a:extLst>
          </p:cNvPr>
          <p:cNvSpPr>
            <a:spLocks noGrp="1"/>
          </p:cNvSpPr>
          <p:nvPr>
            <p:ph type="title"/>
          </p:nvPr>
        </p:nvSpPr>
        <p:spPr>
          <a:xfrm>
            <a:off x="657225" y="530679"/>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Expected deliverables</a:t>
            </a:r>
            <a:endParaRPr lang="de-DE" sz="2400"/>
          </a:p>
        </p:txBody>
      </p:sp>
      <p:sp>
        <p:nvSpPr>
          <p:cNvPr id="3" name="Content Placeholder 2">
            <a:extLst>
              <a:ext uri="{FF2B5EF4-FFF2-40B4-BE49-F238E27FC236}">
                <a16:creationId xmlns:a16="http://schemas.microsoft.com/office/drawing/2014/main" id="{5D292AAC-3F0B-4C1C-A0D5-786226694ECA}"/>
              </a:ext>
            </a:extLst>
          </p:cNvPr>
          <p:cNvSpPr>
            <a:spLocks noGrp="1"/>
          </p:cNvSpPr>
          <p:nvPr>
            <p:ph idx="1"/>
          </p:nvPr>
        </p:nvSpPr>
        <p:spPr>
          <a:xfrm>
            <a:off x="688398" y="1798040"/>
            <a:ext cx="12468225" cy="4799013"/>
          </a:xfrm>
          <a:noFill/>
        </p:spPr>
        <p:txBody>
          <a:bodyPr/>
          <a:lstStyle/>
          <a:p>
            <a:r>
              <a:rPr lang="en-GB" sz="1800" dirty="0"/>
              <a:t>2) Final presentation: max. 10min + 5min Q&amp;A </a:t>
            </a:r>
          </a:p>
          <a:p>
            <a:pPr marL="322262" lvl="1" indent="-457200"/>
            <a:endParaRPr lang="en-GB" sz="1800" b="0" dirty="0"/>
          </a:p>
          <a:p>
            <a:pPr marL="322262" lvl="1" indent="-457200"/>
            <a:r>
              <a:rPr lang="en-GB" sz="1800" b="0" dirty="0"/>
              <a:t>Focused on post-market launch patent analysis (unit of analysis = company)</a:t>
            </a:r>
          </a:p>
          <a:p>
            <a:pPr marL="322262" lvl="1" indent="-457200"/>
            <a:endParaRPr lang="en-GB" sz="1800" b="0" dirty="0"/>
          </a:p>
          <a:p>
            <a:pPr marL="322262" lvl="1" indent="-457200"/>
            <a:r>
              <a:rPr lang="en-GB" sz="1800" b="0" dirty="0"/>
              <a:t>Identification of potential commercialisation partners</a:t>
            </a:r>
          </a:p>
          <a:p>
            <a:pPr marL="322262" lvl="1" indent="-457200"/>
            <a:r>
              <a:rPr lang="en-US" sz="1800" b="0" dirty="0"/>
              <a:t>A patent-data based evaluation of potential commercialization partners + clear reasoning for the preferred partner </a:t>
            </a:r>
          </a:p>
          <a:p>
            <a:pPr marL="322262" lvl="1" indent="-457200"/>
            <a:r>
              <a:rPr lang="en-GB" sz="1800" b="0" dirty="0"/>
              <a:t>Include an explanation of your approach</a:t>
            </a:r>
          </a:p>
          <a:p>
            <a:pPr marL="739775" lvl="3" indent="-457200"/>
            <a:r>
              <a:rPr lang="en-GB" dirty="0"/>
              <a:t>how you identified potential partners</a:t>
            </a:r>
          </a:p>
          <a:p>
            <a:pPr marL="739775" lvl="3" indent="-457200"/>
            <a:r>
              <a:rPr lang="en-GB" dirty="0"/>
              <a:t>how you conducted the evaluation</a:t>
            </a:r>
          </a:p>
          <a:p>
            <a:pPr marL="739775" lvl="3" indent="-457200"/>
            <a:endParaRPr lang="en-GB" dirty="0"/>
          </a:p>
          <a:p>
            <a:pPr marL="531812" lvl="2" indent="-457200"/>
            <a:r>
              <a:rPr lang="en-GB" sz="1800" dirty="0"/>
              <a:t>Short reflection of your experience, challenges you encountered and limitations of the patent analysis</a:t>
            </a:r>
          </a:p>
          <a:p>
            <a:pPr marL="531812" lvl="2" indent="-457200"/>
            <a:endParaRPr lang="en-GB" sz="1800" dirty="0"/>
          </a:p>
          <a:p>
            <a:pPr marL="322262" lvl="1" indent="-457200">
              <a:buFont typeface="Arial" panose="020B0604020202020204" pitchFamily="34" charset="0"/>
              <a:buChar char="•"/>
            </a:pPr>
            <a:endParaRPr lang="de-DE" sz="1800" b="0" dirty="0"/>
          </a:p>
        </p:txBody>
      </p:sp>
    </p:spTree>
    <p:extLst>
      <p:ext uri="{BB962C8B-B14F-4D97-AF65-F5344CB8AC3E}">
        <p14:creationId xmlns:p14="http://schemas.microsoft.com/office/powerpoint/2010/main" val="23147833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EAE6-12DD-422A-ADA0-F734B7F48DF4}"/>
              </a:ext>
            </a:extLst>
          </p:cNvPr>
          <p:cNvSpPr>
            <a:spLocks noGrp="1"/>
          </p:cNvSpPr>
          <p:nvPr>
            <p:ph type="title"/>
          </p:nvPr>
        </p:nvSpPr>
        <p:spPr>
          <a:xfrm>
            <a:off x="657225" y="400050"/>
            <a:ext cx="12231688" cy="719138"/>
          </a:xfrm>
        </p:spPr>
        <p:txBody>
          <a:bodyPr/>
          <a:lstStyle/>
          <a:p>
            <a:r>
              <a:rPr lang="en-GB" sz="2400"/>
              <a:t>Patent analytics tools</a:t>
            </a:r>
            <a:endParaRPr lang="de-DE" sz="2400"/>
          </a:p>
        </p:txBody>
      </p:sp>
      <p:pic>
        <p:nvPicPr>
          <p:cNvPr id="4" name="Picture 2">
            <a:extLst>
              <a:ext uri="{FF2B5EF4-FFF2-40B4-BE49-F238E27FC236}">
                <a16:creationId xmlns:a16="http://schemas.microsoft.com/office/drawing/2014/main" id="{E290FC68-717A-41D5-979B-19F07BC29AF8}"/>
              </a:ext>
            </a:extLst>
          </p:cNvPr>
          <p:cNvPicPr>
            <a:picLocks noChangeAspect="1" noChangeArrowheads="1"/>
          </p:cNvPicPr>
          <p:nvPr/>
        </p:nvPicPr>
        <p:blipFill>
          <a:blip r:embed="rId2" cstate="print"/>
          <a:srcRect l="23026" t="8087" r="33917" b="9243"/>
          <a:stretch>
            <a:fillRect/>
          </a:stretch>
        </p:blipFill>
        <p:spPr bwMode="auto">
          <a:xfrm>
            <a:off x="1857726" y="1770861"/>
            <a:ext cx="2975070" cy="3570083"/>
          </a:xfrm>
          <a:prstGeom prst="rect">
            <a:avLst/>
          </a:prstGeom>
          <a:noFill/>
          <a:ln w="9525">
            <a:solidFill>
              <a:schemeClr val="bg1">
                <a:lumMod val="65000"/>
              </a:schemeClr>
            </a:solidFill>
            <a:miter lim="800000"/>
            <a:headEnd/>
            <a:tailEnd/>
          </a:ln>
        </p:spPr>
      </p:pic>
      <p:pic>
        <p:nvPicPr>
          <p:cNvPr id="5" name="Picture 4">
            <a:extLst>
              <a:ext uri="{FF2B5EF4-FFF2-40B4-BE49-F238E27FC236}">
                <a16:creationId xmlns:a16="http://schemas.microsoft.com/office/drawing/2014/main" id="{71ACDF29-A088-4BC5-B314-0E097D709390}"/>
              </a:ext>
            </a:extLst>
          </p:cNvPr>
          <p:cNvPicPr>
            <a:picLocks noChangeAspect="1"/>
          </p:cNvPicPr>
          <p:nvPr/>
        </p:nvPicPr>
        <p:blipFill>
          <a:blip r:embed="rId3"/>
          <a:stretch>
            <a:fillRect/>
          </a:stretch>
        </p:blipFill>
        <p:spPr>
          <a:xfrm>
            <a:off x="6501089" y="2203247"/>
            <a:ext cx="4864049" cy="2705312"/>
          </a:xfrm>
          <a:prstGeom prst="rect">
            <a:avLst/>
          </a:prstGeom>
          <a:ln>
            <a:solidFill>
              <a:schemeClr val="bg2"/>
            </a:solidFill>
          </a:ln>
        </p:spPr>
      </p:pic>
    </p:spTree>
    <p:extLst>
      <p:ext uri="{BB962C8B-B14F-4D97-AF65-F5344CB8AC3E}">
        <p14:creationId xmlns:p14="http://schemas.microsoft.com/office/powerpoint/2010/main" val="30953490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4897-6C13-4F69-9C0B-D859F862A2B9}"/>
              </a:ext>
            </a:extLst>
          </p:cNvPr>
          <p:cNvSpPr>
            <a:spLocks noGrp="1"/>
          </p:cNvSpPr>
          <p:nvPr>
            <p:ph type="title"/>
          </p:nvPr>
        </p:nvSpPr>
        <p:spPr>
          <a:xfrm>
            <a:off x="1454618" y="2980030"/>
            <a:ext cx="12231688" cy="719138"/>
          </a:xfrm>
        </p:spPr>
        <p:txBody>
          <a:bodyPr/>
          <a:lstStyle/>
          <a:p>
            <a:r>
              <a:rPr lang="en-GB"/>
              <a:t>Introduction to patent analytics</a:t>
            </a:r>
            <a:br>
              <a:rPr lang="en-GB"/>
            </a:br>
            <a:r>
              <a:rPr lang="en-GB"/>
              <a:t>with focus on identifying commercial partners</a:t>
            </a:r>
            <a:endParaRPr lang="de-DE"/>
          </a:p>
        </p:txBody>
      </p:sp>
      <p:sp>
        <p:nvSpPr>
          <p:cNvPr id="4" name="Pentagon 4">
            <a:extLst>
              <a:ext uri="{FF2B5EF4-FFF2-40B4-BE49-F238E27FC236}">
                <a16:creationId xmlns:a16="http://schemas.microsoft.com/office/drawing/2014/main" id="{C1FF18C6-0B68-470F-BA7B-AD350400147E}"/>
              </a:ext>
            </a:extLst>
          </p:cNvPr>
          <p:cNvSpPr/>
          <p:nvPr/>
        </p:nvSpPr>
        <p:spPr>
          <a:xfrm>
            <a:off x="4763" y="2379955"/>
            <a:ext cx="1112837" cy="19192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85" eaLnBrk="1" fontAlgn="auto" hangingPunct="1">
              <a:spcBef>
                <a:spcPts val="0"/>
              </a:spcBef>
              <a:spcAft>
                <a:spcPts val="0"/>
              </a:spcAft>
              <a:defRPr/>
            </a:pPr>
            <a:endParaRPr lang="en-GB" sz="2667">
              <a:solidFill>
                <a:srgbClr val="006A90"/>
              </a:solidFill>
            </a:endParaRPr>
          </a:p>
        </p:txBody>
      </p:sp>
    </p:spTree>
    <p:extLst>
      <p:ext uri="{BB962C8B-B14F-4D97-AF65-F5344CB8AC3E}">
        <p14:creationId xmlns:p14="http://schemas.microsoft.com/office/powerpoint/2010/main" val="41921502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908-DE03-415B-85CD-5212964751E7}"/>
              </a:ext>
            </a:extLst>
          </p:cNvPr>
          <p:cNvSpPr>
            <a:spLocks noGrp="1"/>
          </p:cNvSpPr>
          <p:nvPr>
            <p:ph type="title"/>
          </p:nvPr>
        </p:nvSpPr>
        <p:spPr>
          <a:xfrm>
            <a:off x="559469" y="395238"/>
            <a:ext cx="12231688" cy="719138"/>
          </a:xfrm>
        </p:spPr>
        <p:txBody>
          <a:bodyPr/>
          <a:lstStyle/>
          <a:p>
            <a:r>
              <a:rPr lang="en-GB" dirty="0"/>
              <a:t>Changing focus!</a:t>
            </a:r>
            <a:endParaRPr lang="de-DE" dirty="0"/>
          </a:p>
        </p:txBody>
      </p:sp>
      <p:sp>
        <p:nvSpPr>
          <p:cNvPr id="4" name="TextBox 3">
            <a:extLst>
              <a:ext uri="{FF2B5EF4-FFF2-40B4-BE49-F238E27FC236}">
                <a16:creationId xmlns:a16="http://schemas.microsoft.com/office/drawing/2014/main" id="{BD24F102-7127-45E4-8537-7095B84C9C12}"/>
              </a:ext>
            </a:extLst>
          </p:cNvPr>
          <p:cNvSpPr txBox="1"/>
          <p:nvPr/>
        </p:nvSpPr>
        <p:spPr>
          <a:xfrm>
            <a:off x="2341266" y="4529257"/>
            <a:ext cx="2518766" cy="646331"/>
          </a:xfrm>
          <a:prstGeom prst="rect">
            <a:avLst/>
          </a:prstGeom>
          <a:noFill/>
        </p:spPr>
        <p:txBody>
          <a:bodyPr wrap="none" rtlCol="0">
            <a:spAutoFit/>
          </a:bodyPr>
          <a:lstStyle/>
          <a:p>
            <a:r>
              <a:rPr lang="en-GB" sz="3600"/>
              <a:t>Technology</a:t>
            </a:r>
            <a:endParaRPr lang="de-DE" sz="3600"/>
          </a:p>
        </p:txBody>
      </p:sp>
      <p:sp>
        <p:nvSpPr>
          <p:cNvPr id="5" name="TextBox 4">
            <a:extLst>
              <a:ext uri="{FF2B5EF4-FFF2-40B4-BE49-F238E27FC236}">
                <a16:creationId xmlns:a16="http://schemas.microsoft.com/office/drawing/2014/main" id="{36F27F83-C16D-40CA-81AE-C8CB5636BC7F}"/>
              </a:ext>
            </a:extLst>
          </p:cNvPr>
          <p:cNvSpPr txBox="1"/>
          <p:nvPr/>
        </p:nvSpPr>
        <p:spPr>
          <a:xfrm>
            <a:off x="7427407" y="4529257"/>
            <a:ext cx="2159566" cy="646331"/>
          </a:xfrm>
          <a:prstGeom prst="rect">
            <a:avLst/>
          </a:prstGeom>
          <a:noFill/>
        </p:spPr>
        <p:txBody>
          <a:bodyPr wrap="none" rtlCol="0">
            <a:spAutoFit/>
          </a:bodyPr>
          <a:lstStyle/>
          <a:p>
            <a:r>
              <a:rPr lang="en-GB" sz="3600"/>
              <a:t>Company</a:t>
            </a:r>
            <a:endParaRPr lang="de-DE" sz="3600"/>
          </a:p>
        </p:txBody>
      </p:sp>
      <p:cxnSp>
        <p:nvCxnSpPr>
          <p:cNvPr id="7" name="Straight Arrow Connector 6">
            <a:extLst>
              <a:ext uri="{FF2B5EF4-FFF2-40B4-BE49-F238E27FC236}">
                <a16:creationId xmlns:a16="http://schemas.microsoft.com/office/drawing/2014/main" id="{FD0C325C-EDF5-4F97-BA10-9F376DBFFE05}"/>
              </a:ext>
            </a:extLst>
          </p:cNvPr>
          <p:cNvCxnSpPr>
            <a:stCxn id="4" idx="3"/>
            <a:endCxn id="5" idx="1"/>
          </p:cNvCxnSpPr>
          <p:nvPr/>
        </p:nvCxnSpPr>
        <p:spPr bwMode="auto">
          <a:xfrm>
            <a:off x="4860032" y="4852423"/>
            <a:ext cx="2567375" cy="0"/>
          </a:xfrm>
          <a:prstGeom prst="straightConnector1">
            <a:avLst/>
          </a:prstGeom>
          <a:noFill/>
          <a:ln w="9525" cap="flat" cmpd="sng" algn="ctr">
            <a:solidFill>
              <a:srgbClr val="399CB8"/>
            </a:solidFill>
            <a:prstDash val="solid"/>
            <a:round/>
            <a:headEnd type="none" w="med" len="med"/>
            <a:tailEnd type="triangle"/>
          </a:ln>
          <a:effectLst/>
        </p:spPr>
      </p:cxnSp>
      <p:sp>
        <p:nvSpPr>
          <p:cNvPr id="9" name="TextBox 8">
            <a:extLst>
              <a:ext uri="{FF2B5EF4-FFF2-40B4-BE49-F238E27FC236}">
                <a16:creationId xmlns:a16="http://schemas.microsoft.com/office/drawing/2014/main" id="{7B162FC3-10F3-4EFB-B130-930525258D1A}"/>
              </a:ext>
            </a:extLst>
          </p:cNvPr>
          <p:cNvSpPr txBox="1"/>
          <p:nvPr/>
        </p:nvSpPr>
        <p:spPr>
          <a:xfrm>
            <a:off x="5195453" y="2141997"/>
            <a:ext cx="6774872" cy="369332"/>
          </a:xfrm>
          <a:prstGeom prst="rect">
            <a:avLst/>
          </a:prstGeom>
          <a:noFill/>
        </p:spPr>
        <p:txBody>
          <a:bodyPr wrap="square">
            <a:spAutoFit/>
          </a:bodyPr>
          <a:lstStyle/>
          <a:p>
            <a:r>
              <a:rPr lang="en-GB" b="1"/>
              <a:t>Unit of analysis</a:t>
            </a:r>
            <a:endParaRPr lang="de-DE" b="1"/>
          </a:p>
        </p:txBody>
      </p:sp>
      <p:sp>
        <p:nvSpPr>
          <p:cNvPr id="10" name="TextBox 9">
            <a:extLst>
              <a:ext uri="{FF2B5EF4-FFF2-40B4-BE49-F238E27FC236}">
                <a16:creationId xmlns:a16="http://schemas.microsoft.com/office/drawing/2014/main" id="{7AEE391F-B61A-4A34-B1D5-3509A49C819C}"/>
              </a:ext>
            </a:extLst>
          </p:cNvPr>
          <p:cNvSpPr txBox="1"/>
          <p:nvPr/>
        </p:nvSpPr>
        <p:spPr>
          <a:xfrm>
            <a:off x="3232600" y="3240294"/>
            <a:ext cx="736099" cy="369332"/>
          </a:xfrm>
          <a:prstGeom prst="rect">
            <a:avLst/>
          </a:prstGeom>
          <a:noFill/>
        </p:spPr>
        <p:txBody>
          <a:bodyPr wrap="none" rtlCol="0">
            <a:spAutoFit/>
          </a:bodyPr>
          <a:lstStyle/>
          <a:p>
            <a:r>
              <a:rPr lang="en-GB"/>
              <a:t>Part I</a:t>
            </a:r>
            <a:endParaRPr lang="de-DE"/>
          </a:p>
        </p:txBody>
      </p:sp>
      <p:sp>
        <p:nvSpPr>
          <p:cNvPr id="11" name="TextBox 10">
            <a:extLst>
              <a:ext uri="{FF2B5EF4-FFF2-40B4-BE49-F238E27FC236}">
                <a16:creationId xmlns:a16="http://schemas.microsoft.com/office/drawing/2014/main" id="{3CB6B85A-7265-4ED1-81ED-85A1041408C2}"/>
              </a:ext>
            </a:extLst>
          </p:cNvPr>
          <p:cNvSpPr txBox="1"/>
          <p:nvPr/>
        </p:nvSpPr>
        <p:spPr>
          <a:xfrm>
            <a:off x="8107081" y="3240294"/>
            <a:ext cx="800219" cy="369332"/>
          </a:xfrm>
          <a:prstGeom prst="rect">
            <a:avLst/>
          </a:prstGeom>
          <a:noFill/>
        </p:spPr>
        <p:txBody>
          <a:bodyPr wrap="none" rtlCol="0">
            <a:spAutoFit/>
          </a:bodyPr>
          <a:lstStyle/>
          <a:p>
            <a:r>
              <a:rPr lang="en-GB"/>
              <a:t>Part II</a:t>
            </a:r>
            <a:endParaRPr lang="de-DE"/>
          </a:p>
        </p:txBody>
      </p:sp>
    </p:spTree>
    <p:extLst>
      <p:ext uri="{BB962C8B-B14F-4D97-AF65-F5344CB8AC3E}">
        <p14:creationId xmlns:p14="http://schemas.microsoft.com/office/powerpoint/2010/main" val="21128850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908-DE03-415B-85CD-5212964751E7}"/>
              </a:ext>
            </a:extLst>
          </p:cNvPr>
          <p:cNvSpPr>
            <a:spLocks noGrp="1"/>
          </p:cNvSpPr>
          <p:nvPr>
            <p:ph type="title"/>
          </p:nvPr>
        </p:nvSpPr>
        <p:spPr>
          <a:xfrm>
            <a:off x="559469" y="395238"/>
            <a:ext cx="12231688" cy="719138"/>
          </a:xfrm>
        </p:spPr>
        <p:txBody>
          <a:bodyPr/>
          <a:lstStyle/>
          <a:p>
            <a:r>
              <a:rPr lang="en-GB" dirty="0"/>
              <a:t>In search for strong patent portfolio complementarity</a:t>
            </a:r>
            <a:endParaRPr lang="de-DE" dirty="0"/>
          </a:p>
        </p:txBody>
      </p:sp>
      <p:pic>
        <p:nvPicPr>
          <p:cNvPr id="1026" name="Picture 2">
            <a:extLst>
              <a:ext uri="{FF2B5EF4-FFF2-40B4-BE49-F238E27FC236}">
                <a16:creationId xmlns:a16="http://schemas.microsoft.com/office/drawing/2014/main" id="{14E96405-E0A8-ADBB-2E31-98D737EC0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48" y="1373946"/>
            <a:ext cx="8490333" cy="3980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74A40B-D33E-36DC-741C-3111EB3FAB1E}"/>
              </a:ext>
            </a:extLst>
          </p:cNvPr>
          <p:cNvSpPr txBox="1"/>
          <p:nvPr/>
        </p:nvSpPr>
        <p:spPr>
          <a:xfrm>
            <a:off x="2305048" y="5528786"/>
            <a:ext cx="8490333" cy="1200329"/>
          </a:xfrm>
          <a:prstGeom prst="rect">
            <a:avLst/>
          </a:prstGeom>
          <a:noFill/>
        </p:spPr>
        <p:txBody>
          <a:bodyPr wrap="square">
            <a:spAutoFit/>
          </a:bodyPr>
          <a:lstStyle/>
          <a:p>
            <a:r>
              <a:rPr lang="en-GB" dirty="0"/>
              <a:t>“Complementarities among activities occur ‘if doing (more of) any of them increases the returns to doing (more of) the others’. In contrast, activity xi and </a:t>
            </a:r>
            <a:r>
              <a:rPr lang="en-GB" dirty="0" err="1"/>
              <a:t>xj</a:t>
            </a:r>
            <a:r>
              <a:rPr lang="en-GB" dirty="0"/>
              <a:t> are sub-additive if the implementation of one activity decreases the marginal return from another.” Milgrom and Roberts (1990, 181):</a:t>
            </a:r>
          </a:p>
        </p:txBody>
      </p:sp>
      <p:sp>
        <p:nvSpPr>
          <p:cNvPr id="12" name="TextBox 11">
            <a:extLst>
              <a:ext uri="{FF2B5EF4-FFF2-40B4-BE49-F238E27FC236}">
                <a16:creationId xmlns:a16="http://schemas.microsoft.com/office/drawing/2014/main" id="{4AD87163-9B26-B3B0-C8E1-F9C45157685B}"/>
              </a:ext>
            </a:extLst>
          </p:cNvPr>
          <p:cNvSpPr txBox="1"/>
          <p:nvPr/>
        </p:nvSpPr>
        <p:spPr>
          <a:xfrm>
            <a:off x="7224713" y="5164864"/>
            <a:ext cx="6772274" cy="184666"/>
          </a:xfrm>
          <a:prstGeom prst="rect">
            <a:avLst/>
          </a:prstGeom>
          <a:noFill/>
        </p:spPr>
        <p:txBody>
          <a:bodyPr wrap="square">
            <a:spAutoFit/>
          </a:bodyPr>
          <a:lstStyle/>
          <a:p>
            <a:r>
              <a:rPr lang="en-GB" sz="600" dirty="0"/>
              <a:t>Image from: www.spirityou.com/the-secret-world-of-yellow-how-to-be-an-expert-at-the-colour-wheel/</a:t>
            </a:r>
          </a:p>
        </p:txBody>
      </p:sp>
    </p:spTree>
    <p:extLst>
      <p:ext uri="{BB962C8B-B14F-4D97-AF65-F5344CB8AC3E}">
        <p14:creationId xmlns:p14="http://schemas.microsoft.com/office/powerpoint/2010/main" val="2705932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1FD-DA0A-4C62-9DEB-1A1B114C2C1B}"/>
              </a:ext>
            </a:extLst>
          </p:cNvPr>
          <p:cNvSpPr>
            <a:spLocks noGrp="1"/>
          </p:cNvSpPr>
          <p:nvPr>
            <p:ph type="title"/>
          </p:nvPr>
        </p:nvSpPr>
        <p:spPr>
          <a:xfrm>
            <a:off x="800100" y="414486"/>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Patent searching exercise – Part II</a:t>
            </a:r>
            <a:endParaRPr lang="de-DE" sz="2400"/>
          </a:p>
        </p:txBody>
      </p:sp>
      <p:sp>
        <p:nvSpPr>
          <p:cNvPr id="3" name="Text Placeholder 2">
            <a:extLst>
              <a:ext uri="{FF2B5EF4-FFF2-40B4-BE49-F238E27FC236}">
                <a16:creationId xmlns:a16="http://schemas.microsoft.com/office/drawing/2014/main" id="{B7A2E18C-F899-4B13-9144-E5D13C473C10}"/>
              </a:ext>
            </a:extLst>
          </p:cNvPr>
          <p:cNvSpPr>
            <a:spLocks noGrp="1"/>
          </p:cNvSpPr>
          <p:nvPr>
            <p:ph type="body" sz="quarter" idx="12"/>
          </p:nvPr>
        </p:nvSpPr>
        <p:spPr/>
        <p:txBody>
          <a:bodyPr/>
          <a:lstStyle/>
          <a:p>
            <a:endParaRPr lang="de-DE"/>
          </a:p>
        </p:txBody>
      </p:sp>
      <p:sp>
        <p:nvSpPr>
          <p:cNvPr id="6" name="TextBox 5">
            <a:extLst>
              <a:ext uri="{FF2B5EF4-FFF2-40B4-BE49-F238E27FC236}">
                <a16:creationId xmlns:a16="http://schemas.microsoft.com/office/drawing/2014/main" id="{6BADB9D8-F6F1-4773-9CAC-5E756D3CCB5E}"/>
              </a:ext>
            </a:extLst>
          </p:cNvPr>
          <p:cNvSpPr txBox="1"/>
          <p:nvPr/>
        </p:nvSpPr>
        <p:spPr>
          <a:xfrm>
            <a:off x="5681242" y="1203627"/>
            <a:ext cx="6735347" cy="4770537"/>
          </a:xfrm>
          <a:prstGeom prst="rect">
            <a:avLst/>
          </a:prstGeom>
          <a:noFill/>
        </p:spPr>
        <p:txBody>
          <a:bodyPr wrap="square" lIns="91440" tIns="45720" rIns="91440" bIns="45720" rtlCol="0" anchor="t">
            <a:spAutoFit/>
          </a:bodyPr>
          <a:lstStyle/>
          <a:p>
            <a:endParaRPr lang="en-US" sz="1600" b="1" dirty="0">
              <a:latin typeface="+mj-lt"/>
              <a:ea typeface="ＭＳ Ｐゴシック"/>
              <a:cs typeface="Raavi"/>
            </a:endParaRPr>
          </a:p>
          <a:p>
            <a:r>
              <a:rPr lang="en-US" sz="1600" b="1" dirty="0">
                <a:latin typeface="+mj-lt"/>
                <a:ea typeface="ＭＳ Ｐゴシック"/>
                <a:cs typeface="Raavi"/>
              </a:rPr>
              <a:t>Bicycle therapeutics is looking for a commercialization partner for its technology in Asia. The IP manager has identified two possible partners:</a:t>
            </a:r>
          </a:p>
          <a:p>
            <a:endParaRPr lang="en-US" sz="1600" b="1" dirty="0">
              <a:latin typeface="+mj-lt"/>
              <a:ea typeface="ＭＳ Ｐゴシック"/>
              <a:cs typeface="Raavi"/>
            </a:endParaRPr>
          </a:p>
          <a:p>
            <a:endParaRPr lang="en-US" sz="1600" b="1" dirty="0">
              <a:latin typeface="+mj-lt"/>
              <a:ea typeface="ＭＳ Ｐゴシック"/>
              <a:cs typeface="Raavi"/>
            </a:endParaRPr>
          </a:p>
          <a:p>
            <a:r>
              <a:rPr lang="en-US" sz="1600" b="1" dirty="0">
                <a:latin typeface="+mj-lt"/>
                <a:ea typeface="ＭＳ Ｐゴシック"/>
                <a:cs typeface="Raavi"/>
              </a:rPr>
              <a:t>- Tricycle therapeutics</a:t>
            </a:r>
          </a:p>
          <a:p>
            <a:r>
              <a:rPr lang="en-US" sz="1600" b="1" dirty="0">
                <a:latin typeface="+mj-lt"/>
                <a:ea typeface="ＭＳ Ｐゴシック"/>
                <a:cs typeface="Raavi"/>
              </a:rPr>
              <a:t>- </a:t>
            </a:r>
            <a:r>
              <a:rPr lang="en-US" sz="1600" b="1" dirty="0" err="1">
                <a:latin typeface="+mj-lt"/>
                <a:ea typeface="ＭＳ Ｐゴシック"/>
                <a:cs typeface="Raavi"/>
              </a:rPr>
              <a:t>Quadcycle</a:t>
            </a:r>
            <a:r>
              <a:rPr lang="en-US" sz="1600" b="1" dirty="0">
                <a:latin typeface="+mj-lt"/>
                <a:ea typeface="ＭＳ Ｐゴシック"/>
                <a:cs typeface="Raavi"/>
              </a:rPr>
              <a:t> therapeutics</a:t>
            </a:r>
          </a:p>
          <a:p>
            <a:endParaRPr lang="en-US" sz="1600" b="1" dirty="0">
              <a:latin typeface="+mj-lt"/>
              <a:ea typeface="ＭＳ Ｐゴシック"/>
              <a:cs typeface="Raavi"/>
            </a:endParaRPr>
          </a:p>
          <a:p>
            <a:endParaRPr lang="en-US" sz="1600" b="1" dirty="0">
              <a:latin typeface="+mj-lt"/>
              <a:ea typeface="ＭＳ Ｐゴシック"/>
              <a:cs typeface="Raavi"/>
            </a:endParaRPr>
          </a:p>
          <a:p>
            <a:r>
              <a:rPr lang="en-US" sz="1600" b="1" dirty="0">
                <a:latin typeface="+mj-lt"/>
                <a:ea typeface="ＭＳ Ｐゴシック"/>
                <a:cs typeface="Raavi"/>
              </a:rPr>
              <a:t>Using the four patent indicators:</a:t>
            </a:r>
          </a:p>
          <a:p>
            <a:endParaRPr lang="en-US" sz="1600" b="1" dirty="0">
              <a:latin typeface="+mj-lt"/>
              <a:ea typeface="ＭＳ Ｐゴシック"/>
              <a:cs typeface="Raavi"/>
            </a:endParaRPr>
          </a:p>
          <a:p>
            <a:pPr marL="342900" indent="-342900">
              <a:buFont typeface="+mj-lt"/>
              <a:buAutoNum type="arabicPeriod"/>
            </a:pPr>
            <a:r>
              <a:rPr lang="fr-FR" sz="1600" b="1" dirty="0">
                <a:latin typeface="+mj-lt"/>
                <a:ea typeface="ＭＳ Ｐゴシック"/>
                <a:cs typeface="Raavi"/>
              </a:rPr>
              <a:t>Patent classifications</a:t>
            </a:r>
          </a:p>
          <a:p>
            <a:pPr marL="342900" indent="-342900">
              <a:buFont typeface="+mj-lt"/>
              <a:buAutoNum type="arabicPeriod"/>
            </a:pPr>
            <a:r>
              <a:rPr lang="fr-FR" sz="1600" b="1" dirty="0">
                <a:latin typeface="+mj-lt"/>
                <a:ea typeface="ＭＳ Ｐゴシック"/>
                <a:cs typeface="Raavi"/>
              </a:rPr>
              <a:t>Legal </a:t>
            </a:r>
            <a:r>
              <a:rPr lang="fr-FR" sz="1600" b="1" dirty="0" err="1">
                <a:latin typeface="+mj-lt"/>
                <a:ea typeface="ＭＳ Ｐゴシック"/>
                <a:cs typeface="Raavi"/>
              </a:rPr>
              <a:t>status</a:t>
            </a:r>
            <a:endParaRPr lang="en-US" sz="1600" b="1" dirty="0">
              <a:latin typeface="+mj-lt"/>
              <a:ea typeface="ＭＳ Ｐゴシック"/>
              <a:cs typeface="Raavi"/>
            </a:endParaRPr>
          </a:p>
          <a:p>
            <a:pPr marL="342900" indent="-342900">
              <a:buFont typeface="+mj-lt"/>
              <a:buAutoNum type="arabicPeriod"/>
            </a:pPr>
            <a:r>
              <a:rPr lang="fr-FR" sz="1600" b="1" dirty="0">
                <a:latin typeface="+mj-lt"/>
                <a:ea typeface="ＭＳ Ｐゴシック"/>
                <a:cs typeface="Raavi"/>
              </a:rPr>
              <a:t>Patent </a:t>
            </a:r>
            <a:r>
              <a:rPr lang="fr-FR" sz="1600" b="1" dirty="0" err="1">
                <a:latin typeface="+mj-lt"/>
                <a:ea typeface="ＭＳ Ｐゴシック"/>
                <a:cs typeface="Raavi"/>
              </a:rPr>
              <a:t>families</a:t>
            </a:r>
            <a:endParaRPr lang="fr-FR" sz="1600" b="1" dirty="0">
              <a:latin typeface="+mj-lt"/>
              <a:ea typeface="ＭＳ Ｐゴシック"/>
              <a:cs typeface="Raavi"/>
            </a:endParaRPr>
          </a:p>
          <a:p>
            <a:pPr marL="342900" indent="-342900">
              <a:buFont typeface="+mj-lt"/>
              <a:buAutoNum type="arabicPeriod"/>
            </a:pPr>
            <a:r>
              <a:rPr lang="fr-FR" sz="1600" b="1" dirty="0">
                <a:latin typeface="+mj-lt"/>
                <a:ea typeface="ＭＳ Ｐゴシック"/>
                <a:cs typeface="Raavi"/>
              </a:rPr>
              <a:t>Patent citations</a:t>
            </a:r>
          </a:p>
          <a:p>
            <a:endParaRPr lang="en-US" sz="1600" b="1" dirty="0">
              <a:latin typeface="+mj-lt"/>
              <a:ea typeface="ＭＳ Ｐゴシック"/>
              <a:cs typeface="Raavi"/>
            </a:endParaRPr>
          </a:p>
          <a:p>
            <a:r>
              <a:rPr lang="en-US" sz="1600" b="1" dirty="0">
                <a:latin typeface="+mj-lt"/>
                <a:ea typeface="ＭＳ Ｐゴシック"/>
                <a:cs typeface="Raavi"/>
              </a:rPr>
              <a:t>Which might be the better partner?</a:t>
            </a:r>
          </a:p>
          <a:p>
            <a:endParaRPr lang="en-US" sz="1600" b="1" dirty="0">
              <a:solidFill>
                <a:srgbClr val="FF0000"/>
              </a:solidFill>
              <a:latin typeface="+mj-lt"/>
              <a:ea typeface="ＭＳ Ｐゴシック"/>
              <a:cs typeface="Raavi"/>
            </a:endParaRPr>
          </a:p>
        </p:txBody>
      </p:sp>
      <p:pic>
        <p:nvPicPr>
          <p:cNvPr id="7" name="Picture 6">
            <a:extLst>
              <a:ext uri="{FF2B5EF4-FFF2-40B4-BE49-F238E27FC236}">
                <a16:creationId xmlns:a16="http://schemas.microsoft.com/office/drawing/2014/main" id="{4630DD22-5DA1-43AC-B4B4-31B9C63CF1C3}"/>
              </a:ext>
            </a:extLst>
          </p:cNvPr>
          <p:cNvPicPr>
            <a:picLocks noChangeAspect="1"/>
          </p:cNvPicPr>
          <p:nvPr/>
        </p:nvPicPr>
        <p:blipFill>
          <a:blip r:embed="rId2"/>
          <a:stretch>
            <a:fillRect/>
          </a:stretch>
        </p:blipFill>
        <p:spPr>
          <a:xfrm>
            <a:off x="1350523" y="1455394"/>
            <a:ext cx="2755697" cy="2949856"/>
          </a:xfrm>
          <a:prstGeom prst="rect">
            <a:avLst/>
          </a:prstGeom>
        </p:spPr>
      </p:pic>
      <p:pic>
        <p:nvPicPr>
          <p:cNvPr id="10" name="Picture 9">
            <a:extLst>
              <a:ext uri="{FF2B5EF4-FFF2-40B4-BE49-F238E27FC236}">
                <a16:creationId xmlns:a16="http://schemas.microsoft.com/office/drawing/2014/main" id="{F57BDF71-7D2F-4801-87C8-103AAE229BF3}"/>
              </a:ext>
            </a:extLst>
          </p:cNvPr>
          <p:cNvPicPr>
            <a:picLocks noChangeAspect="1"/>
          </p:cNvPicPr>
          <p:nvPr/>
        </p:nvPicPr>
        <p:blipFill>
          <a:blip r:embed="rId3"/>
          <a:stretch>
            <a:fillRect/>
          </a:stretch>
        </p:blipFill>
        <p:spPr>
          <a:xfrm>
            <a:off x="949932" y="4706924"/>
            <a:ext cx="3987009" cy="1432459"/>
          </a:xfrm>
          <a:prstGeom prst="rect">
            <a:avLst/>
          </a:prstGeom>
        </p:spPr>
      </p:pic>
    </p:spTree>
    <p:extLst>
      <p:ext uri="{BB962C8B-B14F-4D97-AF65-F5344CB8AC3E}">
        <p14:creationId xmlns:p14="http://schemas.microsoft.com/office/powerpoint/2010/main" val="220727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929F-5183-47CD-B657-59BAA4C704CE}"/>
              </a:ext>
            </a:extLst>
          </p:cNvPr>
          <p:cNvSpPr>
            <a:spLocks noGrp="1"/>
          </p:cNvSpPr>
          <p:nvPr>
            <p:ph type="title"/>
          </p:nvPr>
        </p:nvSpPr>
        <p:spPr>
          <a:xfrm>
            <a:off x="735984" y="449911"/>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How can classification analysis support the identification of commercial partners? </a:t>
            </a:r>
            <a:endParaRPr lang="de-DE" sz="2400"/>
          </a:p>
        </p:txBody>
      </p:sp>
      <p:sp>
        <p:nvSpPr>
          <p:cNvPr id="3" name="Content Placeholder 2">
            <a:extLst>
              <a:ext uri="{FF2B5EF4-FFF2-40B4-BE49-F238E27FC236}">
                <a16:creationId xmlns:a16="http://schemas.microsoft.com/office/drawing/2014/main" id="{69F7EC7C-6D94-49F6-8331-4E9E875EB48C}"/>
              </a:ext>
            </a:extLst>
          </p:cNvPr>
          <p:cNvSpPr>
            <a:spLocks noGrp="1"/>
          </p:cNvSpPr>
          <p:nvPr>
            <p:ph idx="1"/>
          </p:nvPr>
        </p:nvSpPr>
        <p:spPr>
          <a:xfrm>
            <a:off x="704591" y="1744717"/>
            <a:ext cx="6663300" cy="4597908"/>
          </a:xfrm>
          <a:noFill/>
        </p:spPr>
        <p:txBody>
          <a:bodyPr/>
          <a:lstStyle/>
          <a:p>
            <a:pPr marL="340995" indent="-340995">
              <a:buFont typeface="Arial" panose="020B0604020202020204" pitchFamily="34" charset="0"/>
              <a:buChar char="•"/>
            </a:pPr>
            <a:r>
              <a:rPr lang="en-US" sz="1800">
                <a:ea typeface="ＭＳ Ｐゴシック"/>
              </a:rPr>
              <a:t>Patentable technology is broken down into manageable categories</a:t>
            </a:r>
            <a:endParaRPr lang="en-US" sz="1800"/>
          </a:p>
          <a:p>
            <a:pPr marL="0" indent="0"/>
            <a:endParaRPr lang="en-US" sz="1800"/>
          </a:p>
          <a:p>
            <a:pPr marL="340995" indent="-340995">
              <a:buFont typeface="Arial" panose="020B0604020202020204" pitchFamily="34" charset="0"/>
              <a:buChar char="•"/>
            </a:pPr>
            <a:r>
              <a:rPr lang="en-US" sz="1800">
                <a:ea typeface="ＭＳ Ｐゴシック"/>
              </a:rPr>
              <a:t>To enable search, examination and grant at patent offices</a:t>
            </a:r>
          </a:p>
          <a:p>
            <a:pPr marL="340995" indent="-340995">
              <a:buFont typeface="Arial" panose="020B0604020202020204" pitchFamily="34" charset="0"/>
              <a:buChar char="•"/>
            </a:pPr>
            <a:endParaRPr lang="en-US" sz="1800">
              <a:ea typeface="ＭＳ Ｐゴシック"/>
            </a:endParaRPr>
          </a:p>
          <a:p>
            <a:pPr marL="340995" indent="-340995">
              <a:buFont typeface="Arial" panose="020B0604020202020204" pitchFamily="34" charset="0"/>
              <a:buChar char="•"/>
            </a:pPr>
            <a:r>
              <a:rPr lang="en-US" sz="1800">
                <a:ea typeface="ＭＳ Ｐゴシック"/>
              </a:rPr>
              <a:t>Three major classification systems</a:t>
            </a:r>
          </a:p>
          <a:p>
            <a:pPr marL="340995" indent="-340995">
              <a:buFont typeface="Arial" panose="020B0604020202020204" pitchFamily="34" charset="0"/>
              <a:buChar char="•"/>
            </a:pPr>
            <a:endParaRPr lang="en-US" sz="1800"/>
          </a:p>
          <a:p>
            <a:pPr marL="625475" lvl="3" indent="-342900">
              <a:buFont typeface="Arial"/>
              <a:buChar char="•"/>
            </a:pPr>
            <a:r>
              <a:rPr lang="en-US">
                <a:ea typeface="ＭＳ Ｐゴシック"/>
              </a:rPr>
              <a:t>IPC – International Patent Classification WIPO </a:t>
            </a:r>
            <a:r>
              <a:rPr lang="en-US" err="1">
                <a:ea typeface="ＭＳ Ｐゴシック"/>
              </a:rPr>
              <a:t>RoW</a:t>
            </a:r>
            <a:endParaRPr lang="en-US"/>
          </a:p>
          <a:p>
            <a:pPr marL="625475" lvl="3" indent="-342900">
              <a:buFont typeface="Arial"/>
              <a:buChar char="•"/>
            </a:pPr>
            <a:r>
              <a:rPr lang="en-US">
                <a:ea typeface="ＭＳ Ｐゴシック"/>
              </a:rPr>
              <a:t>CPC – Cooperative Patent Classification Subdivision of IPC EPO/USPTO</a:t>
            </a:r>
            <a:endParaRPr lang="en-US"/>
          </a:p>
          <a:p>
            <a:pPr marL="625475" lvl="3" indent="-342900">
              <a:buFont typeface="Arial"/>
              <a:buChar char="•"/>
            </a:pPr>
            <a:r>
              <a:rPr lang="en-US">
                <a:ea typeface="ＭＳ Ｐゴシック"/>
              </a:rPr>
              <a:t>FI F term – Subdivision of IPC - JPO</a:t>
            </a:r>
            <a:endParaRPr lang="en-US"/>
          </a:p>
          <a:p>
            <a:pPr marL="340995" indent="-340995">
              <a:buFont typeface="Arial" panose="020B0604020202020204" pitchFamily="34" charset="0"/>
              <a:buChar char="•"/>
            </a:pPr>
            <a:endParaRPr lang="en-US" sz="1800"/>
          </a:p>
          <a:p>
            <a:pPr marL="340995" indent="-340995">
              <a:buFont typeface="Arial" panose="020B0604020202020204" pitchFamily="34" charset="0"/>
              <a:buChar char="•"/>
            </a:pPr>
            <a:endParaRPr lang="en-US" sz="1800"/>
          </a:p>
          <a:p>
            <a:pPr marL="340995" indent="-340995">
              <a:buFont typeface="Arial" panose="020B0604020202020204" pitchFamily="34" charset="0"/>
              <a:buChar char="•"/>
            </a:pPr>
            <a:endParaRPr lang="en-US" sz="1800"/>
          </a:p>
          <a:p>
            <a:pPr marL="340995" indent="-340995">
              <a:buFont typeface="Arial" panose="020B0604020202020204" pitchFamily="34" charset="0"/>
              <a:buChar char="•"/>
            </a:pPr>
            <a:endParaRPr lang="en-US" sz="1800"/>
          </a:p>
        </p:txBody>
      </p:sp>
      <p:pic>
        <p:nvPicPr>
          <p:cNvPr id="4098" name="Picture 2">
            <a:extLst>
              <a:ext uri="{FF2B5EF4-FFF2-40B4-BE49-F238E27FC236}">
                <a16:creationId xmlns:a16="http://schemas.microsoft.com/office/drawing/2014/main" id="{72D118CA-0A28-4B61-B14C-F85632DF1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458" y="2710290"/>
            <a:ext cx="5354089" cy="191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510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D70950-CD8F-417B-9E72-7516237AA4EA}"/>
              </a:ext>
            </a:extLst>
          </p:cNvPr>
          <p:cNvSpPr>
            <a:spLocks noGrp="1"/>
          </p:cNvSpPr>
          <p:nvPr>
            <p:ph type="title"/>
          </p:nvPr>
        </p:nvSpPr>
        <p:spPr>
          <a:xfrm>
            <a:off x="780849" y="568222"/>
            <a:ext cx="12231688" cy="719138"/>
          </a:xfrm>
        </p:spPr>
        <p:txBody>
          <a:bodyPr>
            <a:normAutofit fontScale="90000"/>
          </a:bodyPr>
          <a:lstStyle/>
          <a:p>
            <a:r>
              <a:rPr lang="en-GB">
                <a:latin typeface="Arial" panose="020B0604020202020204" pitchFamily="34" charset="0"/>
                <a:cs typeface="Arial" panose="020B0604020202020204" pitchFamily="34" charset="0"/>
              </a:rPr>
              <a:t>Patent Indicator - classifications</a:t>
            </a:r>
            <a:br>
              <a:rPr lang="en-GB">
                <a:latin typeface="Arial" panose="020B0604020202020204" pitchFamily="34" charset="0"/>
                <a:cs typeface="Arial" panose="020B0604020202020204" pitchFamily="34" charset="0"/>
              </a:rPr>
            </a:br>
            <a:r>
              <a:rPr lang="en-GB" sz="2444">
                <a:latin typeface="Arial" panose="020B0604020202020204" pitchFamily="34" charset="0"/>
                <a:cs typeface="Arial" panose="020B0604020202020204" pitchFamily="34" charset="0"/>
              </a:rPr>
              <a:t>Condensation Particle Counter Technology</a:t>
            </a:r>
            <a:endParaRPr lang="en-AT" sz="2444">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9491B13-EEC0-4F81-965D-4D28770B166E}"/>
              </a:ext>
            </a:extLst>
          </p:cNvPr>
          <p:cNvPicPr>
            <a:picLocks noChangeAspect="1"/>
          </p:cNvPicPr>
          <p:nvPr/>
        </p:nvPicPr>
        <p:blipFill>
          <a:blip r:embed="rId2"/>
          <a:stretch>
            <a:fillRect/>
          </a:stretch>
        </p:blipFill>
        <p:spPr>
          <a:xfrm>
            <a:off x="1800088" y="1832329"/>
            <a:ext cx="9945961" cy="4330161"/>
          </a:xfrm>
          <a:prstGeom prst="rect">
            <a:avLst/>
          </a:prstGeom>
        </p:spPr>
      </p:pic>
      <p:sp>
        <p:nvSpPr>
          <p:cNvPr id="15" name="TextBox 14">
            <a:extLst>
              <a:ext uri="{FF2B5EF4-FFF2-40B4-BE49-F238E27FC236}">
                <a16:creationId xmlns:a16="http://schemas.microsoft.com/office/drawing/2014/main" id="{BF71C09E-2F93-42DA-A7E1-FB7C05388A97}"/>
              </a:ext>
            </a:extLst>
          </p:cNvPr>
          <p:cNvSpPr txBox="1"/>
          <p:nvPr/>
        </p:nvSpPr>
        <p:spPr>
          <a:xfrm>
            <a:off x="3272589" y="6595371"/>
            <a:ext cx="8748254" cy="707694"/>
          </a:xfrm>
          <a:prstGeom prst="rect">
            <a:avLst/>
          </a:prstGeom>
          <a:noFill/>
        </p:spPr>
        <p:txBody>
          <a:bodyPr wrap="square" rtlCol="0">
            <a:spAutoFit/>
          </a:bodyPr>
          <a:lstStyle/>
          <a:p>
            <a:endParaRPr lang="en-US" sz="1333" i="1" u="sng" dirty="0">
              <a:hlinkClick r:id="rId3">
                <a:extLst>
                  <a:ext uri="{A12FA001-AC4F-418D-AE19-62706E023703}">
                    <ahyp:hlinkClr xmlns:ahyp="http://schemas.microsoft.com/office/drawing/2018/hyperlinkcolor" val="tx"/>
                  </a:ext>
                </a:extLst>
              </a:hlinkClick>
            </a:endParaRPr>
          </a:p>
          <a:p>
            <a:r>
              <a:rPr lang="en-US" sz="1333" dirty="0">
                <a:solidFill>
                  <a:srgbClr val="0563C1"/>
                </a:solidFill>
                <a:hlinkClick r:id="rId3">
                  <a:extLst>
                    <a:ext uri="{A12FA001-AC4F-418D-AE19-62706E023703}">
                      <ahyp:hlinkClr xmlns:ahyp="http://schemas.microsoft.com/office/drawing/2018/hyperlinkcolor" val="tx"/>
                    </a:ext>
                  </a:extLst>
                </a:hlinkClick>
              </a:rPr>
              <a:t>http://www.eng.cam.ac.uk/news/tracking-airborne-nanoparticles-inform-research-spread-harmful-emissions</a:t>
            </a:r>
            <a:endParaRPr lang="en-US" sz="1333" dirty="0"/>
          </a:p>
          <a:p>
            <a:endParaRPr lang="en-AT" sz="1333"/>
          </a:p>
        </p:txBody>
      </p:sp>
    </p:spTree>
    <p:extLst>
      <p:ext uri="{BB962C8B-B14F-4D97-AF65-F5344CB8AC3E}">
        <p14:creationId xmlns:p14="http://schemas.microsoft.com/office/powerpoint/2010/main" val="27679842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B3B0-0827-B148-899B-9B4E53AFC054}"/>
              </a:ext>
            </a:extLst>
          </p:cNvPr>
          <p:cNvSpPr>
            <a:spLocks noGrp="1"/>
          </p:cNvSpPr>
          <p:nvPr>
            <p:ph type="title"/>
          </p:nvPr>
        </p:nvSpPr>
        <p:spPr>
          <a:xfrm>
            <a:off x="583927" y="513030"/>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Agenda</a:t>
            </a:r>
          </a:p>
        </p:txBody>
      </p:sp>
      <p:sp>
        <p:nvSpPr>
          <p:cNvPr id="42" name="Rechteck 46">
            <a:hlinkClick r:id="rId10" action="ppaction://hlinksldjump"/>
            <a:extLst>
              <a:ext uri="{FF2B5EF4-FFF2-40B4-BE49-F238E27FC236}">
                <a16:creationId xmlns:a16="http://schemas.microsoft.com/office/drawing/2014/main" id="{3BF7177A-BA91-954F-AAB4-F6DF4A736549}"/>
              </a:ext>
            </a:extLst>
          </p:cNvPr>
          <p:cNvSpPr/>
          <p:nvPr>
            <p:custDataLst>
              <p:tags r:id="rId1"/>
            </p:custDataLst>
          </p:nvPr>
        </p:nvSpPr>
        <p:spPr>
          <a:xfrm>
            <a:off x="1875400" y="2175537"/>
            <a:ext cx="6195267" cy="48687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ctr" anchorCtr="0" forceAA="0" compatLnSpc="1">
            <a:prstTxWarp prst="textNoShape">
              <a:avLst/>
            </a:prstTxWarp>
            <a:noAutofit/>
          </a:bodyPr>
          <a:lstStyle/>
          <a:p>
            <a:r>
              <a:rPr lang="en-GB">
                <a:solidFill>
                  <a:schemeClr val="tx1">
                    <a:lumMod val="100000"/>
                  </a:schemeClr>
                </a:solidFill>
                <a:latin typeface="Arial" panose="020B0604020202020204" pitchFamily="34" charset="0"/>
              </a:rPr>
              <a:t>Welcome and recap from Part I</a:t>
            </a:r>
          </a:p>
        </p:txBody>
      </p:sp>
      <p:sp>
        <p:nvSpPr>
          <p:cNvPr id="43" name="Rechteck 45">
            <a:hlinkClick r:id="rId10" action="ppaction://hlinksldjump"/>
            <a:extLst>
              <a:ext uri="{FF2B5EF4-FFF2-40B4-BE49-F238E27FC236}">
                <a16:creationId xmlns:a16="http://schemas.microsoft.com/office/drawing/2014/main" id="{D5BA79B9-F28A-1247-8DDD-701B7F768E44}"/>
              </a:ext>
            </a:extLst>
          </p:cNvPr>
          <p:cNvSpPr/>
          <p:nvPr>
            <p:custDataLst>
              <p:tags r:id="rId2"/>
            </p:custDataLst>
          </p:nvPr>
        </p:nvSpPr>
        <p:spPr>
          <a:xfrm>
            <a:off x="1197055" y="2160048"/>
            <a:ext cx="517850" cy="51785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2400" b="1">
                <a:solidFill>
                  <a:schemeClr val="bg1">
                    <a:lumMod val="100000"/>
                  </a:schemeClr>
                </a:solidFill>
                <a:latin typeface="Arial" panose="020B0604020202020204" pitchFamily="34" charset="0"/>
              </a:rPr>
              <a:t>1</a:t>
            </a:r>
          </a:p>
        </p:txBody>
      </p:sp>
      <p:sp>
        <p:nvSpPr>
          <p:cNvPr id="26" name="Rechteck 46">
            <a:hlinkClick r:id="rId10" action="ppaction://hlinksldjump"/>
            <a:extLst>
              <a:ext uri="{FF2B5EF4-FFF2-40B4-BE49-F238E27FC236}">
                <a16:creationId xmlns:a16="http://schemas.microsoft.com/office/drawing/2014/main" id="{4230CAA4-94F1-DB4C-88A0-77FD63B3F995}"/>
              </a:ext>
            </a:extLst>
          </p:cNvPr>
          <p:cNvSpPr/>
          <p:nvPr>
            <p:custDataLst>
              <p:tags r:id="rId3"/>
            </p:custDataLst>
          </p:nvPr>
        </p:nvSpPr>
        <p:spPr>
          <a:xfrm>
            <a:off x="1875399" y="4636434"/>
            <a:ext cx="10803780" cy="5178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ctr" anchorCtr="0" forceAA="0" compatLnSpc="1">
            <a:prstTxWarp prst="textNoShape">
              <a:avLst/>
            </a:prstTxWarp>
            <a:noAutofit/>
          </a:bodyPr>
          <a:lstStyle/>
          <a:p>
            <a:r>
              <a:rPr lang="en-GB">
                <a:solidFill>
                  <a:schemeClr val="tx1">
                    <a:lumMod val="100000"/>
                  </a:schemeClr>
                </a:solidFill>
                <a:latin typeface="Arial" panose="020B0604020202020204" pitchFamily="34" charset="0"/>
              </a:rPr>
              <a:t>Introduction to Part II of the exercise</a:t>
            </a:r>
          </a:p>
        </p:txBody>
      </p:sp>
      <p:sp>
        <p:nvSpPr>
          <p:cNvPr id="27" name="Rechteck 45">
            <a:hlinkClick r:id="rId10" action="ppaction://hlinksldjump"/>
            <a:extLst>
              <a:ext uri="{FF2B5EF4-FFF2-40B4-BE49-F238E27FC236}">
                <a16:creationId xmlns:a16="http://schemas.microsoft.com/office/drawing/2014/main" id="{D36522B2-E357-474C-B65F-FA026C9207C9}"/>
              </a:ext>
            </a:extLst>
          </p:cNvPr>
          <p:cNvSpPr/>
          <p:nvPr>
            <p:custDataLst>
              <p:tags r:id="rId4"/>
            </p:custDataLst>
          </p:nvPr>
        </p:nvSpPr>
        <p:spPr>
          <a:xfrm>
            <a:off x="1197055" y="4636434"/>
            <a:ext cx="517850" cy="51785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2400" b="1">
                <a:solidFill>
                  <a:schemeClr val="bg1">
                    <a:lumMod val="100000"/>
                  </a:schemeClr>
                </a:solidFill>
                <a:latin typeface="Arial" panose="020B0604020202020204" pitchFamily="34" charset="0"/>
              </a:rPr>
              <a:t>3</a:t>
            </a:r>
          </a:p>
        </p:txBody>
      </p:sp>
      <p:sp>
        <p:nvSpPr>
          <p:cNvPr id="28" name="Rechteck 46">
            <a:hlinkClick r:id="rId10" action="ppaction://hlinksldjump"/>
            <a:extLst>
              <a:ext uri="{FF2B5EF4-FFF2-40B4-BE49-F238E27FC236}">
                <a16:creationId xmlns:a16="http://schemas.microsoft.com/office/drawing/2014/main" id="{8A530EB6-1A2D-C64F-A610-375022727C76}"/>
              </a:ext>
            </a:extLst>
          </p:cNvPr>
          <p:cNvSpPr/>
          <p:nvPr>
            <p:custDataLst>
              <p:tags r:id="rId5"/>
            </p:custDataLst>
          </p:nvPr>
        </p:nvSpPr>
        <p:spPr>
          <a:xfrm>
            <a:off x="1875400" y="3160820"/>
            <a:ext cx="6336704" cy="5178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ctr" anchorCtr="0" forceAA="0" compatLnSpc="1">
            <a:prstTxWarp prst="textNoShape">
              <a:avLst/>
            </a:prstTxWarp>
            <a:noAutofit/>
          </a:bodyPr>
          <a:lstStyle/>
          <a:p>
            <a:r>
              <a:rPr lang="en-GB" dirty="0">
                <a:solidFill>
                  <a:schemeClr val="tx1">
                    <a:lumMod val="100000"/>
                  </a:schemeClr>
                </a:solidFill>
                <a:latin typeface="Arial" panose="020B0604020202020204" pitchFamily="34" charset="0"/>
              </a:rPr>
              <a:t>Interim presentations – 2 x </a:t>
            </a:r>
          </a:p>
        </p:txBody>
      </p:sp>
      <p:sp>
        <p:nvSpPr>
          <p:cNvPr id="29" name="Rechteck 45">
            <a:hlinkClick r:id="rId10" action="ppaction://hlinksldjump"/>
            <a:extLst>
              <a:ext uri="{FF2B5EF4-FFF2-40B4-BE49-F238E27FC236}">
                <a16:creationId xmlns:a16="http://schemas.microsoft.com/office/drawing/2014/main" id="{38C2B5D3-F865-624B-98DE-6377891700AB}"/>
              </a:ext>
            </a:extLst>
          </p:cNvPr>
          <p:cNvSpPr/>
          <p:nvPr>
            <p:custDataLst>
              <p:tags r:id="rId6"/>
            </p:custDataLst>
          </p:nvPr>
        </p:nvSpPr>
        <p:spPr>
          <a:xfrm>
            <a:off x="1197055" y="3362951"/>
            <a:ext cx="517850" cy="517850"/>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76200" bIns="76200" numCol="1" spcCol="0" rtlCol="0" fromWordArt="0" anchor="ctr" anchorCtr="0" forceAA="0" compatLnSpc="1">
            <a:prstTxWarp prst="textNoShape">
              <a:avLst/>
            </a:prstTxWarp>
            <a:noAutofit/>
          </a:bodyPr>
          <a:lstStyle/>
          <a:p>
            <a:pPr algn="ctr">
              <a:spcBef>
                <a:spcPct val="0"/>
              </a:spcBef>
              <a:spcAft>
                <a:spcPct val="0"/>
              </a:spcAft>
            </a:pPr>
            <a:r>
              <a:rPr lang="en-GB" sz="2400" b="1">
                <a:solidFill>
                  <a:schemeClr val="bg1">
                    <a:lumMod val="100000"/>
                  </a:schemeClr>
                </a:solidFill>
                <a:latin typeface="Arial" panose="020B0604020202020204" pitchFamily="34" charset="0"/>
              </a:rPr>
              <a:t>2</a:t>
            </a:r>
          </a:p>
        </p:txBody>
      </p:sp>
      <p:sp>
        <p:nvSpPr>
          <p:cNvPr id="3" name="TextBox 2">
            <a:extLst>
              <a:ext uri="{FF2B5EF4-FFF2-40B4-BE49-F238E27FC236}">
                <a16:creationId xmlns:a16="http://schemas.microsoft.com/office/drawing/2014/main" id="{2A9B1BA4-28F2-4047-B0CE-F30A7DFDF5C5}"/>
              </a:ext>
            </a:extLst>
          </p:cNvPr>
          <p:cNvSpPr txBox="1"/>
          <p:nvPr/>
        </p:nvSpPr>
        <p:spPr>
          <a:xfrm>
            <a:off x="7413593" y="2234307"/>
            <a:ext cx="813043" cy="369332"/>
          </a:xfrm>
          <a:prstGeom prst="rect">
            <a:avLst/>
          </a:prstGeom>
          <a:noFill/>
        </p:spPr>
        <p:txBody>
          <a:bodyPr wrap="none" rtlCol="0">
            <a:spAutoFit/>
          </a:bodyPr>
          <a:lstStyle/>
          <a:p>
            <a:r>
              <a:rPr lang="en-GB"/>
              <a:t>10min</a:t>
            </a:r>
            <a:endParaRPr lang="de-DE"/>
          </a:p>
        </p:txBody>
      </p:sp>
      <p:sp>
        <p:nvSpPr>
          <p:cNvPr id="12" name="TextBox 11">
            <a:extLst>
              <a:ext uri="{FF2B5EF4-FFF2-40B4-BE49-F238E27FC236}">
                <a16:creationId xmlns:a16="http://schemas.microsoft.com/office/drawing/2014/main" id="{231F3518-1B1D-45A3-9941-AE5F68039ED5}"/>
              </a:ext>
            </a:extLst>
          </p:cNvPr>
          <p:cNvSpPr txBox="1"/>
          <p:nvPr/>
        </p:nvSpPr>
        <p:spPr>
          <a:xfrm>
            <a:off x="7413593" y="3235079"/>
            <a:ext cx="813043" cy="369332"/>
          </a:xfrm>
          <a:prstGeom prst="rect">
            <a:avLst/>
          </a:prstGeom>
          <a:noFill/>
        </p:spPr>
        <p:txBody>
          <a:bodyPr wrap="none" lIns="91440" tIns="45720" rIns="91440" bIns="45720" rtlCol="0" anchor="t">
            <a:spAutoFit/>
          </a:bodyPr>
          <a:lstStyle/>
          <a:p>
            <a:r>
              <a:rPr lang="en-GB" dirty="0">
                <a:latin typeface="Arial"/>
                <a:ea typeface="ＭＳ Ｐゴシック"/>
                <a:cs typeface="Arial"/>
              </a:rPr>
              <a:t>20min</a:t>
            </a:r>
            <a:endParaRPr lang="de-DE" dirty="0"/>
          </a:p>
        </p:txBody>
      </p:sp>
      <p:sp>
        <p:nvSpPr>
          <p:cNvPr id="13" name="TextBox 12">
            <a:extLst>
              <a:ext uri="{FF2B5EF4-FFF2-40B4-BE49-F238E27FC236}">
                <a16:creationId xmlns:a16="http://schemas.microsoft.com/office/drawing/2014/main" id="{7107C6BD-D18F-4617-86B8-66055B4A0852}"/>
              </a:ext>
            </a:extLst>
          </p:cNvPr>
          <p:cNvSpPr txBox="1"/>
          <p:nvPr/>
        </p:nvSpPr>
        <p:spPr>
          <a:xfrm>
            <a:off x="7413593" y="4710693"/>
            <a:ext cx="813043" cy="369332"/>
          </a:xfrm>
          <a:prstGeom prst="rect">
            <a:avLst/>
          </a:prstGeom>
          <a:noFill/>
        </p:spPr>
        <p:txBody>
          <a:bodyPr wrap="none" lIns="91440" tIns="45720" rIns="91440" bIns="45720" rtlCol="0" anchor="t">
            <a:spAutoFit/>
          </a:bodyPr>
          <a:lstStyle/>
          <a:p>
            <a:r>
              <a:rPr lang="en-GB">
                <a:latin typeface="Arial"/>
                <a:ea typeface="ＭＳ Ｐゴシック"/>
                <a:cs typeface="Arial"/>
              </a:rPr>
              <a:t>40min</a:t>
            </a:r>
            <a:endParaRPr lang="de-DE"/>
          </a:p>
        </p:txBody>
      </p:sp>
      <p:sp>
        <p:nvSpPr>
          <p:cNvPr id="4" name="Arrow: Right 3">
            <a:extLst>
              <a:ext uri="{FF2B5EF4-FFF2-40B4-BE49-F238E27FC236}">
                <a16:creationId xmlns:a16="http://schemas.microsoft.com/office/drawing/2014/main" id="{08753873-C845-4941-959F-233855A3DD82}"/>
              </a:ext>
            </a:extLst>
          </p:cNvPr>
          <p:cNvSpPr/>
          <p:nvPr/>
        </p:nvSpPr>
        <p:spPr bwMode="auto">
          <a:xfrm>
            <a:off x="8476264" y="3191427"/>
            <a:ext cx="370989" cy="900966"/>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90902A58-E02F-42BC-A2CA-6F8EDA37ABDA}"/>
              </a:ext>
            </a:extLst>
          </p:cNvPr>
          <p:cNvSpPr txBox="1"/>
          <p:nvPr/>
        </p:nvSpPr>
        <p:spPr>
          <a:xfrm>
            <a:off x="9020478" y="3456617"/>
            <a:ext cx="1454244" cy="369332"/>
          </a:xfrm>
          <a:prstGeom prst="rect">
            <a:avLst/>
          </a:prstGeom>
          <a:noFill/>
        </p:spPr>
        <p:txBody>
          <a:bodyPr wrap="none" rtlCol="0">
            <a:spAutoFit/>
          </a:bodyPr>
          <a:lstStyle/>
          <a:p>
            <a:r>
              <a:rPr lang="en-GB"/>
              <a:t>10min break</a:t>
            </a:r>
            <a:endParaRPr lang="de-DE"/>
          </a:p>
        </p:txBody>
      </p:sp>
      <p:sp>
        <p:nvSpPr>
          <p:cNvPr id="14" name="Rechteck 46">
            <a:hlinkClick r:id="rId10" action="ppaction://hlinksldjump"/>
            <a:extLst>
              <a:ext uri="{FF2B5EF4-FFF2-40B4-BE49-F238E27FC236}">
                <a16:creationId xmlns:a16="http://schemas.microsoft.com/office/drawing/2014/main" id="{8BD52E0D-9EAA-4821-A431-BA862F059B82}"/>
              </a:ext>
            </a:extLst>
          </p:cNvPr>
          <p:cNvSpPr/>
          <p:nvPr>
            <p:custDataLst>
              <p:tags r:id="rId7"/>
            </p:custDataLst>
          </p:nvPr>
        </p:nvSpPr>
        <p:spPr>
          <a:xfrm>
            <a:off x="1873796" y="3582728"/>
            <a:ext cx="6336704" cy="5178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6200" tIns="76200" rIns="0" bIns="76200" numCol="1" spcCol="0" rtlCol="0" fromWordArt="0" anchor="ctr" anchorCtr="0" forceAA="0" compatLnSpc="1">
            <a:prstTxWarp prst="textNoShape">
              <a:avLst/>
            </a:prstTxWarp>
            <a:noAutofit/>
          </a:bodyPr>
          <a:lstStyle/>
          <a:p>
            <a:r>
              <a:rPr lang="en-GB">
                <a:solidFill>
                  <a:schemeClr val="tx1">
                    <a:lumMod val="100000"/>
                  </a:schemeClr>
                </a:solidFill>
                <a:latin typeface="Arial"/>
                <a:cs typeface="Arial"/>
              </a:rPr>
              <a:t>Interim presentations – 2 x </a:t>
            </a:r>
            <a:endParaRPr lang="en-GB">
              <a:solidFill>
                <a:schemeClr val="tx1">
                  <a:lumMod val="100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E40D5CD8-8A62-4C49-8A76-D8F249C41254}"/>
              </a:ext>
            </a:extLst>
          </p:cNvPr>
          <p:cNvSpPr txBox="1"/>
          <p:nvPr/>
        </p:nvSpPr>
        <p:spPr>
          <a:xfrm>
            <a:off x="7413593" y="3656987"/>
            <a:ext cx="813043" cy="369332"/>
          </a:xfrm>
          <a:prstGeom prst="rect">
            <a:avLst/>
          </a:prstGeom>
          <a:noFill/>
        </p:spPr>
        <p:txBody>
          <a:bodyPr wrap="none" lIns="91440" tIns="45720" rIns="91440" bIns="45720" rtlCol="0" anchor="t">
            <a:spAutoFit/>
          </a:bodyPr>
          <a:lstStyle/>
          <a:p>
            <a:r>
              <a:rPr lang="en-GB" dirty="0">
                <a:latin typeface="Arial"/>
                <a:ea typeface="ＭＳ Ｐゴシック"/>
                <a:cs typeface="Arial"/>
              </a:rPr>
              <a:t>20min</a:t>
            </a:r>
            <a:endParaRPr lang="de-DE"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1FD-DA0A-4C62-9DEB-1A1B114C2C1B}"/>
              </a:ext>
            </a:extLst>
          </p:cNvPr>
          <p:cNvSpPr>
            <a:spLocks noGrp="1"/>
          </p:cNvSpPr>
          <p:nvPr>
            <p:ph type="title"/>
          </p:nvPr>
        </p:nvSpPr>
        <p:spPr>
          <a:xfrm>
            <a:off x="578719" y="402166"/>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Comparing classifications, which company might be the better partner? </a:t>
            </a:r>
            <a:endParaRPr lang="de-DE" sz="2400"/>
          </a:p>
        </p:txBody>
      </p:sp>
      <p:pic>
        <p:nvPicPr>
          <p:cNvPr id="7" name="Picture 6">
            <a:extLst>
              <a:ext uri="{FF2B5EF4-FFF2-40B4-BE49-F238E27FC236}">
                <a16:creationId xmlns:a16="http://schemas.microsoft.com/office/drawing/2014/main" id="{4630DD22-5DA1-43AC-B4B4-31B9C63CF1C3}"/>
              </a:ext>
            </a:extLst>
          </p:cNvPr>
          <p:cNvPicPr>
            <a:picLocks noChangeAspect="1"/>
          </p:cNvPicPr>
          <p:nvPr/>
        </p:nvPicPr>
        <p:blipFill>
          <a:blip r:embed="rId2"/>
          <a:stretch>
            <a:fillRect/>
          </a:stretch>
        </p:blipFill>
        <p:spPr>
          <a:xfrm>
            <a:off x="905978" y="1872401"/>
            <a:ext cx="2009383" cy="2150959"/>
          </a:xfrm>
          <a:prstGeom prst="rect">
            <a:avLst/>
          </a:prstGeom>
        </p:spPr>
      </p:pic>
      <p:pic>
        <p:nvPicPr>
          <p:cNvPr id="10" name="Picture 9">
            <a:extLst>
              <a:ext uri="{FF2B5EF4-FFF2-40B4-BE49-F238E27FC236}">
                <a16:creationId xmlns:a16="http://schemas.microsoft.com/office/drawing/2014/main" id="{F57BDF71-7D2F-4801-87C8-103AAE229BF3}"/>
              </a:ext>
            </a:extLst>
          </p:cNvPr>
          <p:cNvPicPr>
            <a:picLocks noChangeAspect="1"/>
          </p:cNvPicPr>
          <p:nvPr/>
        </p:nvPicPr>
        <p:blipFill>
          <a:blip r:embed="rId3"/>
          <a:stretch>
            <a:fillRect/>
          </a:stretch>
        </p:blipFill>
        <p:spPr>
          <a:xfrm>
            <a:off x="478294" y="4502557"/>
            <a:ext cx="3169681" cy="1138808"/>
          </a:xfrm>
          <a:prstGeom prst="rect">
            <a:avLst/>
          </a:prstGeom>
        </p:spPr>
      </p:pic>
      <p:sp>
        <p:nvSpPr>
          <p:cNvPr id="5" name="TextBox 4">
            <a:extLst>
              <a:ext uri="{FF2B5EF4-FFF2-40B4-BE49-F238E27FC236}">
                <a16:creationId xmlns:a16="http://schemas.microsoft.com/office/drawing/2014/main" id="{6EAD384C-C0BB-48F9-A13A-35D9C6AB9F28}"/>
              </a:ext>
            </a:extLst>
          </p:cNvPr>
          <p:cNvSpPr txBox="1"/>
          <p:nvPr/>
        </p:nvSpPr>
        <p:spPr>
          <a:xfrm>
            <a:off x="3758429" y="6855806"/>
            <a:ext cx="5470968" cy="307777"/>
          </a:xfrm>
          <a:prstGeom prst="rect">
            <a:avLst/>
          </a:prstGeom>
          <a:noFill/>
        </p:spPr>
        <p:txBody>
          <a:bodyPr wrap="square" rtlCol="0">
            <a:spAutoFit/>
          </a:bodyPr>
          <a:lstStyle/>
          <a:p>
            <a:pPr algn="ctr"/>
            <a:r>
              <a:rPr lang="en-GB" sz="1400" b="1"/>
              <a:t>Note</a:t>
            </a:r>
            <a:r>
              <a:rPr lang="en-GB" sz="1400"/>
              <a:t>: Illustrative example for discussion - Dummy data</a:t>
            </a:r>
            <a:endParaRPr lang="de-DE" sz="1400"/>
          </a:p>
        </p:txBody>
      </p:sp>
      <p:graphicFrame>
        <p:nvGraphicFramePr>
          <p:cNvPr id="13" name="Chart 12">
            <a:extLst>
              <a:ext uri="{FF2B5EF4-FFF2-40B4-BE49-F238E27FC236}">
                <a16:creationId xmlns:a16="http://schemas.microsoft.com/office/drawing/2014/main" id="{E17B948C-7926-4A8A-9132-2D03C0F06074}"/>
              </a:ext>
            </a:extLst>
          </p:cNvPr>
          <p:cNvGraphicFramePr>
            <a:graphicFrameLocks/>
          </p:cNvGraphicFramePr>
          <p:nvPr>
            <p:extLst>
              <p:ext uri="{D42A27DB-BD31-4B8C-83A1-F6EECF244321}">
                <p14:modId xmlns:p14="http://schemas.microsoft.com/office/powerpoint/2010/main" val="1387483222"/>
              </p:ext>
            </p:extLst>
          </p:nvPr>
        </p:nvGraphicFramePr>
        <p:xfrm>
          <a:off x="4068418" y="1771895"/>
          <a:ext cx="8461876" cy="37827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519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E58E-A44C-403A-A89A-C04EDE089FA8}"/>
              </a:ext>
            </a:extLst>
          </p:cNvPr>
          <p:cNvSpPr>
            <a:spLocks noGrp="1"/>
          </p:cNvSpPr>
          <p:nvPr>
            <p:ph type="title"/>
          </p:nvPr>
        </p:nvSpPr>
        <p:spPr>
          <a:xfrm>
            <a:off x="525780" y="379730"/>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How can a legal status analysis support the identification of commercial partners? </a:t>
            </a:r>
            <a:endParaRPr lang="de-DE" sz="2400"/>
          </a:p>
        </p:txBody>
      </p:sp>
      <p:sp>
        <p:nvSpPr>
          <p:cNvPr id="4" name="Content Placeholder 3">
            <a:extLst>
              <a:ext uri="{FF2B5EF4-FFF2-40B4-BE49-F238E27FC236}">
                <a16:creationId xmlns:a16="http://schemas.microsoft.com/office/drawing/2014/main" id="{E8BDE94A-3B3C-4721-B14A-B4AE18D98B0D}"/>
              </a:ext>
            </a:extLst>
          </p:cNvPr>
          <p:cNvSpPr>
            <a:spLocks noGrp="1"/>
          </p:cNvSpPr>
          <p:nvPr>
            <p:ph idx="1"/>
          </p:nvPr>
        </p:nvSpPr>
        <p:spPr>
          <a:xfrm>
            <a:off x="716748" y="1934678"/>
            <a:ext cx="6810208" cy="4917549"/>
          </a:xfrm>
          <a:noFill/>
        </p:spPr>
        <p:txBody>
          <a:bodyPr/>
          <a:lstStyle/>
          <a:p>
            <a:pPr marL="342900" indent="-342900">
              <a:buFont typeface="Arial" panose="020B0604020202020204" pitchFamily="34" charset="0"/>
              <a:buChar char="•"/>
            </a:pPr>
            <a:r>
              <a:rPr lang="de-DE" sz="1800" err="1">
                <a:ea typeface="ＭＳ Ｐゴシック"/>
              </a:rPr>
              <a:t>Exclusionary</a:t>
            </a:r>
            <a:r>
              <a:rPr lang="de-DE" sz="1800">
                <a:ea typeface="ＭＳ Ｐゴシック"/>
              </a:rPr>
              <a:t> </a:t>
            </a:r>
            <a:r>
              <a:rPr lang="de-DE" sz="1800" err="1">
                <a:ea typeface="ＭＳ Ｐゴシック"/>
              </a:rPr>
              <a:t>right</a:t>
            </a:r>
            <a:r>
              <a:rPr lang="de-DE" sz="1800">
                <a:ea typeface="ＭＳ Ｐゴシック"/>
              </a:rPr>
              <a:t> </a:t>
            </a:r>
            <a:r>
              <a:rPr lang="de-DE" sz="1800" err="1">
                <a:ea typeface="ＭＳ Ｐゴシック"/>
              </a:rPr>
              <a:t>exists</a:t>
            </a:r>
            <a:r>
              <a:rPr lang="de-DE" sz="1800">
                <a:ea typeface="ＭＳ Ｐゴシック"/>
              </a:rPr>
              <a:t> </a:t>
            </a:r>
            <a:r>
              <a:rPr lang="de-DE" sz="1800" err="1">
                <a:ea typeface="ＭＳ Ｐゴシック"/>
              </a:rPr>
              <a:t>from</a:t>
            </a:r>
            <a:r>
              <a:rPr lang="de-DE" sz="1800">
                <a:ea typeface="ＭＳ Ｐゴシック"/>
              </a:rPr>
              <a:t> </a:t>
            </a:r>
            <a:r>
              <a:rPr lang="de-DE" sz="1800" err="1">
                <a:ea typeface="ＭＳ Ｐゴシック"/>
              </a:rPr>
              <a:t>priority</a:t>
            </a:r>
            <a:r>
              <a:rPr lang="de-DE" sz="1800">
                <a:ea typeface="ＭＳ Ｐゴシック"/>
              </a:rPr>
              <a:t> date </a:t>
            </a:r>
            <a:r>
              <a:rPr lang="de-DE" sz="1800" err="1">
                <a:ea typeface="ＭＳ Ｐゴシック"/>
              </a:rPr>
              <a:t>if</a:t>
            </a:r>
            <a:r>
              <a:rPr lang="de-DE" sz="1800">
                <a:ea typeface="ＭＳ Ｐゴシック"/>
              </a:rPr>
              <a:t> </a:t>
            </a:r>
            <a:r>
              <a:rPr lang="de-DE" sz="1800" err="1">
                <a:ea typeface="ＭＳ Ｐゴシック"/>
              </a:rPr>
              <a:t>granted</a:t>
            </a:r>
            <a:endParaRPr lang="de-DE" sz="1800"/>
          </a:p>
          <a:p>
            <a:pPr marL="342900" indent="-342900">
              <a:buFont typeface="Arial" panose="020B0604020202020204" pitchFamily="34" charset="0"/>
              <a:buChar char="•"/>
            </a:pPr>
            <a:endParaRPr lang="de-DE" sz="1800">
              <a:ea typeface="ＭＳ Ｐゴシック"/>
            </a:endParaRPr>
          </a:p>
          <a:p>
            <a:pPr marL="342900" indent="-342900">
              <a:buFont typeface="Arial" panose="020B0604020202020204" pitchFamily="34" charset="0"/>
              <a:buChar char="•"/>
            </a:pPr>
            <a:r>
              <a:rPr lang="de-DE" sz="1800" err="1">
                <a:ea typeface="ＭＳ Ｐゴシック"/>
              </a:rPr>
              <a:t>Distinction</a:t>
            </a:r>
            <a:r>
              <a:rPr lang="de-DE" sz="1800">
                <a:ea typeface="ＭＳ Ｐゴシック"/>
              </a:rPr>
              <a:t> </a:t>
            </a:r>
            <a:r>
              <a:rPr lang="de-DE" sz="1800" err="1">
                <a:ea typeface="ＭＳ Ｐゴシック"/>
              </a:rPr>
              <a:t>between</a:t>
            </a:r>
            <a:r>
              <a:rPr lang="de-DE" sz="1800">
                <a:ea typeface="ＭＳ Ｐゴシック"/>
              </a:rPr>
              <a:t>:</a:t>
            </a:r>
          </a:p>
          <a:p>
            <a:pPr marL="625475" lvl="1" indent="-342900">
              <a:buFont typeface="Arial" panose="020B0604020202020204" pitchFamily="34" charset="0"/>
              <a:buChar char="•"/>
            </a:pPr>
            <a:r>
              <a:rPr lang="de-DE" sz="1800" err="1">
                <a:ea typeface="ＭＳ Ｐゴシック"/>
              </a:rPr>
              <a:t>pending</a:t>
            </a:r>
            <a:r>
              <a:rPr lang="de-DE" sz="1800">
                <a:ea typeface="ＭＳ Ｐゴシック"/>
              </a:rPr>
              <a:t> patent </a:t>
            </a:r>
            <a:r>
              <a:rPr lang="de-DE" sz="1800" err="1">
                <a:ea typeface="ＭＳ Ｐゴシック"/>
              </a:rPr>
              <a:t>applications</a:t>
            </a:r>
            <a:r>
              <a:rPr lang="de-DE" sz="1800">
                <a:ea typeface="ＭＳ Ｐゴシック"/>
              </a:rPr>
              <a:t>,</a:t>
            </a:r>
          </a:p>
          <a:p>
            <a:pPr marL="625475" lvl="1" indent="-342900">
              <a:buFont typeface="Arial" panose="020B0604020202020204" pitchFamily="34" charset="0"/>
              <a:buChar char="•"/>
            </a:pPr>
            <a:r>
              <a:rPr lang="de-DE" sz="1800" err="1">
                <a:ea typeface="ＭＳ Ｐゴシック"/>
              </a:rPr>
              <a:t>active</a:t>
            </a:r>
            <a:r>
              <a:rPr lang="de-DE" sz="1800">
                <a:ea typeface="ＭＳ Ｐゴシック"/>
              </a:rPr>
              <a:t> (</a:t>
            </a:r>
            <a:r>
              <a:rPr lang="de-DE" sz="1800" err="1">
                <a:ea typeface="ＭＳ Ｐゴシック"/>
              </a:rPr>
              <a:t>granted</a:t>
            </a:r>
            <a:r>
              <a:rPr lang="de-DE" sz="1800">
                <a:ea typeface="ＭＳ Ｐゴシック"/>
              </a:rPr>
              <a:t>) </a:t>
            </a:r>
            <a:r>
              <a:rPr lang="de-DE" sz="1800" err="1">
                <a:ea typeface="ＭＳ Ｐゴシック"/>
              </a:rPr>
              <a:t>patents</a:t>
            </a:r>
            <a:r>
              <a:rPr lang="de-DE" sz="1800">
                <a:ea typeface="ＭＳ Ｐゴシック"/>
              </a:rPr>
              <a:t>,</a:t>
            </a:r>
          </a:p>
          <a:p>
            <a:pPr marL="625475" lvl="1" indent="-342900">
              <a:buFont typeface="Arial" panose="020B0604020202020204" pitchFamily="34" charset="0"/>
              <a:buChar char="•"/>
            </a:pPr>
            <a:r>
              <a:rPr lang="de-DE" sz="1800" err="1">
                <a:ea typeface="ＭＳ Ｐゴシック"/>
              </a:rPr>
              <a:t>ceased</a:t>
            </a:r>
            <a:r>
              <a:rPr lang="de-DE" sz="1800">
                <a:ea typeface="ＭＳ Ｐゴシック"/>
              </a:rPr>
              <a:t> </a:t>
            </a:r>
            <a:r>
              <a:rPr lang="de-DE" sz="1800" err="1">
                <a:ea typeface="ＭＳ Ｐゴシック"/>
              </a:rPr>
              <a:t>patents</a:t>
            </a:r>
            <a:r>
              <a:rPr lang="de-DE" sz="1800">
                <a:ea typeface="ＭＳ Ｐゴシック"/>
              </a:rPr>
              <a:t>.</a:t>
            </a:r>
          </a:p>
          <a:p>
            <a:pPr marL="342900" indent="-342900">
              <a:buFont typeface="Arial" panose="020B0604020202020204" pitchFamily="34" charset="0"/>
              <a:buChar char="•"/>
            </a:pPr>
            <a:endParaRPr lang="de-DE" sz="1800">
              <a:ea typeface="ＭＳ Ｐゴシック"/>
            </a:endParaRPr>
          </a:p>
          <a:p>
            <a:pPr marL="342900" indent="-342900">
              <a:buFont typeface="Arial" panose="020B0604020202020204" pitchFamily="34" charset="0"/>
              <a:buChar char="•"/>
            </a:pPr>
            <a:r>
              <a:rPr lang="de-DE" sz="1800">
                <a:ea typeface="ＭＳ Ｐゴシック"/>
              </a:rPr>
              <a:t>Right </a:t>
            </a:r>
            <a:r>
              <a:rPr lang="de-DE" sz="1800" err="1">
                <a:ea typeface="ＭＳ Ｐゴシック"/>
              </a:rPr>
              <a:t>ceases</a:t>
            </a:r>
            <a:r>
              <a:rPr lang="de-DE" sz="1800">
                <a:ea typeface="ＭＳ Ｐゴシック"/>
              </a:rPr>
              <a:t> </a:t>
            </a:r>
            <a:r>
              <a:rPr lang="de-DE" sz="1800" err="1">
                <a:ea typeface="ＭＳ Ｐゴシック"/>
              </a:rPr>
              <a:t>if</a:t>
            </a:r>
            <a:r>
              <a:rPr lang="de-DE" sz="1800">
                <a:ea typeface="ＭＳ Ｐゴシック"/>
              </a:rPr>
              <a:t> patent : </a:t>
            </a:r>
          </a:p>
          <a:p>
            <a:pPr marL="625475" lvl="1" indent="-342900">
              <a:buFont typeface="Arial" panose="020B0604020202020204" pitchFamily="34" charset="0"/>
              <a:buChar char="•"/>
            </a:pPr>
            <a:r>
              <a:rPr lang="de-DE" sz="1800" err="1">
                <a:ea typeface="ＭＳ Ｐゴシック"/>
              </a:rPr>
              <a:t>is</a:t>
            </a:r>
            <a:r>
              <a:rPr lang="de-DE" sz="1800">
                <a:ea typeface="ＭＳ Ｐゴシック"/>
              </a:rPr>
              <a:t> </a:t>
            </a:r>
            <a:r>
              <a:rPr lang="de-DE" sz="1800" err="1">
                <a:ea typeface="ＭＳ Ｐゴシック"/>
              </a:rPr>
              <a:t>revoked</a:t>
            </a:r>
            <a:r>
              <a:rPr lang="de-DE" sz="1800">
                <a:ea typeface="ＭＳ Ｐゴシック"/>
              </a:rPr>
              <a:t>, </a:t>
            </a:r>
            <a:r>
              <a:rPr lang="de-DE" sz="1800" err="1">
                <a:ea typeface="ＭＳ Ｐゴシック"/>
              </a:rPr>
              <a:t>withdrawn</a:t>
            </a:r>
            <a:r>
              <a:rPr lang="de-DE" sz="1800">
                <a:ea typeface="ＭＳ Ｐゴシック"/>
              </a:rPr>
              <a:t>, </a:t>
            </a:r>
            <a:r>
              <a:rPr lang="de-DE" sz="1800" err="1">
                <a:ea typeface="ＭＳ Ｐゴシック"/>
              </a:rPr>
              <a:t>opposed</a:t>
            </a:r>
            <a:r>
              <a:rPr lang="de-DE" sz="1800">
                <a:ea typeface="ＭＳ Ｐゴシック"/>
              </a:rPr>
              <a:t>, </a:t>
            </a:r>
            <a:r>
              <a:rPr lang="de-DE" sz="1800" err="1">
                <a:ea typeface="ＭＳ Ｐゴシック"/>
              </a:rPr>
              <a:t>invalidated</a:t>
            </a:r>
            <a:r>
              <a:rPr lang="de-DE" sz="1800">
                <a:ea typeface="ＭＳ Ｐゴシック"/>
              </a:rPr>
              <a:t>,</a:t>
            </a:r>
          </a:p>
          <a:p>
            <a:pPr marL="625475" lvl="1" indent="-342900">
              <a:buFont typeface="Arial" panose="020B0604020202020204" pitchFamily="34" charset="0"/>
              <a:buChar char="•"/>
            </a:pPr>
            <a:r>
              <a:rPr lang="de-DE" sz="1800" err="1">
                <a:ea typeface="ＭＳ Ｐゴシック"/>
              </a:rPr>
              <a:t>its</a:t>
            </a:r>
            <a:r>
              <a:rPr lang="de-DE" sz="1800">
                <a:ea typeface="ＭＳ Ｐゴシック"/>
              </a:rPr>
              <a:t> </a:t>
            </a:r>
            <a:r>
              <a:rPr lang="de-DE" sz="1800" err="1">
                <a:ea typeface="ＭＳ Ｐゴシック"/>
              </a:rPr>
              <a:t>renewal</a:t>
            </a:r>
            <a:r>
              <a:rPr lang="de-DE" sz="1800">
                <a:ea typeface="ＭＳ Ｐゴシック"/>
              </a:rPr>
              <a:t> </a:t>
            </a:r>
            <a:r>
              <a:rPr lang="de-DE" sz="1800" err="1">
                <a:ea typeface="ＭＳ Ｐゴシック"/>
              </a:rPr>
              <a:t>fees</a:t>
            </a:r>
            <a:r>
              <a:rPr lang="de-DE" sz="1800">
                <a:ea typeface="ＭＳ Ｐゴシック"/>
              </a:rPr>
              <a:t> not </a:t>
            </a:r>
            <a:r>
              <a:rPr lang="de-DE" sz="1800" err="1">
                <a:ea typeface="ＭＳ Ｐゴシック"/>
              </a:rPr>
              <a:t>paid</a:t>
            </a:r>
            <a:r>
              <a:rPr lang="de-DE" sz="1800">
                <a:ea typeface="ＭＳ Ｐゴシック"/>
              </a:rPr>
              <a:t> (</a:t>
            </a:r>
            <a:r>
              <a:rPr lang="de-DE" sz="1800" err="1">
                <a:ea typeface="ＭＳ Ｐゴシック"/>
              </a:rPr>
              <a:t>lapsed</a:t>
            </a:r>
            <a:r>
              <a:rPr lang="de-DE" sz="1800">
                <a:ea typeface="ＭＳ Ｐゴシック"/>
              </a:rPr>
              <a:t>), </a:t>
            </a:r>
          </a:p>
          <a:p>
            <a:pPr marL="625475" lvl="1" indent="-342900">
              <a:buFont typeface="Arial" panose="020B0604020202020204" pitchFamily="34" charset="0"/>
              <a:buChar char="•"/>
            </a:pPr>
            <a:r>
              <a:rPr lang="de-DE" sz="1800" err="1">
                <a:ea typeface="ＭＳ Ｐゴシック"/>
              </a:rPr>
              <a:t>expired</a:t>
            </a:r>
            <a:r>
              <a:rPr lang="de-DE" sz="1800">
                <a:ea typeface="ＭＳ Ｐゴシック"/>
              </a:rPr>
              <a:t> (20 </a:t>
            </a:r>
            <a:r>
              <a:rPr lang="de-DE" sz="1800" err="1">
                <a:ea typeface="ＭＳ Ｐゴシック"/>
              </a:rPr>
              <a:t>years</a:t>
            </a:r>
            <a:r>
              <a:rPr lang="de-DE" sz="1800">
                <a:ea typeface="ＭＳ Ｐゴシック"/>
              </a:rPr>
              <a:t> </a:t>
            </a:r>
            <a:r>
              <a:rPr lang="de-DE" sz="1800" err="1">
                <a:ea typeface="ＭＳ Ｐゴシック"/>
              </a:rPr>
              <a:t>from</a:t>
            </a:r>
            <a:r>
              <a:rPr lang="de-DE" sz="1800">
                <a:ea typeface="ＭＳ Ｐゴシック"/>
              </a:rPr>
              <a:t> </a:t>
            </a:r>
            <a:r>
              <a:rPr lang="de-DE" sz="1800" err="1">
                <a:ea typeface="ＭＳ Ｐゴシック"/>
              </a:rPr>
              <a:t>priority</a:t>
            </a:r>
            <a:r>
              <a:rPr lang="de-DE" sz="1800">
                <a:ea typeface="ＭＳ Ｐゴシック"/>
              </a:rPr>
              <a:t> date). </a:t>
            </a:r>
          </a:p>
          <a:p>
            <a:pPr marL="342900" indent="-342900">
              <a:buFont typeface="Arial" panose="020B0604020202020204" pitchFamily="34" charset="0"/>
              <a:buChar char="•"/>
            </a:pPr>
            <a:endParaRPr lang="de-DE" sz="1800"/>
          </a:p>
          <a:p>
            <a:pPr marL="342900" indent="-342900">
              <a:buFont typeface="Arial" panose="020B0604020202020204" pitchFamily="34" charset="0"/>
              <a:buChar char="•"/>
            </a:pPr>
            <a:endParaRPr lang="de-DE" sz="1800"/>
          </a:p>
          <a:p>
            <a:pPr marL="342900" indent="-342900">
              <a:buFont typeface="Arial" panose="020B0604020202020204" pitchFamily="34" charset="0"/>
              <a:buChar char="•"/>
            </a:pPr>
            <a:endParaRPr lang="de-DE" sz="1800"/>
          </a:p>
        </p:txBody>
      </p:sp>
      <p:pic>
        <p:nvPicPr>
          <p:cNvPr id="9" name="Picture 8">
            <a:extLst>
              <a:ext uri="{FF2B5EF4-FFF2-40B4-BE49-F238E27FC236}">
                <a16:creationId xmlns:a16="http://schemas.microsoft.com/office/drawing/2014/main" id="{516F01EE-3058-40E6-B7F6-EE9406F839C7}"/>
              </a:ext>
            </a:extLst>
          </p:cNvPr>
          <p:cNvPicPr>
            <a:picLocks noChangeAspect="1"/>
          </p:cNvPicPr>
          <p:nvPr/>
        </p:nvPicPr>
        <p:blipFill>
          <a:blip r:embed="rId2"/>
          <a:stretch>
            <a:fillRect/>
          </a:stretch>
        </p:blipFill>
        <p:spPr>
          <a:xfrm>
            <a:off x="6134792" y="2254553"/>
            <a:ext cx="7032568" cy="2405394"/>
          </a:xfrm>
          <a:prstGeom prst="rect">
            <a:avLst/>
          </a:prstGeom>
        </p:spPr>
      </p:pic>
    </p:spTree>
    <p:extLst>
      <p:ext uri="{BB962C8B-B14F-4D97-AF65-F5344CB8AC3E}">
        <p14:creationId xmlns:p14="http://schemas.microsoft.com/office/powerpoint/2010/main" val="26721191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1FD-DA0A-4C62-9DEB-1A1B114C2C1B}"/>
              </a:ext>
            </a:extLst>
          </p:cNvPr>
          <p:cNvSpPr>
            <a:spLocks noGrp="1"/>
          </p:cNvSpPr>
          <p:nvPr>
            <p:ph type="title"/>
          </p:nvPr>
        </p:nvSpPr>
        <p:spPr>
          <a:xfrm>
            <a:off x="800100" y="414486"/>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Considering the age of a patent portfolio, which company might be the better partner?</a:t>
            </a:r>
            <a:endParaRPr lang="de-DE" sz="2400"/>
          </a:p>
        </p:txBody>
      </p:sp>
      <p:pic>
        <p:nvPicPr>
          <p:cNvPr id="7" name="Picture 6">
            <a:extLst>
              <a:ext uri="{FF2B5EF4-FFF2-40B4-BE49-F238E27FC236}">
                <a16:creationId xmlns:a16="http://schemas.microsoft.com/office/drawing/2014/main" id="{4630DD22-5DA1-43AC-B4B4-31B9C63CF1C3}"/>
              </a:ext>
            </a:extLst>
          </p:cNvPr>
          <p:cNvPicPr>
            <a:picLocks noChangeAspect="1"/>
          </p:cNvPicPr>
          <p:nvPr/>
        </p:nvPicPr>
        <p:blipFill>
          <a:blip r:embed="rId2"/>
          <a:stretch>
            <a:fillRect/>
          </a:stretch>
        </p:blipFill>
        <p:spPr>
          <a:xfrm>
            <a:off x="905978" y="1872401"/>
            <a:ext cx="2009383" cy="2150959"/>
          </a:xfrm>
          <a:prstGeom prst="rect">
            <a:avLst/>
          </a:prstGeom>
        </p:spPr>
      </p:pic>
      <p:pic>
        <p:nvPicPr>
          <p:cNvPr id="10" name="Picture 9">
            <a:extLst>
              <a:ext uri="{FF2B5EF4-FFF2-40B4-BE49-F238E27FC236}">
                <a16:creationId xmlns:a16="http://schemas.microsoft.com/office/drawing/2014/main" id="{F57BDF71-7D2F-4801-87C8-103AAE229BF3}"/>
              </a:ext>
            </a:extLst>
          </p:cNvPr>
          <p:cNvPicPr>
            <a:picLocks noChangeAspect="1"/>
          </p:cNvPicPr>
          <p:nvPr/>
        </p:nvPicPr>
        <p:blipFill>
          <a:blip r:embed="rId3"/>
          <a:stretch>
            <a:fillRect/>
          </a:stretch>
        </p:blipFill>
        <p:spPr>
          <a:xfrm>
            <a:off x="478294" y="4502557"/>
            <a:ext cx="3169681" cy="1138808"/>
          </a:xfrm>
          <a:prstGeom prst="rect">
            <a:avLst/>
          </a:prstGeom>
        </p:spPr>
      </p:pic>
      <p:sp>
        <p:nvSpPr>
          <p:cNvPr id="13" name="TextBox 12">
            <a:extLst>
              <a:ext uri="{FF2B5EF4-FFF2-40B4-BE49-F238E27FC236}">
                <a16:creationId xmlns:a16="http://schemas.microsoft.com/office/drawing/2014/main" id="{E3511E08-7FCF-49F6-BF16-374317E64CD5}"/>
              </a:ext>
            </a:extLst>
          </p:cNvPr>
          <p:cNvSpPr txBox="1"/>
          <p:nvPr/>
        </p:nvSpPr>
        <p:spPr>
          <a:xfrm>
            <a:off x="4180460" y="6855806"/>
            <a:ext cx="5470968" cy="307777"/>
          </a:xfrm>
          <a:prstGeom prst="rect">
            <a:avLst/>
          </a:prstGeom>
          <a:noFill/>
        </p:spPr>
        <p:txBody>
          <a:bodyPr wrap="square" rtlCol="0">
            <a:spAutoFit/>
          </a:bodyPr>
          <a:lstStyle/>
          <a:p>
            <a:pPr algn="ctr"/>
            <a:r>
              <a:rPr lang="en-GB" sz="1400" b="1"/>
              <a:t>Note</a:t>
            </a:r>
            <a:r>
              <a:rPr lang="en-GB" sz="1400"/>
              <a:t>: Illustrative example for discussion - Dummy data</a:t>
            </a:r>
            <a:endParaRPr lang="de-DE" sz="1400"/>
          </a:p>
        </p:txBody>
      </p:sp>
      <p:graphicFrame>
        <p:nvGraphicFramePr>
          <p:cNvPr id="15" name="Chart 14">
            <a:extLst>
              <a:ext uri="{FF2B5EF4-FFF2-40B4-BE49-F238E27FC236}">
                <a16:creationId xmlns:a16="http://schemas.microsoft.com/office/drawing/2014/main" id="{098E826E-5483-41CE-B0A7-D4A03018CDCE}"/>
              </a:ext>
            </a:extLst>
          </p:cNvPr>
          <p:cNvGraphicFramePr>
            <a:graphicFrameLocks/>
          </p:cNvGraphicFramePr>
          <p:nvPr>
            <p:extLst>
              <p:ext uri="{D42A27DB-BD31-4B8C-83A1-F6EECF244321}">
                <p14:modId xmlns:p14="http://schemas.microsoft.com/office/powerpoint/2010/main" val="971717668"/>
              </p:ext>
            </p:extLst>
          </p:nvPr>
        </p:nvGraphicFramePr>
        <p:xfrm>
          <a:off x="8589127" y="2438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9587E24-67C2-9CD8-602F-77C64ADBA2E7}"/>
              </a:ext>
            </a:extLst>
          </p:cNvPr>
          <p:cNvGraphicFramePr>
            <a:graphicFrameLocks/>
          </p:cNvGraphicFramePr>
          <p:nvPr>
            <p:extLst>
              <p:ext uri="{D42A27DB-BD31-4B8C-83A1-F6EECF244321}">
                <p14:modId xmlns:p14="http://schemas.microsoft.com/office/powerpoint/2010/main" val="26526824"/>
              </p:ext>
            </p:extLst>
          </p:nvPr>
        </p:nvGraphicFramePr>
        <p:xfrm>
          <a:off x="3647975" y="2438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33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96CC4-D5B3-4303-919A-B77FF556D6FA}"/>
              </a:ext>
            </a:extLst>
          </p:cNvPr>
          <p:cNvSpPr>
            <a:spLocks noGrp="1"/>
          </p:cNvSpPr>
          <p:nvPr>
            <p:ph type="title"/>
          </p:nvPr>
        </p:nvSpPr>
        <p:spPr>
          <a:xfrm>
            <a:off x="657225" y="430530"/>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How can a patent family analysis support the identification of commercial partners? </a:t>
            </a:r>
            <a:endParaRPr lang="en-US" sz="2400"/>
          </a:p>
        </p:txBody>
      </p:sp>
      <p:sp>
        <p:nvSpPr>
          <p:cNvPr id="5" name="Content Placeholder 4">
            <a:extLst>
              <a:ext uri="{FF2B5EF4-FFF2-40B4-BE49-F238E27FC236}">
                <a16:creationId xmlns:a16="http://schemas.microsoft.com/office/drawing/2014/main" id="{53AAB995-8D4A-49DC-8847-22CA4BC22E15}"/>
              </a:ext>
            </a:extLst>
          </p:cNvPr>
          <p:cNvSpPr>
            <a:spLocks noGrp="1"/>
          </p:cNvSpPr>
          <p:nvPr>
            <p:ph idx="1"/>
          </p:nvPr>
        </p:nvSpPr>
        <p:spPr>
          <a:xfrm>
            <a:off x="895350" y="1905000"/>
            <a:ext cx="7460374" cy="4799013"/>
          </a:xfrm>
          <a:noFill/>
        </p:spPr>
        <p:txBody>
          <a:bodyPr/>
          <a:lstStyle/>
          <a:p>
            <a:pPr marL="342900" indent="-342900">
              <a:buFont typeface="Arial"/>
              <a:buChar char="•"/>
            </a:pPr>
            <a:r>
              <a:rPr lang="en-GB" sz="1800">
                <a:ea typeface="ＭＳ Ｐゴシック"/>
              </a:rPr>
              <a:t>A simple patent family is a set of patent applications filed in respect of a single invention, in multiple patent jurisdictions.</a:t>
            </a:r>
          </a:p>
          <a:p>
            <a:pPr marL="342900" indent="-342900">
              <a:buFont typeface="Arial"/>
              <a:buChar char="•"/>
            </a:pPr>
            <a:endParaRPr lang="en-GB" sz="1800"/>
          </a:p>
          <a:p>
            <a:pPr marL="342900" indent="-342900">
              <a:buFont typeface="Arial"/>
              <a:buChar char="•"/>
            </a:pPr>
            <a:r>
              <a:rPr lang="en-GB" sz="1800">
                <a:ea typeface="ＭＳ Ｐゴシック"/>
              </a:rPr>
              <a:t>The first filing is the priority filing</a:t>
            </a:r>
            <a:endParaRPr lang="en-GB" sz="1800"/>
          </a:p>
          <a:p>
            <a:pPr marL="342900" indent="-342900">
              <a:buFont typeface="Arial"/>
              <a:buChar char="•"/>
            </a:pPr>
            <a:endParaRPr lang="en-GB" sz="1800"/>
          </a:p>
          <a:p>
            <a:pPr marL="342900" indent="-342900">
              <a:buFont typeface="Arial"/>
              <a:buChar char="•"/>
            </a:pPr>
            <a:r>
              <a:rPr lang="en-GB" sz="1800">
                <a:ea typeface="ＭＳ Ｐゴシック"/>
              </a:rPr>
              <a:t>Subsequent filings must occur within 12 months of the priority (Paris convention)</a:t>
            </a:r>
          </a:p>
          <a:p>
            <a:pPr marL="342900" indent="-342900">
              <a:buFont typeface="Arial"/>
              <a:buChar char="•"/>
            </a:pPr>
            <a:endParaRPr lang="en-GB" sz="1800"/>
          </a:p>
          <a:p>
            <a:pPr marL="342900" indent="-342900">
              <a:buFont typeface="Arial"/>
              <a:buChar char="•"/>
            </a:pPr>
            <a:r>
              <a:rPr lang="en-GB" sz="1800">
                <a:ea typeface="ＭＳ Ｐゴシック"/>
              </a:rPr>
              <a:t>Subsequent filings "claim priority" from the first filing </a:t>
            </a:r>
          </a:p>
          <a:p>
            <a:pPr marL="342900" indent="-342900">
              <a:buFont typeface="Arial"/>
              <a:buChar char="•"/>
            </a:pPr>
            <a:endParaRPr lang="en-GB" sz="1800"/>
          </a:p>
          <a:p>
            <a:pPr marL="342900" indent="-342900">
              <a:buFont typeface="Arial"/>
              <a:buChar char="•"/>
            </a:pPr>
            <a:r>
              <a:rPr lang="en-GB" sz="1800">
                <a:ea typeface="ＭＳ Ｐゴシック"/>
              </a:rPr>
              <a:t>Protection exists everywhere  patent is in force</a:t>
            </a:r>
            <a:endParaRPr lang="en-GB" sz="1800"/>
          </a:p>
        </p:txBody>
      </p:sp>
      <p:pic>
        <p:nvPicPr>
          <p:cNvPr id="3" name="Picture 2">
            <a:extLst>
              <a:ext uri="{FF2B5EF4-FFF2-40B4-BE49-F238E27FC236}">
                <a16:creationId xmlns:a16="http://schemas.microsoft.com/office/drawing/2014/main" id="{C5349A28-8819-4F42-B10F-2323CDF8A0DA}"/>
              </a:ext>
            </a:extLst>
          </p:cNvPr>
          <p:cNvPicPr>
            <a:picLocks noChangeAspect="1"/>
          </p:cNvPicPr>
          <p:nvPr/>
        </p:nvPicPr>
        <p:blipFill>
          <a:blip r:embed="rId3"/>
          <a:stretch>
            <a:fillRect/>
          </a:stretch>
        </p:blipFill>
        <p:spPr>
          <a:xfrm>
            <a:off x="8144708" y="2356868"/>
            <a:ext cx="4943936" cy="2679138"/>
          </a:xfrm>
          <a:prstGeom prst="rect">
            <a:avLst/>
          </a:prstGeom>
        </p:spPr>
      </p:pic>
    </p:spTree>
    <p:extLst>
      <p:ext uri="{BB962C8B-B14F-4D97-AF65-F5344CB8AC3E}">
        <p14:creationId xmlns:p14="http://schemas.microsoft.com/office/powerpoint/2010/main" val="37888561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4878-EFFA-4D43-8786-563B72824B99}"/>
              </a:ext>
            </a:extLst>
          </p:cNvPr>
          <p:cNvSpPr>
            <a:spLocks noGrp="1"/>
          </p:cNvSpPr>
          <p:nvPr>
            <p:ph type="title"/>
          </p:nvPr>
        </p:nvSpPr>
        <p:spPr>
          <a:xfrm>
            <a:off x="463216" y="407377"/>
            <a:ext cx="12231688" cy="719138"/>
          </a:xfrm>
        </p:spPr>
        <p:txBody>
          <a:bodyPr/>
          <a:lstStyle/>
          <a:p>
            <a:r>
              <a:rPr lang="en-GB">
                <a:latin typeface="Arial" panose="020B0604020202020204" pitchFamily="34" charset="0"/>
                <a:cs typeface="Arial" panose="020B0604020202020204" pitchFamily="34" charset="0"/>
              </a:rPr>
              <a:t>Patent indicator– family size</a:t>
            </a:r>
            <a:br>
              <a:rPr lang="en-GB" sz="2222">
                <a:latin typeface="Arial" panose="020B0604020202020204" pitchFamily="34" charset="0"/>
                <a:cs typeface="Arial" panose="020B0604020202020204" pitchFamily="34" charset="0"/>
              </a:rPr>
            </a:br>
            <a:r>
              <a:rPr lang="en-GB" sz="2222">
                <a:latin typeface="Arial" panose="020B0604020202020204" pitchFamily="34" charset="0"/>
                <a:cs typeface="Arial" panose="020B0604020202020204" pitchFamily="34" charset="0"/>
              </a:rPr>
              <a:t>CAR T-cell immunotherapy</a:t>
            </a:r>
            <a:endParaRPr lang="en-AT" sz="2222">
              <a:latin typeface="Arial" panose="020B0604020202020204" pitchFamily="34" charset="0"/>
              <a:cs typeface="Arial" panose="020B0604020202020204" pitchFamily="34" charset="0"/>
            </a:endParaRPr>
          </a:p>
        </p:txBody>
      </p:sp>
      <p:graphicFrame>
        <p:nvGraphicFramePr>
          <p:cNvPr id="5" name="Table 3">
            <a:extLst>
              <a:ext uri="{FF2B5EF4-FFF2-40B4-BE49-F238E27FC236}">
                <a16:creationId xmlns:a16="http://schemas.microsoft.com/office/drawing/2014/main" id="{03322815-41AA-4CE3-AC12-24104F1ACD32}"/>
              </a:ext>
            </a:extLst>
          </p:cNvPr>
          <p:cNvGraphicFramePr>
            <a:graphicFrameLocks noGrp="1"/>
          </p:cNvGraphicFramePr>
          <p:nvPr>
            <p:extLst>
              <p:ext uri="{D42A27DB-BD31-4B8C-83A1-F6EECF244321}">
                <p14:modId xmlns:p14="http://schemas.microsoft.com/office/powerpoint/2010/main" val="1263018883"/>
              </p:ext>
            </p:extLst>
          </p:nvPr>
        </p:nvGraphicFramePr>
        <p:xfrm>
          <a:off x="1421965" y="1290443"/>
          <a:ext cx="9952392" cy="5039114"/>
        </p:xfrm>
        <a:graphic>
          <a:graphicData uri="http://schemas.openxmlformats.org/drawingml/2006/table">
            <a:tbl>
              <a:tblPr>
                <a:effectLst/>
                <a:tableStyleId>{3C2FFA5D-87B4-456A-9821-1D502468CF0F}</a:tableStyleId>
              </a:tblPr>
              <a:tblGrid>
                <a:gridCol w="445660">
                  <a:extLst>
                    <a:ext uri="{9D8B030D-6E8A-4147-A177-3AD203B41FA5}">
                      <a16:colId xmlns:a16="http://schemas.microsoft.com/office/drawing/2014/main" val="20000"/>
                    </a:ext>
                  </a:extLst>
                </a:gridCol>
                <a:gridCol w="6333219">
                  <a:extLst>
                    <a:ext uri="{9D8B030D-6E8A-4147-A177-3AD203B41FA5}">
                      <a16:colId xmlns:a16="http://schemas.microsoft.com/office/drawing/2014/main" val="20001"/>
                    </a:ext>
                  </a:extLst>
                </a:gridCol>
                <a:gridCol w="1886532">
                  <a:extLst>
                    <a:ext uri="{9D8B030D-6E8A-4147-A177-3AD203B41FA5}">
                      <a16:colId xmlns:a16="http://schemas.microsoft.com/office/drawing/2014/main" val="20002"/>
                    </a:ext>
                  </a:extLst>
                </a:gridCol>
                <a:gridCol w="1286981">
                  <a:extLst>
                    <a:ext uri="{9D8B030D-6E8A-4147-A177-3AD203B41FA5}">
                      <a16:colId xmlns:a16="http://schemas.microsoft.com/office/drawing/2014/main" val="20003"/>
                    </a:ext>
                  </a:extLst>
                </a:gridCol>
              </a:tblGrid>
              <a:tr h="465254">
                <a:tc>
                  <a:txBody>
                    <a:bodyPr/>
                    <a:lstStyle/>
                    <a:p>
                      <a:pPr algn="ctr" fontAlgn="b"/>
                      <a:r>
                        <a:rPr lang="en-GB" sz="1100" b="1" u="none" strike="noStrike">
                          <a:solidFill>
                            <a:schemeClr val="tx1"/>
                          </a:solidFill>
                          <a:effectLst/>
                          <a:latin typeface="+mn-lt"/>
                        </a:rPr>
                        <a:t>Rank</a:t>
                      </a:r>
                      <a:endParaRPr lang="en-GB" sz="1100" b="1" i="0" u="none" strike="noStrike">
                        <a:solidFill>
                          <a:schemeClr val="tx1"/>
                        </a:solidFill>
                        <a:effectLst/>
                        <a:latin typeface="+mn-lt"/>
                      </a:endParaRPr>
                    </a:p>
                  </a:txBody>
                  <a:tcPr marL="0" marR="0" marT="0" marB="3441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1" u="none" strike="noStrike">
                          <a:solidFill>
                            <a:schemeClr val="tx1"/>
                          </a:solidFill>
                          <a:effectLst/>
                          <a:latin typeface="+mn-lt"/>
                        </a:rPr>
                        <a:t>Applicant</a:t>
                      </a:r>
                      <a:endParaRPr lang="en-GB" sz="1100" b="1" i="0" u="none" strike="noStrike">
                        <a:solidFill>
                          <a:schemeClr val="tx1"/>
                        </a:solidFill>
                        <a:effectLst/>
                        <a:latin typeface="+mn-lt"/>
                      </a:endParaRPr>
                    </a:p>
                  </a:txBody>
                  <a:tcPr marL="79997" marR="0" marT="0" marB="3441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solidFill>
                            <a:schemeClr val="tx1"/>
                          </a:solidFill>
                          <a:effectLst/>
                          <a:latin typeface="+mn-lt"/>
                        </a:rPr>
                        <a:t>Inventions </a:t>
                      </a:r>
                      <a:br>
                        <a:rPr lang="en-GB" sz="1100" b="1" u="none" strike="noStrike">
                          <a:solidFill>
                            <a:schemeClr val="tx1"/>
                          </a:solidFill>
                          <a:effectLst/>
                          <a:latin typeface="+mn-lt"/>
                        </a:rPr>
                      </a:br>
                      <a:r>
                        <a:rPr lang="en-GB" sz="1100" b="1" u="none" strike="noStrike">
                          <a:solidFill>
                            <a:schemeClr val="tx1"/>
                          </a:solidFill>
                          <a:effectLst/>
                          <a:latin typeface="+mn-lt"/>
                        </a:rPr>
                        <a:t>(# patent families)</a:t>
                      </a:r>
                      <a:endParaRPr lang="en-GB" sz="1100" b="1" i="0" u="none" strike="noStrike">
                        <a:solidFill>
                          <a:schemeClr val="tx1"/>
                        </a:solidFill>
                        <a:effectLst/>
                        <a:latin typeface="+mn-lt"/>
                      </a:endParaRPr>
                    </a:p>
                  </a:txBody>
                  <a:tcPr marL="0" marR="0" marT="0" marB="3441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u="none" strike="noStrike">
                          <a:solidFill>
                            <a:schemeClr val="tx1"/>
                          </a:solidFill>
                          <a:effectLst/>
                          <a:latin typeface="+mn-lt"/>
                        </a:rPr>
                        <a:t>Patents </a:t>
                      </a:r>
                      <a:br>
                        <a:rPr lang="en-GB" sz="1100" b="1" u="none" strike="noStrike">
                          <a:solidFill>
                            <a:schemeClr val="tx1"/>
                          </a:solidFill>
                          <a:effectLst/>
                          <a:latin typeface="+mn-lt"/>
                        </a:rPr>
                      </a:br>
                      <a:r>
                        <a:rPr lang="en-GB" sz="1100" b="1" u="none" strike="noStrike">
                          <a:solidFill>
                            <a:schemeClr val="tx1"/>
                          </a:solidFill>
                          <a:effectLst/>
                          <a:latin typeface="+mn-lt"/>
                        </a:rPr>
                        <a:t>(# filed)</a:t>
                      </a:r>
                      <a:endParaRPr lang="en-GB" sz="1100" b="1" i="0" u="none" strike="noStrike">
                        <a:solidFill>
                          <a:schemeClr val="tx1"/>
                        </a:solidFill>
                        <a:effectLst/>
                        <a:latin typeface="+mn-lt"/>
                      </a:endParaRPr>
                    </a:p>
                  </a:txBody>
                  <a:tcPr marL="0" marR="0" marT="0" marB="3441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8693">
                <a:tc>
                  <a:txBody>
                    <a:bodyPr/>
                    <a:lstStyle/>
                    <a:p>
                      <a:pPr algn="r" fontAlgn="ctr"/>
                      <a:r>
                        <a:rPr lang="en-GB" sz="1100" b="0" i="0" u="none" strike="noStrike">
                          <a:solidFill>
                            <a:schemeClr val="tx1"/>
                          </a:solidFill>
                          <a:latin typeface="+mn-lt"/>
                        </a:rPr>
                        <a:t>1</a:t>
                      </a:r>
                    </a:p>
                  </a:txBody>
                  <a:tcPr marL="20646" marR="99996" marT="6882" marB="6882"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Pennsylvania (US)</a:t>
                      </a:r>
                    </a:p>
                  </a:txBody>
                  <a:tcPr marL="34410" marR="34410" marT="6882" marB="6882"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54</a:t>
                      </a:r>
                    </a:p>
                  </a:txBody>
                  <a:tcPr marL="34410" marR="584966" marT="6882" marB="6882"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428</a:t>
                      </a:r>
                    </a:p>
                  </a:txBody>
                  <a:tcPr marL="34410" marR="309688" marT="6882" marB="6882"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8693">
                <a:tc>
                  <a:txBody>
                    <a:bodyPr/>
                    <a:lstStyle/>
                    <a:p>
                      <a:pPr algn="r" fontAlgn="ctr"/>
                      <a:r>
                        <a:rPr lang="en-GB" sz="1100" b="0" i="0" u="none" strike="noStrike">
                          <a:solidFill>
                            <a:schemeClr val="tx1"/>
                          </a:solidFill>
                          <a:latin typeface="+mn-lt"/>
                        </a:rPr>
                        <a:t>2</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College London (GB)</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15</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117</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8693">
                <a:tc>
                  <a:txBody>
                    <a:bodyPr/>
                    <a:lstStyle/>
                    <a:p>
                      <a:pPr algn="r" fontAlgn="ctr"/>
                      <a:r>
                        <a:rPr lang="en-GB" sz="1100" b="0" i="0" u="none" strike="noStrike">
                          <a:solidFill>
                            <a:schemeClr val="tx1"/>
                          </a:solidFill>
                          <a:latin typeface="+mn-lt"/>
                        </a:rPr>
                        <a:t>3</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National Cancer Institute (US Health Dep)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14</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98</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8693">
                <a:tc>
                  <a:txBody>
                    <a:bodyPr/>
                    <a:lstStyle/>
                    <a:p>
                      <a:pPr algn="r" fontAlgn="ctr"/>
                      <a:r>
                        <a:rPr lang="en-GB" sz="1100" b="0" i="0" u="none" strike="noStrike">
                          <a:solidFill>
                            <a:schemeClr val="tx1"/>
                          </a:solidFill>
                          <a:latin typeface="+mn-lt"/>
                        </a:rPr>
                        <a:t>4</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Memorial Sloan-Kettering Cancer Center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11</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80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8693">
                <a:tc>
                  <a:txBody>
                    <a:bodyPr/>
                    <a:lstStyle/>
                    <a:p>
                      <a:pPr algn="r" fontAlgn="ctr"/>
                      <a:r>
                        <a:rPr lang="en-GB" sz="1100" b="0" i="0" u="none" strike="noStrike">
                          <a:solidFill>
                            <a:schemeClr val="tx1"/>
                          </a:solidFill>
                          <a:latin typeface="+mn-lt"/>
                        </a:rPr>
                        <a:t>5</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City Of Hope Research Center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8</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59</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8693">
                <a:tc>
                  <a:txBody>
                    <a:bodyPr/>
                    <a:lstStyle/>
                    <a:p>
                      <a:pPr algn="r" fontAlgn="ctr"/>
                      <a:r>
                        <a:rPr lang="en-GB" sz="1100" b="0" i="0" u="none" strike="noStrike">
                          <a:solidFill>
                            <a:schemeClr val="tx1"/>
                          </a:solidFill>
                          <a:latin typeface="+mn-lt"/>
                        </a:rPr>
                        <a:t>6</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Texas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8</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56</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8693">
                <a:tc>
                  <a:txBody>
                    <a:bodyPr/>
                    <a:lstStyle/>
                    <a:p>
                      <a:pPr algn="r" fontAlgn="ctr"/>
                      <a:r>
                        <a:rPr lang="en-GB" sz="1100" b="0" i="0" u="none" strike="noStrike">
                          <a:solidFill>
                            <a:schemeClr val="tx1"/>
                          </a:solidFill>
                          <a:latin typeface="+mn-lt"/>
                        </a:rPr>
                        <a:t>7</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Baylor College of Medicine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8</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40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8693">
                <a:tc>
                  <a:txBody>
                    <a:bodyPr/>
                    <a:lstStyle/>
                    <a:p>
                      <a:pPr algn="r" fontAlgn="ctr"/>
                      <a:r>
                        <a:rPr lang="en-GB" sz="1100" b="0" i="0" u="none" strike="noStrike">
                          <a:solidFill>
                            <a:schemeClr val="tx1"/>
                          </a:solidFill>
                          <a:latin typeface="+mn-lt"/>
                        </a:rPr>
                        <a:t>8</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Seattle </a:t>
                      </a:r>
                      <a:r>
                        <a:rPr lang="en-GB" sz="1100" b="0" i="0" u="none" strike="noStrike" err="1">
                          <a:solidFill>
                            <a:schemeClr val="tx1"/>
                          </a:solidFill>
                          <a:effectLst/>
                          <a:latin typeface="+mn-lt"/>
                        </a:rPr>
                        <a:t>Childrens</a:t>
                      </a:r>
                      <a:r>
                        <a:rPr lang="en-GB" sz="1100" b="0" i="0" u="none" strike="noStrike">
                          <a:solidFill>
                            <a:schemeClr val="tx1"/>
                          </a:solidFill>
                          <a:effectLst/>
                          <a:latin typeface="+mn-lt"/>
                        </a:rPr>
                        <a:t> Hospital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6</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90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8693">
                <a:tc>
                  <a:txBody>
                    <a:bodyPr/>
                    <a:lstStyle/>
                    <a:p>
                      <a:pPr algn="r" fontAlgn="ctr"/>
                      <a:r>
                        <a:rPr lang="en-GB" sz="1100" b="0" i="0" u="none" strike="noStrike">
                          <a:solidFill>
                            <a:schemeClr val="tx1"/>
                          </a:solidFill>
                          <a:latin typeface="+mn-lt"/>
                        </a:rPr>
                        <a:t>9</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Fred Hutchinson Cancer Research Center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6</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40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8693">
                <a:tc>
                  <a:txBody>
                    <a:bodyPr/>
                    <a:lstStyle/>
                    <a:p>
                      <a:pPr algn="r" fontAlgn="ctr"/>
                      <a:r>
                        <a:rPr lang="en-GB" sz="1100" b="0" i="0" u="none" strike="noStrike">
                          <a:solidFill>
                            <a:schemeClr val="tx1"/>
                          </a:solidFill>
                          <a:latin typeface="+mn-lt"/>
                        </a:rPr>
                        <a:t>10</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Chinese </a:t>
                      </a:r>
                      <a:r>
                        <a:rPr lang="en-GB" sz="1100" b="0" i="0" u="none" strike="noStrike" err="1">
                          <a:solidFill>
                            <a:schemeClr val="tx1"/>
                          </a:solidFill>
                          <a:effectLst/>
                          <a:latin typeface="+mn-lt"/>
                        </a:rPr>
                        <a:t>Pla</a:t>
                      </a:r>
                      <a:r>
                        <a:rPr lang="en-GB" sz="1100" b="0" i="0" u="none" strike="noStrike">
                          <a:solidFill>
                            <a:schemeClr val="tx1"/>
                          </a:solidFill>
                          <a:effectLst/>
                          <a:latin typeface="+mn-lt"/>
                        </a:rPr>
                        <a:t> General Hospital (CN)</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5</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8693">
                <a:tc>
                  <a:txBody>
                    <a:bodyPr/>
                    <a:lstStyle/>
                    <a:p>
                      <a:pPr algn="r" fontAlgn="ctr"/>
                      <a:r>
                        <a:rPr lang="en-GB" sz="1100" b="0" i="0" u="none" strike="noStrike">
                          <a:solidFill>
                            <a:schemeClr val="tx1"/>
                          </a:solidFill>
                          <a:latin typeface="+mn-lt"/>
                        </a:rPr>
                        <a:t>11</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California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4</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32</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28693">
                <a:tc>
                  <a:txBody>
                    <a:bodyPr/>
                    <a:lstStyle/>
                    <a:p>
                      <a:pPr algn="r" fontAlgn="ctr"/>
                      <a:r>
                        <a:rPr lang="en-GB" sz="1100" b="0" i="0" u="none" strike="noStrike">
                          <a:solidFill>
                            <a:schemeClr val="tx1"/>
                          </a:solidFill>
                          <a:latin typeface="+mn-lt"/>
                        </a:rPr>
                        <a:t>12</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Dana-Farber Cancer Institute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4</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17</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28693">
                <a:tc>
                  <a:txBody>
                    <a:bodyPr/>
                    <a:lstStyle/>
                    <a:p>
                      <a:pPr algn="r" fontAlgn="ctr"/>
                      <a:r>
                        <a:rPr lang="en-GB" sz="1100" b="0" i="0" u="none" strike="noStrike">
                          <a:solidFill>
                            <a:schemeClr val="tx1"/>
                          </a:solidFill>
                          <a:latin typeface="+mn-lt"/>
                        </a:rPr>
                        <a:t>13</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Köln (DE)</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3</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28693">
                <a:tc>
                  <a:txBody>
                    <a:bodyPr/>
                    <a:lstStyle/>
                    <a:p>
                      <a:pPr algn="r" fontAlgn="ctr"/>
                      <a:r>
                        <a:rPr lang="en-GB" sz="1100" b="0" i="0" u="none" strike="noStrike">
                          <a:solidFill>
                            <a:schemeClr val="tx1"/>
                          </a:solidFill>
                          <a:latin typeface="+mn-lt"/>
                        </a:rPr>
                        <a:t>14</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Washington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3</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10</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28693">
                <a:tc>
                  <a:txBody>
                    <a:bodyPr/>
                    <a:lstStyle/>
                    <a:p>
                      <a:pPr algn="r" fontAlgn="ctr"/>
                      <a:r>
                        <a:rPr lang="en-GB" sz="1100" b="0" i="0" u="none" strike="noStrike">
                          <a:solidFill>
                            <a:schemeClr val="tx1"/>
                          </a:solidFill>
                          <a:latin typeface="+mn-lt"/>
                        </a:rPr>
                        <a:t>15</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Southern California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3</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4</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28693">
                <a:tc>
                  <a:txBody>
                    <a:bodyPr/>
                    <a:lstStyle/>
                    <a:p>
                      <a:pPr algn="r" fontAlgn="ctr"/>
                      <a:r>
                        <a:rPr lang="en-GB" sz="1100" b="0" i="0" u="none" strike="noStrike">
                          <a:solidFill>
                            <a:schemeClr val="tx1"/>
                          </a:solidFill>
                          <a:latin typeface="+mn-lt"/>
                        </a:rPr>
                        <a:t>16</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Nagoya (JP)</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3</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3</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28693">
                <a:tc>
                  <a:txBody>
                    <a:bodyPr/>
                    <a:lstStyle/>
                    <a:p>
                      <a:pPr algn="r" fontAlgn="ctr"/>
                      <a:r>
                        <a:rPr lang="en-GB" sz="1100" b="0" i="0" u="none" strike="noStrike">
                          <a:solidFill>
                            <a:schemeClr val="tx1"/>
                          </a:solidFill>
                          <a:latin typeface="+mn-lt"/>
                        </a:rPr>
                        <a:t>17</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Univ North Carolina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3</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3</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28693">
                <a:tc>
                  <a:txBody>
                    <a:bodyPr/>
                    <a:lstStyle/>
                    <a:p>
                      <a:pPr algn="r" fontAlgn="ctr"/>
                      <a:r>
                        <a:rPr lang="en-GB" sz="1100" b="0" i="0" u="none" strike="noStrike">
                          <a:solidFill>
                            <a:schemeClr val="tx1"/>
                          </a:solidFill>
                          <a:latin typeface="+mn-lt"/>
                        </a:rPr>
                        <a:t>18</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Roger Williams Medical Center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2</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16</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28693">
                <a:tc>
                  <a:txBody>
                    <a:bodyPr/>
                    <a:lstStyle/>
                    <a:p>
                      <a:pPr algn="r" fontAlgn="ctr"/>
                      <a:r>
                        <a:rPr lang="en-GB" sz="1100" b="0" i="0" u="none" strike="noStrike">
                          <a:solidFill>
                            <a:schemeClr val="tx1"/>
                          </a:solidFill>
                          <a:latin typeface="+mn-lt"/>
                        </a:rPr>
                        <a:t>19</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Ohio State Innovation Foundation (US)</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2</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14</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28693">
                <a:tc>
                  <a:txBody>
                    <a:bodyPr/>
                    <a:lstStyle/>
                    <a:p>
                      <a:pPr algn="r" fontAlgn="ctr"/>
                      <a:r>
                        <a:rPr lang="en-GB" sz="1100" b="0" i="0" u="none" strike="noStrike">
                          <a:solidFill>
                            <a:schemeClr val="tx1"/>
                          </a:solidFill>
                          <a:latin typeface="+mn-lt"/>
                        </a:rPr>
                        <a:t>20</a:t>
                      </a:r>
                    </a:p>
                  </a:txBody>
                  <a:tcPr marL="20646" marR="9999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100" b="0" i="0" u="none" strike="noStrike">
                          <a:solidFill>
                            <a:schemeClr val="tx1"/>
                          </a:solidFill>
                          <a:effectLst/>
                          <a:latin typeface="+mn-lt"/>
                        </a:rPr>
                        <a:t>Forschungsinstitut Georg-Speyer-Haus (DE)</a:t>
                      </a:r>
                    </a:p>
                  </a:txBody>
                  <a:tcPr marL="34410" marR="34410"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1" i="0" u="none" strike="noStrike">
                          <a:solidFill>
                            <a:schemeClr val="tx1"/>
                          </a:solidFill>
                          <a:effectLst/>
                          <a:latin typeface="+mn-lt"/>
                        </a:rPr>
                        <a:t>2</a:t>
                      </a:r>
                    </a:p>
                  </a:txBody>
                  <a:tcPr marL="34410" marR="584966"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100" b="0" i="0" u="none" strike="noStrike">
                          <a:solidFill>
                            <a:schemeClr val="tx1"/>
                          </a:solidFill>
                          <a:effectLst/>
                          <a:latin typeface="+mn-lt"/>
                        </a:rPr>
                        <a:t>14</a:t>
                      </a:r>
                    </a:p>
                  </a:txBody>
                  <a:tcPr marL="34410" marR="309688" marT="6882" marB="6882"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bl>
          </a:graphicData>
        </a:graphic>
      </p:graphicFrame>
      <p:sp>
        <p:nvSpPr>
          <p:cNvPr id="4" name="TextBox 3">
            <a:extLst>
              <a:ext uri="{FF2B5EF4-FFF2-40B4-BE49-F238E27FC236}">
                <a16:creationId xmlns:a16="http://schemas.microsoft.com/office/drawing/2014/main" id="{55A2A4E2-E0B3-49CB-9CD6-264533D535FE}"/>
              </a:ext>
            </a:extLst>
          </p:cNvPr>
          <p:cNvSpPr txBox="1"/>
          <p:nvPr/>
        </p:nvSpPr>
        <p:spPr>
          <a:xfrm>
            <a:off x="3503596" y="6790062"/>
            <a:ext cx="7170024" cy="502573"/>
          </a:xfrm>
          <a:prstGeom prst="rect">
            <a:avLst/>
          </a:prstGeom>
          <a:noFill/>
        </p:spPr>
        <p:txBody>
          <a:bodyPr wrap="square" rtlCol="0">
            <a:spAutoFit/>
          </a:bodyPr>
          <a:lstStyle/>
          <a:p>
            <a:r>
              <a:rPr lang="en-US" sz="1333" err="1">
                <a:solidFill>
                  <a:srgbClr val="222222"/>
                </a:solidFill>
                <a:latin typeface="-apple-system"/>
              </a:rPr>
              <a:t>Jürgens</a:t>
            </a:r>
            <a:r>
              <a:rPr lang="en-US" sz="1333">
                <a:solidFill>
                  <a:srgbClr val="222222"/>
                </a:solidFill>
                <a:latin typeface="-apple-system"/>
              </a:rPr>
              <a:t>, B., Clarke, N.S. Evolution of CAR T-cell immunotherapy in terms of patenting activity. </a:t>
            </a:r>
            <a:r>
              <a:rPr lang="en-US" sz="1333" i="1">
                <a:solidFill>
                  <a:srgbClr val="222222"/>
                </a:solidFill>
                <a:latin typeface="-apple-system"/>
              </a:rPr>
              <a:t>Nat </a:t>
            </a:r>
            <a:r>
              <a:rPr lang="en-US" sz="1333" i="1" err="1">
                <a:solidFill>
                  <a:srgbClr val="222222"/>
                </a:solidFill>
                <a:latin typeface="-apple-system"/>
              </a:rPr>
              <a:t>Biotechnol</a:t>
            </a:r>
            <a:r>
              <a:rPr lang="en-US" sz="1333">
                <a:solidFill>
                  <a:srgbClr val="222222"/>
                </a:solidFill>
                <a:latin typeface="-apple-system"/>
              </a:rPr>
              <a:t> </a:t>
            </a:r>
            <a:r>
              <a:rPr lang="en-US" sz="1333" b="1">
                <a:solidFill>
                  <a:srgbClr val="222222"/>
                </a:solidFill>
                <a:latin typeface="-apple-system"/>
              </a:rPr>
              <a:t>37, </a:t>
            </a:r>
            <a:r>
              <a:rPr lang="en-US" sz="1333">
                <a:solidFill>
                  <a:srgbClr val="222222"/>
                </a:solidFill>
                <a:latin typeface="-apple-system"/>
              </a:rPr>
              <a:t>370–375 (2019). </a:t>
            </a:r>
            <a:r>
              <a:rPr lang="en-US" sz="1333">
                <a:solidFill>
                  <a:srgbClr val="222222"/>
                </a:solidFill>
                <a:latin typeface="-apple-system"/>
                <a:hlinkClick r:id="rId2"/>
              </a:rPr>
              <a:t>https://doi.org/10.1038/s41587-019-0083-5</a:t>
            </a:r>
            <a:r>
              <a:rPr lang="en-US" sz="1333">
                <a:solidFill>
                  <a:srgbClr val="222222"/>
                </a:solidFill>
                <a:latin typeface="-apple-system"/>
              </a:rPr>
              <a:t> </a:t>
            </a:r>
            <a:endParaRPr lang="en-AT" sz="1333"/>
          </a:p>
        </p:txBody>
      </p:sp>
    </p:spTree>
    <p:extLst>
      <p:ext uri="{BB962C8B-B14F-4D97-AF65-F5344CB8AC3E}">
        <p14:creationId xmlns:p14="http://schemas.microsoft.com/office/powerpoint/2010/main" val="39142073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1FD-DA0A-4C62-9DEB-1A1B114C2C1B}"/>
              </a:ext>
            </a:extLst>
          </p:cNvPr>
          <p:cNvSpPr>
            <a:spLocks noGrp="1"/>
          </p:cNvSpPr>
          <p:nvPr>
            <p:ph type="title"/>
          </p:nvPr>
        </p:nvSpPr>
        <p:spPr>
          <a:xfrm>
            <a:off x="657225" y="420717"/>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Comparing patent family data, which company might be a better partner for selling your product in Japan?</a:t>
            </a:r>
            <a:endParaRPr lang="de-DE" sz="2400"/>
          </a:p>
        </p:txBody>
      </p:sp>
      <p:pic>
        <p:nvPicPr>
          <p:cNvPr id="7" name="Picture 6">
            <a:extLst>
              <a:ext uri="{FF2B5EF4-FFF2-40B4-BE49-F238E27FC236}">
                <a16:creationId xmlns:a16="http://schemas.microsoft.com/office/drawing/2014/main" id="{4630DD22-5DA1-43AC-B4B4-31B9C63CF1C3}"/>
              </a:ext>
            </a:extLst>
          </p:cNvPr>
          <p:cNvPicPr>
            <a:picLocks noChangeAspect="1"/>
          </p:cNvPicPr>
          <p:nvPr/>
        </p:nvPicPr>
        <p:blipFill>
          <a:blip r:embed="rId3"/>
          <a:stretch>
            <a:fillRect/>
          </a:stretch>
        </p:blipFill>
        <p:spPr>
          <a:xfrm>
            <a:off x="905978" y="1872401"/>
            <a:ext cx="2009383" cy="2150959"/>
          </a:xfrm>
          <a:prstGeom prst="rect">
            <a:avLst/>
          </a:prstGeom>
        </p:spPr>
      </p:pic>
      <p:pic>
        <p:nvPicPr>
          <p:cNvPr id="10" name="Picture 9">
            <a:extLst>
              <a:ext uri="{FF2B5EF4-FFF2-40B4-BE49-F238E27FC236}">
                <a16:creationId xmlns:a16="http://schemas.microsoft.com/office/drawing/2014/main" id="{F57BDF71-7D2F-4801-87C8-103AAE229BF3}"/>
              </a:ext>
            </a:extLst>
          </p:cNvPr>
          <p:cNvPicPr>
            <a:picLocks noChangeAspect="1"/>
          </p:cNvPicPr>
          <p:nvPr/>
        </p:nvPicPr>
        <p:blipFill>
          <a:blip r:embed="rId4"/>
          <a:stretch>
            <a:fillRect/>
          </a:stretch>
        </p:blipFill>
        <p:spPr>
          <a:xfrm>
            <a:off x="478294" y="4502557"/>
            <a:ext cx="3169681" cy="1138808"/>
          </a:xfrm>
          <a:prstGeom prst="rect">
            <a:avLst/>
          </a:prstGeom>
        </p:spPr>
      </p:pic>
      <p:graphicFrame>
        <p:nvGraphicFramePr>
          <p:cNvPr id="14" name="Chart 13">
            <a:extLst>
              <a:ext uri="{FF2B5EF4-FFF2-40B4-BE49-F238E27FC236}">
                <a16:creationId xmlns:a16="http://schemas.microsoft.com/office/drawing/2014/main" id="{0260AF87-3C35-418D-9174-6A98FDFC2F8A}"/>
              </a:ext>
            </a:extLst>
          </p:cNvPr>
          <p:cNvGraphicFramePr>
            <a:graphicFrameLocks/>
          </p:cNvGraphicFramePr>
          <p:nvPr>
            <p:extLst>
              <p:ext uri="{D42A27DB-BD31-4B8C-83A1-F6EECF244321}">
                <p14:modId xmlns:p14="http://schemas.microsoft.com/office/powerpoint/2010/main" val="826394398"/>
              </p:ext>
            </p:extLst>
          </p:nvPr>
        </p:nvGraphicFramePr>
        <p:xfrm>
          <a:off x="4092432" y="2061481"/>
          <a:ext cx="8700227" cy="4104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B26EADBD-C21B-470D-9249-AB02CC86FA61}"/>
              </a:ext>
            </a:extLst>
          </p:cNvPr>
          <p:cNvSpPr txBox="1"/>
          <p:nvPr/>
        </p:nvSpPr>
        <p:spPr>
          <a:xfrm>
            <a:off x="4180460" y="6855806"/>
            <a:ext cx="5470968" cy="307777"/>
          </a:xfrm>
          <a:prstGeom prst="rect">
            <a:avLst/>
          </a:prstGeom>
          <a:noFill/>
        </p:spPr>
        <p:txBody>
          <a:bodyPr wrap="square" rtlCol="0">
            <a:spAutoFit/>
          </a:bodyPr>
          <a:lstStyle/>
          <a:p>
            <a:pPr algn="ctr"/>
            <a:r>
              <a:rPr lang="en-GB" sz="1400" b="1"/>
              <a:t>Note</a:t>
            </a:r>
            <a:r>
              <a:rPr lang="en-GB" sz="1400"/>
              <a:t>: Illustrative example for discussion – Dummy data</a:t>
            </a:r>
            <a:endParaRPr lang="de-DE" sz="1400"/>
          </a:p>
        </p:txBody>
      </p:sp>
    </p:spTree>
    <p:extLst>
      <p:ext uri="{BB962C8B-B14F-4D97-AF65-F5344CB8AC3E}">
        <p14:creationId xmlns:p14="http://schemas.microsoft.com/office/powerpoint/2010/main" val="245157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355" y="261889"/>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How can citation analysis support the identification of commercial partners? </a:t>
            </a:r>
            <a:endParaRPr lang="de-DE" sz="2400"/>
          </a:p>
        </p:txBody>
      </p:sp>
      <p:sp>
        <p:nvSpPr>
          <p:cNvPr id="9" name="Rectangle 8"/>
          <p:cNvSpPr/>
          <p:nvPr/>
        </p:nvSpPr>
        <p:spPr>
          <a:xfrm>
            <a:off x="4481158" y="6951536"/>
            <a:ext cx="4583821" cy="365998"/>
          </a:xfrm>
          <a:prstGeom prst="rect">
            <a:avLst/>
          </a:prstGeom>
        </p:spPr>
        <p:txBody>
          <a:bodyPr wrap="square">
            <a:spAutoFit/>
          </a:bodyPr>
          <a:lstStyle/>
          <a:p>
            <a:r>
              <a:rPr lang="en-US" sz="889">
                <a:solidFill>
                  <a:schemeClr val="bg1">
                    <a:lumMod val="65000"/>
                  </a:schemeClr>
                </a:solidFill>
                <a:latin typeface="+mj-lt"/>
              </a:rPr>
              <a:t>Aristodemou, L. and F. Tietze (2018). "Citations as a measure of technological impact: A review of forward citation-based measures." </a:t>
            </a:r>
            <a:r>
              <a:rPr lang="en-US" sz="889" u="sng">
                <a:solidFill>
                  <a:schemeClr val="bg1">
                    <a:lumMod val="65000"/>
                  </a:schemeClr>
                </a:solidFill>
                <a:latin typeface="+mj-lt"/>
              </a:rPr>
              <a:t>World Patent Information </a:t>
            </a:r>
            <a:r>
              <a:rPr lang="en-US" sz="889" b="1" u="sng">
                <a:solidFill>
                  <a:schemeClr val="bg1">
                    <a:lumMod val="65000"/>
                  </a:schemeClr>
                </a:solidFill>
                <a:latin typeface="+mj-lt"/>
              </a:rPr>
              <a:t>53: 39-44.</a:t>
            </a:r>
          </a:p>
        </p:txBody>
      </p:sp>
      <p:pic>
        <p:nvPicPr>
          <p:cNvPr id="8" name="Picture 7">
            <a:extLst>
              <a:ext uri="{FF2B5EF4-FFF2-40B4-BE49-F238E27FC236}">
                <a16:creationId xmlns:a16="http://schemas.microsoft.com/office/drawing/2014/main" id="{96F171C5-F472-4903-8FAE-B1C9D19BF91B}"/>
              </a:ext>
            </a:extLst>
          </p:cNvPr>
          <p:cNvPicPr>
            <a:picLocks noChangeAspect="1"/>
          </p:cNvPicPr>
          <p:nvPr/>
        </p:nvPicPr>
        <p:blipFill>
          <a:blip r:embed="rId3"/>
          <a:stretch>
            <a:fillRect/>
          </a:stretch>
        </p:blipFill>
        <p:spPr>
          <a:xfrm>
            <a:off x="6841302" y="2223436"/>
            <a:ext cx="5759515" cy="2869827"/>
          </a:xfrm>
          <a:prstGeom prst="rect">
            <a:avLst/>
          </a:prstGeom>
        </p:spPr>
      </p:pic>
      <p:sp>
        <p:nvSpPr>
          <p:cNvPr id="67" name="Content Placeholder 4">
            <a:extLst>
              <a:ext uri="{FF2B5EF4-FFF2-40B4-BE49-F238E27FC236}">
                <a16:creationId xmlns:a16="http://schemas.microsoft.com/office/drawing/2014/main" id="{C39FCE24-042C-4C31-A399-A20E9B029C37}"/>
              </a:ext>
            </a:extLst>
          </p:cNvPr>
          <p:cNvSpPr txBox="1">
            <a:spLocks/>
          </p:cNvSpPr>
          <p:nvPr/>
        </p:nvSpPr>
        <p:spPr>
          <a:xfrm>
            <a:off x="642991" y="1934541"/>
            <a:ext cx="5709683" cy="4799013"/>
          </a:xfrm>
          <a:prstGeom prst="rect">
            <a:avLst/>
          </a:prstGeom>
          <a:noFill/>
        </p:spPr>
        <p:txBody>
          <a:bodyPr/>
          <a:lstStyle>
            <a:lvl1pPr marL="341313" indent="-341313" algn="l" defTabSz="303213" rtl="0" eaLnBrk="0" fontAlgn="base" hangingPunct="0">
              <a:spcBef>
                <a:spcPct val="25000"/>
              </a:spcBef>
              <a:spcAft>
                <a:spcPct val="0"/>
              </a:spcAft>
              <a:defRPr sz="2500" b="1">
                <a:solidFill>
                  <a:schemeClr val="tx1"/>
                </a:solidFill>
                <a:latin typeface="+mn-lt"/>
                <a:ea typeface="ＭＳ Ｐゴシック" charset="-128"/>
                <a:cs typeface="ＭＳ Ｐゴシック" charset="-128"/>
              </a:defRPr>
            </a:lvl1pPr>
            <a:lvl2pPr marL="206375" indent="246063" algn="l" defTabSz="303213" rtl="0" eaLnBrk="0" fontAlgn="base" hangingPunct="0">
              <a:spcBef>
                <a:spcPct val="25000"/>
              </a:spcBef>
              <a:spcAft>
                <a:spcPct val="0"/>
              </a:spcAft>
              <a:buChar char="•"/>
              <a:defRPr sz="2100" b="1">
                <a:solidFill>
                  <a:schemeClr val="tx1"/>
                </a:solidFill>
                <a:latin typeface="+mn-lt"/>
                <a:ea typeface="ＭＳ Ｐゴシック" charset="-128"/>
              </a:defRPr>
            </a:lvl2pPr>
            <a:lvl3pPr marL="415925" indent="493713" algn="l" defTabSz="303213" rtl="0" eaLnBrk="0" fontAlgn="base" hangingPunct="0">
              <a:spcBef>
                <a:spcPct val="25000"/>
              </a:spcBef>
              <a:spcAft>
                <a:spcPct val="0"/>
              </a:spcAft>
              <a:buChar char="•"/>
              <a:defRPr sz="2000">
                <a:solidFill>
                  <a:schemeClr val="tx1"/>
                </a:solidFill>
                <a:latin typeface="+mn-lt"/>
                <a:ea typeface="ＭＳ Ｐゴシック" charset="-128"/>
              </a:defRPr>
            </a:lvl3pPr>
            <a:lvl4pPr marL="623888" indent="744538" algn="l" defTabSz="303213" rtl="0" eaLnBrk="0" fontAlgn="base" hangingPunct="0">
              <a:spcBef>
                <a:spcPct val="25000"/>
              </a:spcBef>
              <a:spcAft>
                <a:spcPct val="0"/>
              </a:spcAft>
              <a:buChar char="–"/>
              <a:defRPr>
                <a:solidFill>
                  <a:schemeClr val="tx1"/>
                </a:solidFill>
                <a:latin typeface="+mn-lt"/>
                <a:ea typeface="ＭＳ Ｐゴシック" charset="-128"/>
              </a:defRPr>
            </a:lvl4pPr>
            <a:lvl5pPr marL="5129213" indent="-249238" algn="l" defTabSz="303213" rtl="0" eaLnBrk="0" fontAlgn="base" hangingPunct="0">
              <a:spcBef>
                <a:spcPct val="20000"/>
              </a:spcBef>
              <a:spcAft>
                <a:spcPct val="0"/>
              </a:spcAft>
              <a:buChar char="»"/>
              <a:defRPr sz="2000" b="1">
                <a:solidFill>
                  <a:schemeClr val="tx1"/>
                </a:solidFill>
                <a:latin typeface="+mn-lt"/>
                <a:ea typeface="ＭＳ Ｐゴシック" charset="-128"/>
              </a:defRPr>
            </a:lvl5pPr>
            <a:lvl6pPr marL="5589308"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6pPr>
            <a:lvl7pPr marL="6046486"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7pPr>
            <a:lvl8pPr marL="6503663"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8pPr>
            <a:lvl9pPr marL="6960841" indent="-250812" algn="l" defTabSz="304784" rtl="0" eaLnBrk="1" fontAlgn="base" hangingPunct="1">
              <a:spcBef>
                <a:spcPct val="20000"/>
              </a:spcBef>
              <a:spcAft>
                <a:spcPct val="0"/>
              </a:spcAft>
              <a:buChar char="»"/>
              <a:defRPr sz="2000" b="1">
                <a:solidFill>
                  <a:schemeClr val="tx1"/>
                </a:solidFill>
                <a:latin typeface="+mn-lt"/>
                <a:ea typeface="ＭＳ Ｐゴシック" charset="-128"/>
              </a:defRPr>
            </a:lvl9pPr>
          </a:lstStyle>
          <a:p>
            <a:pPr marL="342900" indent="-342900">
              <a:buFont typeface="Arial"/>
              <a:buChar char="•"/>
            </a:pPr>
            <a:r>
              <a:rPr lang="en-GB" sz="1800" kern="0">
                <a:ea typeface="ＭＳ Ｐゴシック"/>
              </a:rPr>
              <a:t>Backward citations: On a patent document references to previously filed patents</a:t>
            </a:r>
            <a:endParaRPr lang="en-GB" sz="1800" kern="0"/>
          </a:p>
          <a:p>
            <a:pPr marL="342900" indent="-342900">
              <a:buFont typeface="Arial"/>
              <a:buChar char="•"/>
            </a:pPr>
            <a:endParaRPr lang="en-GB" sz="1800" kern="0">
              <a:ea typeface="ＭＳ Ｐゴシック"/>
            </a:endParaRPr>
          </a:p>
          <a:p>
            <a:pPr marL="342900" indent="-342900">
              <a:buFont typeface="Arial"/>
              <a:buChar char="•"/>
            </a:pPr>
            <a:r>
              <a:rPr lang="en-GB" sz="1800" kern="0">
                <a:ea typeface="ＭＳ Ｐゴシック"/>
              </a:rPr>
              <a:t>Forward citations: Citations accumulating over time referencing to a patent filed with an earlier priority date</a:t>
            </a:r>
          </a:p>
          <a:p>
            <a:pPr marL="342900" indent="-342900">
              <a:buFont typeface="Arial"/>
              <a:buChar char="•"/>
            </a:pPr>
            <a:endParaRPr lang="en-GB" sz="1800" kern="0">
              <a:ea typeface="ＭＳ Ｐゴシック"/>
            </a:endParaRPr>
          </a:p>
          <a:p>
            <a:pPr marL="342900" indent="-342900">
              <a:buFont typeface="Arial"/>
              <a:buChar char="•"/>
            </a:pPr>
            <a:r>
              <a:rPr lang="en-GB" sz="1800" kern="0">
                <a:ea typeface="ＭＳ Ｐゴシック"/>
              </a:rPr>
              <a:t>Forward citation frequency: Number of forward citations per year, i.e. since filing / priority date </a:t>
            </a:r>
            <a:r>
              <a:rPr lang="en-GB" sz="1800" kern="0">
                <a:ea typeface="ＭＳ Ｐゴシック"/>
                <a:sym typeface="Wingdings" panose="05000000000000000000" pitchFamily="2" charset="2"/>
              </a:rPr>
              <a:t> In order to compare patents of different age</a:t>
            </a:r>
            <a:endParaRPr lang="en-GB" sz="1800" kern="0">
              <a:ea typeface="ＭＳ Ｐゴシック"/>
            </a:endParaRPr>
          </a:p>
        </p:txBody>
      </p:sp>
    </p:spTree>
    <p:extLst>
      <p:ext uri="{BB962C8B-B14F-4D97-AF65-F5344CB8AC3E}">
        <p14:creationId xmlns:p14="http://schemas.microsoft.com/office/powerpoint/2010/main" val="26646565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264B33-2EF7-4E60-9C6D-503F4CA29893}"/>
              </a:ext>
            </a:extLst>
          </p:cNvPr>
          <p:cNvSpPr>
            <a:spLocks noGrp="1"/>
          </p:cNvSpPr>
          <p:nvPr>
            <p:ph type="title"/>
          </p:nvPr>
        </p:nvSpPr>
        <p:spPr>
          <a:xfrm>
            <a:off x="724160" y="90190"/>
            <a:ext cx="11683544" cy="1472790"/>
          </a:xfrm>
        </p:spPr>
        <p:txBody>
          <a:bodyPr/>
          <a:lstStyle/>
          <a:p>
            <a:r>
              <a:rPr lang="en-GB">
                <a:latin typeface="Arial" panose="020B0604020202020204" pitchFamily="34" charset="0"/>
                <a:cs typeface="Arial" panose="020B0604020202020204" pitchFamily="34" charset="0"/>
              </a:rPr>
              <a:t>Patent indicator – document citations</a:t>
            </a:r>
            <a:endParaRPr lang="en-A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3F1E7E-2985-48EC-AF32-C3ABBE64E6EC}"/>
              </a:ext>
            </a:extLst>
          </p:cNvPr>
          <p:cNvPicPr>
            <a:picLocks noChangeAspect="1"/>
          </p:cNvPicPr>
          <p:nvPr/>
        </p:nvPicPr>
        <p:blipFill>
          <a:blip r:embed="rId2"/>
          <a:stretch>
            <a:fillRect/>
          </a:stretch>
        </p:blipFill>
        <p:spPr>
          <a:xfrm>
            <a:off x="439310" y="1036142"/>
            <a:ext cx="5545931" cy="6375703"/>
          </a:xfrm>
          <a:prstGeom prst="rect">
            <a:avLst/>
          </a:prstGeom>
        </p:spPr>
      </p:pic>
      <p:sp>
        <p:nvSpPr>
          <p:cNvPr id="7" name="TextBox 6">
            <a:extLst>
              <a:ext uri="{FF2B5EF4-FFF2-40B4-BE49-F238E27FC236}">
                <a16:creationId xmlns:a16="http://schemas.microsoft.com/office/drawing/2014/main" id="{17A57FDF-AA81-4378-B1B0-B44AE5570117}"/>
              </a:ext>
            </a:extLst>
          </p:cNvPr>
          <p:cNvSpPr txBox="1"/>
          <p:nvPr/>
        </p:nvSpPr>
        <p:spPr>
          <a:xfrm>
            <a:off x="6431128" y="1676976"/>
            <a:ext cx="6569219" cy="2862322"/>
          </a:xfrm>
          <a:prstGeom prst="rect">
            <a:avLst/>
          </a:prstGeom>
          <a:noFill/>
        </p:spPr>
        <p:txBody>
          <a:bodyPr wrap="square" rtlCol="0">
            <a:spAutoFit/>
          </a:bodyPr>
          <a:lstStyle/>
          <a:p>
            <a:r>
              <a:rPr lang="en-GB"/>
              <a:t>US4683195 PROCESS FOR AMPLIFYING DETECTING AND OR CLONING NUCLEIC ACID SEQUENCES </a:t>
            </a:r>
          </a:p>
          <a:p>
            <a:endParaRPr lang="en-GB"/>
          </a:p>
          <a:p>
            <a:r>
              <a:rPr lang="en-GB">
                <a:highlight>
                  <a:srgbClr val="FFFF00"/>
                </a:highlight>
              </a:rPr>
              <a:t>Mullis</a:t>
            </a:r>
            <a:r>
              <a:rPr lang="en-GB"/>
              <a:t>, </a:t>
            </a:r>
            <a:r>
              <a:rPr lang="en-GB" err="1"/>
              <a:t>Erlich</a:t>
            </a:r>
            <a:r>
              <a:rPr lang="en-GB"/>
              <a:t>, </a:t>
            </a:r>
            <a:r>
              <a:rPr lang="en-GB" err="1"/>
              <a:t>Arnheim</a:t>
            </a:r>
            <a:r>
              <a:rPr lang="en-GB"/>
              <a:t>, Horn, Saiki, Scharf</a:t>
            </a:r>
          </a:p>
          <a:p>
            <a:endParaRPr lang="en-GB"/>
          </a:p>
          <a:p>
            <a:r>
              <a:rPr lang="en-GB"/>
              <a:t>CETUS Corp</a:t>
            </a:r>
          </a:p>
          <a:p>
            <a:endParaRPr lang="en-GB"/>
          </a:p>
          <a:p>
            <a:r>
              <a:rPr lang="en-GB"/>
              <a:t>Backwards citations; 1 x US patent, 5 x NLP</a:t>
            </a:r>
          </a:p>
          <a:p>
            <a:endParaRPr lang="en-GB"/>
          </a:p>
          <a:p>
            <a:r>
              <a:rPr lang="en-GB"/>
              <a:t>Forward citations; 8,311 (February 2022) 244/y</a:t>
            </a:r>
            <a:endParaRPr lang="en-AT"/>
          </a:p>
        </p:txBody>
      </p:sp>
      <p:sp>
        <p:nvSpPr>
          <p:cNvPr id="2" name="TextBox 1">
            <a:extLst>
              <a:ext uri="{FF2B5EF4-FFF2-40B4-BE49-F238E27FC236}">
                <a16:creationId xmlns:a16="http://schemas.microsoft.com/office/drawing/2014/main" id="{96F5A3BD-31E9-46F0-A79D-BA0D98C0CE74}"/>
              </a:ext>
            </a:extLst>
          </p:cNvPr>
          <p:cNvSpPr txBox="1"/>
          <p:nvPr/>
        </p:nvSpPr>
        <p:spPr>
          <a:xfrm>
            <a:off x="2614231" y="6750253"/>
            <a:ext cx="9587509" cy="369332"/>
          </a:xfrm>
          <a:prstGeom prst="rect">
            <a:avLst/>
          </a:prstGeom>
          <a:noFill/>
        </p:spPr>
        <p:txBody>
          <a:bodyPr wrap="square" rtlCol="0">
            <a:spAutoFit/>
          </a:bodyPr>
          <a:lstStyle/>
          <a:p>
            <a:pPr algn="l"/>
            <a:r>
              <a:rPr lang="en-US" i="0">
                <a:solidFill>
                  <a:srgbClr val="000000"/>
                </a:solidFill>
                <a:effectLst/>
                <a:latin typeface="GT America Standard"/>
              </a:rPr>
              <a:t>Kary B. Mullis </a:t>
            </a:r>
            <a:r>
              <a:rPr lang="en-US" b="0" i="0">
                <a:effectLst/>
                <a:latin typeface="GT America Standard"/>
              </a:rPr>
              <a:t>Scientific American </a:t>
            </a:r>
            <a:r>
              <a:rPr lang="en-US" b="0" i="0" u="sng">
                <a:solidFill>
                  <a:srgbClr val="000000"/>
                </a:solidFill>
                <a:effectLst/>
                <a:latin typeface="GT America Standard"/>
                <a:hlinkClick r:id="rId3"/>
              </a:rPr>
              <a:t>Vol. 262, No. 4 (APRIL 1990)</a:t>
            </a:r>
            <a:r>
              <a:rPr lang="en-US" b="0" i="0">
                <a:effectLst/>
                <a:latin typeface="GT America Standard"/>
              </a:rPr>
              <a:t>, pp. 56-65</a:t>
            </a:r>
            <a:endParaRPr lang="en-AT"/>
          </a:p>
        </p:txBody>
      </p:sp>
    </p:spTree>
    <p:extLst>
      <p:ext uri="{BB962C8B-B14F-4D97-AF65-F5344CB8AC3E}">
        <p14:creationId xmlns:p14="http://schemas.microsoft.com/office/powerpoint/2010/main" val="21589350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BC0A79-1695-46A1-BF0E-8820CF7ED651}"/>
              </a:ext>
            </a:extLst>
          </p:cNvPr>
          <p:cNvSpPr>
            <a:spLocks noGrp="1"/>
          </p:cNvSpPr>
          <p:nvPr>
            <p:ph type="title"/>
          </p:nvPr>
        </p:nvSpPr>
        <p:spPr>
          <a:xfrm>
            <a:off x="501717" y="416195"/>
            <a:ext cx="12231688" cy="719138"/>
          </a:xfrm>
        </p:spPr>
        <p:txBody>
          <a:bodyPr/>
          <a:lstStyle/>
          <a:p>
            <a:r>
              <a:rPr lang="en-GB">
                <a:latin typeface="Arial" panose="020B0604020202020204" pitchFamily="34" charset="0"/>
                <a:cs typeface="Arial" panose="020B0604020202020204" pitchFamily="34" charset="0"/>
              </a:rPr>
              <a:t>Patent indicator – document citations </a:t>
            </a:r>
            <a:br>
              <a:rPr lang="en-GB">
                <a:latin typeface="Arial" panose="020B0604020202020204" pitchFamily="34" charset="0"/>
                <a:cs typeface="Arial" panose="020B0604020202020204" pitchFamily="34" charset="0"/>
              </a:rPr>
            </a:br>
            <a:r>
              <a:rPr lang="en-GB" sz="2222">
                <a:latin typeface="Arial" panose="020B0604020202020204" pitchFamily="34" charset="0"/>
                <a:cs typeface="Arial" panose="020B0604020202020204" pitchFamily="34" charset="0"/>
              </a:rPr>
              <a:t>CAR T-cell immunotherapy</a:t>
            </a:r>
            <a:endParaRPr lang="en-AT" sz="2222">
              <a:latin typeface="Arial" panose="020B0604020202020204" pitchFamily="34" charset="0"/>
              <a:cs typeface="Arial" panose="020B0604020202020204" pitchFamily="34" charset="0"/>
            </a:endParaRPr>
          </a:p>
        </p:txBody>
      </p:sp>
      <p:graphicFrame>
        <p:nvGraphicFramePr>
          <p:cNvPr id="4" name="4 Gráfico">
            <a:extLst>
              <a:ext uri="{FF2B5EF4-FFF2-40B4-BE49-F238E27FC236}">
                <a16:creationId xmlns:a16="http://schemas.microsoft.com/office/drawing/2014/main" id="{32E48C80-D86C-451D-A05B-D0B14E42E1EA}"/>
              </a:ext>
            </a:extLst>
          </p:cNvPr>
          <p:cNvGraphicFramePr/>
          <p:nvPr>
            <p:extLst>
              <p:ext uri="{D42A27DB-BD31-4B8C-83A1-F6EECF244321}">
                <p14:modId xmlns:p14="http://schemas.microsoft.com/office/powerpoint/2010/main" val="124514683"/>
              </p:ext>
            </p:extLst>
          </p:nvPr>
        </p:nvGraphicFramePr>
        <p:xfrm>
          <a:off x="1663704" y="1581998"/>
          <a:ext cx="10356412" cy="4672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F68599D-ED3E-4C7C-B3C5-D764A2A7A5B5}"/>
              </a:ext>
            </a:extLst>
          </p:cNvPr>
          <p:cNvSpPr txBox="1"/>
          <p:nvPr/>
        </p:nvSpPr>
        <p:spPr>
          <a:xfrm>
            <a:off x="3311091" y="6701232"/>
            <a:ext cx="7795427" cy="502573"/>
          </a:xfrm>
          <a:prstGeom prst="rect">
            <a:avLst/>
          </a:prstGeom>
          <a:noFill/>
        </p:spPr>
        <p:txBody>
          <a:bodyPr wrap="square" rtlCol="0">
            <a:spAutoFit/>
          </a:bodyPr>
          <a:lstStyle/>
          <a:p>
            <a:r>
              <a:rPr lang="en-US" sz="1333" err="1">
                <a:solidFill>
                  <a:srgbClr val="222222"/>
                </a:solidFill>
                <a:latin typeface="-apple-system"/>
              </a:rPr>
              <a:t>Jürgens</a:t>
            </a:r>
            <a:r>
              <a:rPr lang="en-US" sz="1333">
                <a:solidFill>
                  <a:srgbClr val="222222"/>
                </a:solidFill>
                <a:latin typeface="-apple-system"/>
              </a:rPr>
              <a:t>, B., Clarke, N.S. Evolution of CAR T-cell immunotherapy in terms of patenting activity. </a:t>
            </a:r>
            <a:r>
              <a:rPr lang="en-US" sz="1333" i="1">
                <a:solidFill>
                  <a:srgbClr val="222222"/>
                </a:solidFill>
                <a:latin typeface="-apple-system"/>
              </a:rPr>
              <a:t>Nat </a:t>
            </a:r>
            <a:r>
              <a:rPr lang="en-US" sz="1333" i="1" err="1">
                <a:solidFill>
                  <a:srgbClr val="222222"/>
                </a:solidFill>
                <a:latin typeface="-apple-system"/>
              </a:rPr>
              <a:t>Biotechnol</a:t>
            </a:r>
            <a:r>
              <a:rPr lang="en-US" sz="1333">
                <a:solidFill>
                  <a:srgbClr val="222222"/>
                </a:solidFill>
                <a:latin typeface="-apple-system"/>
              </a:rPr>
              <a:t> </a:t>
            </a:r>
            <a:r>
              <a:rPr lang="en-US" sz="1333" b="1">
                <a:solidFill>
                  <a:srgbClr val="222222"/>
                </a:solidFill>
                <a:latin typeface="-apple-system"/>
              </a:rPr>
              <a:t>37, </a:t>
            </a:r>
            <a:r>
              <a:rPr lang="en-US" sz="1333">
                <a:solidFill>
                  <a:srgbClr val="222222"/>
                </a:solidFill>
                <a:latin typeface="-apple-system"/>
              </a:rPr>
              <a:t>370–375 (2019). </a:t>
            </a:r>
            <a:r>
              <a:rPr lang="en-US" sz="1333">
                <a:solidFill>
                  <a:srgbClr val="222222"/>
                </a:solidFill>
                <a:latin typeface="-apple-system"/>
                <a:hlinkClick r:id="rId3"/>
              </a:rPr>
              <a:t>https://doi.org/10.1038/s41587-019-0083-5</a:t>
            </a:r>
            <a:r>
              <a:rPr lang="en-US" sz="1333">
                <a:solidFill>
                  <a:srgbClr val="222222"/>
                </a:solidFill>
                <a:latin typeface="-apple-system"/>
              </a:rPr>
              <a:t> </a:t>
            </a:r>
            <a:endParaRPr lang="en-AT" sz="1333"/>
          </a:p>
        </p:txBody>
      </p:sp>
    </p:spTree>
    <p:extLst>
      <p:ext uri="{BB962C8B-B14F-4D97-AF65-F5344CB8AC3E}">
        <p14:creationId xmlns:p14="http://schemas.microsoft.com/office/powerpoint/2010/main" val="18578882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11FD-DA0A-4C62-9DEB-1A1B114C2C1B}"/>
              </a:ext>
            </a:extLst>
          </p:cNvPr>
          <p:cNvSpPr>
            <a:spLocks noGrp="1"/>
          </p:cNvSpPr>
          <p:nvPr>
            <p:ph type="title"/>
          </p:nvPr>
        </p:nvSpPr>
        <p:spPr>
          <a:xfrm>
            <a:off x="657225" y="420717"/>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Comparing citation patterns, which company might be the better partner?</a:t>
            </a:r>
            <a:endParaRPr lang="de-DE" sz="2400"/>
          </a:p>
        </p:txBody>
      </p:sp>
      <p:pic>
        <p:nvPicPr>
          <p:cNvPr id="7" name="Picture 6">
            <a:extLst>
              <a:ext uri="{FF2B5EF4-FFF2-40B4-BE49-F238E27FC236}">
                <a16:creationId xmlns:a16="http://schemas.microsoft.com/office/drawing/2014/main" id="{4630DD22-5DA1-43AC-B4B4-31B9C63CF1C3}"/>
              </a:ext>
            </a:extLst>
          </p:cNvPr>
          <p:cNvPicPr>
            <a:picLocks noChangeAspect="1"/>
          </p:cNvPicPr>
          <p:nvPr/>
        </p:nvPicPr>
        <p:blipFill>
          <a:blip r:embed="rId2"/>
          <a:stretch>
            <a:fillRect/>
          </a:stretch>
        </p:blipFill>
        <p:spPr>
          <a:xfrm>
            <a:off x="905978" y="1872401"/>
            <a:ext cx="2009383" cy="2150959"/>
          </a:xfrm>
          <a:prstGeom prst="rect">
            <a:avLst/>
          </a:prstGeom>
        </p:spPr>
      </p:pic>
      <p:pic>
        <p:nvPicPr>
          <p:cNvPr id="10" name="Picture 9">
            <a:extLst>
              <a:ext uri="{FF2B5EF4-FFF2-40B4-BE49-F238E27FC236}">
                <a16:creationId xmlns:a16="http://schemas.microsoft.com/office/drawing/2014/main" id="{F57BDF71-7D2F-4801-87C8-103AAE229BF3}"/>
              </a:ext>
            </a:extLst>
          </p:cNvPr>
          <p:cNvPicPr>
            <a:picLocks noChangeAspect="1"/>
          </p:cNvPicPr>
          <p:nvPr/>
        </p:nvPicPr>
        <p:blipFill>
          <a:blip r:embed="rId3"/>
          <a:stretch>
            <a:fillRect/>
          </a:stretch>
        </p:blipFill>
        <p:spPr>
          <a:xfrm>
            <a:off x="478294" y="4502557"/>
            <a:ext cx="3169681" cy="1138808"/>
          </a:xfrm>
          <a:prstGeom prst="rect">
            <a:avLst/>
          </a:prstGeom>
        </p:spPr>
      </p:pic>
      <p:graphicFrame>
        <p:nvGraphicFramePr>
          <p:cNvPr id="9" name="Chart 8">
            <a:extLst>
              <a:ext uri="{FF2B5EF4-FFF2-40B4-BE49-F238E27FC236}">
                <a16:creationId xmlns:a16="http://schemas.microsoft.com/office/drawing/2014/main" id="{5F2F270D-501E-4DF7-A433-FF6D90CBBF44}"/>
              </a:ext>
            </a:extLst>
          </p:cNvPr>
          <p:cNvGraphicFramePr>
            <a:graphicFrameLocks/>
          </p:cNvGraphicFramePr>
          <p:nvPr>
            <p:extLst>
              <p:ext uri="{D42A27DB-BD31-4B8C-83A1-F6EECF244321}">
                <p14:modId xmlns:p14="http://schemas.microsoft.com/office/powerpoint/2010/main" val="3594743732"/>
              </p:ext>
            </p:extLst>
          </p:nvPr>
        </p:nvGraphicFramePr>
        <p:xfrm>
          <a:off x="3647975" y="1487156"/>
          <a:ext cx="9240937" cy="454185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4F067CC-A2B2-41DA-9337-1381C17C7613}"/>
              </a:ext>
            </a:extLst>
          </p:cNvPr>
          <p:cNvSpPr txBox="1"/>
          <p:nvPr/>
        </p:nvSpPr>
        <p:spPr>
          <a:xfrm>
            <a:off x="4180460" y="6855806"/>
            <a:ext cx="5470968" cy="307777"/>
          </a:xfrm>
          <a:prstGeom prst="rect">
            <a:avLst/>
          </a:prstGeom>
          <a:noFill/>
        </p:spPr>
        <p:txBody>
          <a:bodyPr wrap="square" rtlCol="0">
            <a:spAutoFit/>
          </a:bodyPr>
          <a:lstStyle/>
          <a:p>
            <a:pPr algn="ctr"/>
            <a:r>
              <a:rPr lang="en-GB" sz="1400" b="1"/>
              <a:t>Note</a:t>
            </a:r>
            <a:r>
              <a:rPr lang="en-GB" sz="1400"/>
              <a:t>: Illustrative example for discussion - Dummy data</a:t>
            </a:r>
            <a:endParaRPr lang="de-DE" sz="1400"/>
          </a:p>
        </p:txBody>
      </p:sp>
    </p:spTree>
    <p:extLst>
      <p:ext uri="{BB962C8B-B14F-4D97-AF65-F5344CB8AC3E}">
        <p14:creationId xmlns:p14="http://schemas.microsoft.com/office/powerpoint/2010/main" val="30503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B3B0-0827-B148-899B-9B4E53AFC054}"/>
              </a:ext>
            </a:extLst>
          </p:cNvPr>
          <p:cNvSpPr>
            <a:spLocks noGrp="1"/>
          </p:cNvSpPr>
          <p:nvPr>
            <p:ph type="title"/>
          </p:nvPr>
        </p:nvSpPr>
        <p:spPr>
          <a:xfrm>
            <a:off x="618248" y="428539"/>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Learning objectives</a:t>
            </a:r>
          </a:p>
        </p:txBody>
      </p:sp>
      <p:sp>
        <p:nvSpPr>
          <p:cNvPr id="9" name="TextBox 8">
            <a:extLst>
              <a:ext uri="{FF2B5EF4-FFF2-40B4-BE49-F238E27FC236}">
                <a16:creationId xmlns:a16="http://schemas.microsoft.com/office/drawing/2014/main" id="{C16037AA-A398-064E-8C20-DE05534F869C}"/>
              </a:ext>
            </a:extLst>
          </p:cNvPr>
          <p:cNvSpPr txBox="1"/>
          <p:nvPr/>
        </p:nvSpPr>
        <p:spPr>
          <a:xfrm>
            <a:off x="618248" y="1611111"/>
            <a:ext cx="11881320" cy="4792594"/>
          </a:xfrm>
          <a:prstGeom prst="rect">
            <a:avLst/>
          </a:prstGeom>
          <a:noFill/>
        </p:spPr>
        <p:txBody>
          <a:bodyPr wrap="square" lIns="91440" tIns="45720" rIns="91440" bIns="45720" rtlCol="0" anchor="t">
            <a:spAutoFit/>
          </a:bodyPr>
          <a:lstStyle/>
          <a:p>
            <a:pPr marL="285750" indent="-285750">
              <a:lnSpc>
                <a:spcPct val="120000"/>
              </a:lnSpc>
              <a:buFontTx/>
              <a:buChar char="-"/>
            </a:pPr>
            <a:r>
              <a:rPr lang="en-GB" sz="1600">
                <a:latin typeface="Arial"/>
                <a:ea typeface="ＭＳ Ｐゴシック"/>
                <a:cs typeface="Arial"/>
              </a:rPr>
              <a:t>To understand how to use patent data: </a:t>
            </a:r>
          </a:p>
          <a:p>
            <a:pPr marL="742950" lvl="1" indent="-285750">
              <a:lnSpc>
                <a:spcPct val="120000"/>
              </a:lnSpc>
              <a:buFontTx/>
              <a:buChar char="-"/>
            </a:pPr>
            <a:r>
              <a:rPr lang="en-GB" sz="1600">
                <a:latin typeface="Arial"/>
                <a:ea typeface="ＭＳ Ｐゴシック"/>
                <a:cs typeface="Arial"/>
              </a:rPr>
              <a:t>to identify and evaluate existing technical solutions</a:t>
            </a:r>
          </a:p>
          <a:p>
            <a:pPr marL="742950" lvl="1" indent="-285750">
              <a:lnSpc>
                <a:spcPct val="120000"/>
              </a:lnSpc>
              <a:buFontTx/>
              <a:buChar char="-"/>
            </a:pPr>
            <a:r>
              <a:rPr lang="en-GB" sz="1600">
                <a:latin typeface="Arial"/>
                <a:ea typeface="ＭＳ Ｐゴシック"/>
                <a:cs typeface="Arial"/>
              </a:rPr>
              <a:t>to identify and evaluate commercialisation partners</a:t>
            </a:r>
          </a:p>
          <a:p>
            <a:pPr marL="742950" lvl="1" indent="-285750">
              <a:lnSpc>
                <a:spcPct val="120000"/>
              </a:lnSpc>
              <a:buChar char="-"/>
            </a:pPr>
            <a:r>
              <a:rPr lang="en-GB" sz="1600">
                <a:latin typeface="Arial"/>
                <a:ea typeface="ＭＳ Ｐゴシック"/>
                <a:cs typeface="Arial"/>
              </a:rPr>
              <a:t>to understand what one can infer from patent data </a:t>
            </a:r>
            <a:r>
              <a:rPr lang="en-GB" sz="1600" u="sng">
                <a:latin typeface="Arial"/>
                <a:ea typeface="ＭＳ Ｐゴシック"/>
                <a:cs typeface="Arial"/>
              </a:rPr>
              <a:t>and what not (limitations)</a:t>
            </a:r>
          </a:p>
          <a:p>
            <a:pPr marL="285750" indent="-285750">
              <a:lnSpc>
                <a:spcPct val="120000"/>
              </a:lnSpc>
              <a:buChar char="-"/>
            </a:pPr>
            <a:endParaRPr lang="en-GB" sz="1600" u="sng">
              <a:latin typeface="Arial"/>
              <a:ea typeface="ＭＳ Ｐゴシック"/>
              <a:cs typeface="Arial"/>
            </a:endParaRPr>
          </a:p>
          <a:p>
            <a:pPr marL="285750" indent="-285750">
              <a:lnSpc>
                <a:spcPct val="120000"/>
              </a:lnSpc>
              <a:buChar char="-"/>
            </a:pPr>
            <a:r>
              <a:rPr lang="en-GB" sz="1600">
                <a:cs typeface="Arial"/>
              </a:rPr>
              <a:t>More specifically to understand:</a:t>
            </a:r>
          </a:p>
          <a:p>
            <a:pPr marL="742950" lvl="1" indent="-285750">
              <a:lnSpc>
                <a:spcPct val="120000"/>
              </a:lnSpc>
              <a:buFontTx/>
              <a:buChar char="-"/>
            </a:pPr>
            <a:r>
              <a:rPr lang="en-GB" sz="1600">
                <a:latin typeface="Arial"/>
                <a:ea typeface="ＭＳ Ｐゴシック"/>
                <a:cs typeface="Arial"/>
              </a:rPr>
              <a:t>pros/cons of different databases </a:t>
            </a:r>
            <a:r>
              <a:rPr lang="en-GB" sz="1600">
                <a:latin typeface="Arial"/>
                <a:ea typeface="ＭＳ Ｐゴシック"/>
                <a:cs typeface="Arial"/>
                <a:sym typeface="Wingdings" panose="05000000000000000000" pitchFamily="2" charset="2"/>
              </a:rPr>
              <a:t> </a:t>
            </a:r>
            <a:r>
              <a:rPr lang="en-GB" sz="1600">
                <a:latin typeface="Arial"/>
                <a:ea typeface="ＭＳ Ｐゴシック"/>
                <a:cs typeface="Arial"/>
              </a:rPr>
              <a:t>selecting databases for the task at hand</a:t>
            </a:r>
            <a:endParaRPr lang="en-GB" sz="1600">
              <a:cs typeface="Arial" panose="020B0604020202020204" pitchFamily="34" charset="0"/>
            </a:endParaRPr>
          </a:p>
          <a:p>
            <a:pPr marL="742950" lvl="1" indent="-285750">
              <a:lnSpc>
                <a:spcPct val="120000"/>
              </a:lnSpc>
              <a:buChar char="-"/>
            </a:pPr>
            <a:r>
              <a:rPr lang="en-GB" sz="1600">
                <a:latin typeface="Arial"/>
                <a:ea typeface="ＭＳ Ｐゴシック"/>
                <a:cs typeface="Arial"/>
              </a:rPr>
              <a:t>how to develop effective search strategies and database associated challenges</a:t>
            </a:r>
          </a:p>
          <a:p>
            <a:pPr marL="742950" lvl="1" indent="-285750">
              <a:lnSpc>
                <a:spcPct val="120000"/>
              </a:lnSpc>
              <a:buChar char="-"/>
            </a:pPr>
            <a:endParaRPr lang="en-GB" sz="1600">
              <a:cs typeface="Arial" panose="020B0604020202020204" pitchFamily="34" charset="0"/>
            </a:endParaRPr>
          </a:p>
          <a:p>
            <a:pPr marL="285750" indent="-285750">
              <a:lnSpc>
                <a:spcPct val="120000"/>
              </a:lnSpc>
              <a:buChar char="-"/>
            </a:pPr>
            <a:r>
              <a:rPr lang="en-GB" sz="1600">
                <a:latin typeface="Arial"/>
                <a:ea typeface="ＭＳ Ｐゴシック"/>
                <a:cs typeface="Arial"/>
              </a:rPr>
              <a:t>Understand and use the following concepts and associated challenges / limitations when interpreting them: </a:t>
            </a:r>
          </a:p>
          <a:p>
            <a:pPr marL="742950" lvl="1" indent="-285750">
              <a:lnSpc>
                <a:spcPct val="120000"/>
              </a:lnSpc>
              <a:buChar char="-"/>
            </a:pPr>
            <a:r>
              <a:rPr lang="en-GB" sz="1600">
                <a:latin typeface="Arial"/>
                <a:ea typeface="ＭＳ Ｐゴシック"/>
                <a:cs typeface="Arial"/>
              </a:rPr>
              <a:t>legal status </a:t>
            </a:r>
          </a:p>
          <a:p>
            <a:pPr marL="742950" lvl="1" indent="-285750">
              <a:lnSpc>
                <a:spcPct val="120000"/>
              </a:lnSpc>
              <a:buFontTx/>
              <a:buChar char="-"/>
            </a:pPr>
            <a:r>
              <a:rPr lang="en-GB" sz="1600">
                <a:latin typeface="Arial"/>
                <a:ea typeface="ＭＳ Ｐゴシック"/>
                <a:cs typeface="Arial"/>
              </a:rPr>
              <a:t>patent classifications</a:t>
            </a:r>
          </a:p>
          <a:p>
            <a:pPr marL="742950" lvl="1" indent="-285750">
              <a:lnSpc>
                <a:spcPct val="120000"/>
              </a:lnSpc>
              <a:buChar char="-"/>
            </a:pPr>
            <a:r>
              <a:rPr lang="en-GB" sz="1600">
                <a:latin typeface="Arial"/>
                <a:ea typeface="ＭＳ Ｐゴシック"/>
                <a:cs typeface="Arial"/>
              </a:rPr>
              <a:t>patent families </a:t>
            </a:r>
          </a:p>
          <a:p>
            <a:pPr marL="742950" lvl="1" indent="-285750">
              <a:lnSpc>
                <a:spcPct val="120000"/>
              </a:lnSpc>
              <a:buChar char="-"/>
            </a:pPr>
            <a:r>
              <a:rPr lang="en-GB" sz="1600">
                <a:latin typeface="Arial"/>
                <a:ea typeface="ＭＳ Ｐゴシック"/>
                <a:cs typeface="Arial"/>
              </a:rPr>
              <a:t>patent citations </a:t>
            </a:r>
          </a:p>
          <a:p>
            <a:pPr marL="742950" lvl="1" indent="-285750">
              <a:lnSpc>
                <a:spcPct val="120000"/>
              </a:lnSpc>
              <a:buChar char="-"/>
            </a:pPr>
            <a:endParaRPr lang="en-GB" sz="1600">
              <a:cs typeface="Arial" panose="020B0604020202020204" pitchFamily="34" charset="0"/>
            </a:endParaRPr>
          </a:p>
          <a:p>
            <a:pPr>
              <a:lnSpc>
                <a:spcPct val="120000"/>
              </a:lnSpc>
            </a:pPr>
            <a:endParaRPr lang="en-GB" sz="1600">
              <a:cs typeface="Arial" panose="020B0604020202020204" pitchFamily="34" charset="0"/>
            </a:endParaRPr>
          </a:p>
        </p:txBody>
      </p:sp>
    </p:spTree>
    <p:extLst>
      <p:ext uri="{BB962C8B-B14F-4D97-AF65-F5344CB8AC3E}">
        <p14:creationId xmlns:p14="http://schemas.microsoft.com/office/powerpoint/2010/main" val="28998194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7E88-009C-4481-A817-3247C1E5E3B2}"/>
              </a:ext>
            </a:extLst>
          </p:cNvPr>
          <p:cNvSpPr>
            <a:spLocks noGrp="1"/>
          </p:cNvSpPr>
          <p:nvPr>
            <p:ph type="title"/>
          </p:nvPr>
        </p:nvSpPr>
        <p:spPr>
          <a:xfrm>
            <a:off x="569968" y="343202"/>
            <a:ext cx="12231688" cy="719138"/>
          </a:xfrm>
        </p:spPr>
        <p:txBody>
          <a:bodyPr/>
          <a:lstStyle/>
          <a:p>
            <a:r>
              <a:rPr lang="en-GB" dirty="0"/>
              <a:t>Results of multidimensional partner complementarity evaluation</a:t>
            </a:r>
            <a:endParaRPr lang="de-DE" dirty="0"/>
          </a:p>
        </p:txBody>
      </p:sp>
      <p:sp>
        <p:nvSpPr>
          <p:cNvPr id="5" name="TextBox 4">
            <a:extLst>
              <a:ext uri="{FF2B5EF4-FFF2-40B4-BE49-F238E27FC236}">
                <a16:creationId xmlns:a16="http://schemas.microsoft.com/office/drawing/2014/main" id="{F44121AE-B6AD-4576-94F8-20D849E0B227}"/>
              </a:ext>
            </a:extLst>
          </p:cNvPr>
          <p:cNvSpPr txBox="1"/>
          <p:nvPr/>
        </p:nvSpPr>
        <p:spPr>
          <a:xfrm>
            <a:off x="4037585" y="7009695"/>
            <a:ext cx="5470968" cy="307777"/>
          </a:xfrm>
          <a:prstGeom prst="rect">
            <a:avLst/>
          </a:prstGeom>
          <a:noFill/>
        </p:spPr>
        <p:txBody>
          <a:bodyPr wrap="square" rtlCol="0">
            <a:spAutoFit/>
          </a:bodyPr>
          <a:lstStyle/>
          <a:p>
            <a:pPr algn="ctr"/>
            <a:r>
              <a:rPr lang="en-GB" sz="1400" b="1"/>
              <a:t>Note</a:t>
            </a:r>
            <a:r>
              <a:rPr lang="en-GB" sz="1400"/>
              <a:t>: Illustrative example for discussion - Dummy data</a:t>
            </a:r>
            <a:endParaRPr lang="de-DE" sz="1400"/>
          </a:p>
        </p:txBody>
      </p:sp>
      <p:graphicFrame>
        <p:nvGraphicFramePr>
          <p:cNvPr id="6" name="Chart 5">
            <a:extLst>
              <a:ext uri="{FF2B5EF4-FFF2-40B4-BE49-F238E27FC236}">
                <a16:creationId xmlns:a16="http://schemas.microsoft.com/office/drawing/2014/main" id="{5F3F72EB-618E-4694-B604-0683610AF05E}"/>
              </a:ext>
            </a:extLst>
          </p:cNvPr>
          <p:cNvGraphicFramePr>
            <a:graphicFrameLocks/>
          </p:cNvGraphicFramePr>
          <p:nvPr>
            <p:extLst>
              <p:ext uri="{D42A27DB-BD31-4B8C-83A1-F6EECF244321}">
                <p14:modId xmlns:p14="http://schemas.microsoft.com/office/powerpoint/2010/main" val="1548164092"/>
              </p:ext>
            </p:extLst>
          </p:nvPr>
        </p:nvGraphicFramePr>
        <p:xfrm>
          <a:off x="943276" y="1533449"/>
          <a:ext cx="10876548" cy="5005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7853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8AE6-0735-4792-A914-5B409488D109}"/>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Patent indicator – size of inventor team</a:t>
            </a:r>
            <a:br>
              <a:rPr lang="en-GB">
                <a:latin typeface="Arial" panose="020B0604020202020204" pitchFamily="34" charset="0"/>
                <a:cs typeface="Arial" panose="020B0604020202020204" pitchFamily="34" charset="0"/>
              </a:rPr>
            </a:br>
            <a:r>
              <a:rPr lang="en-GB" sz="2222">
                <a:latin typeface="Arial" panose="020B0604020202020204" pitchFamily="34" charset="0"/>
                <a:cs typeface="Arial" panose="020B0604020202020204" pitchFamily="34" charset="0"/>
              </a:rPr>
              <a:t>CAR T-Cell immunotherapy </a:t>
            </a:r>
            <a:endParaRPr lang="en-AT" sz="2222">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8E9BC39-7E1F-404D-AE46-6F72955DE978}"/>
              </a:ext>
            </a:extLst>
          </p:cNvPr>
          <p:cNvPicPr>
            <a:picLocks noChangeAspect="1"/>
          </p:cNvPicPr>
          <p:nvPr/>
        </p:nvPicPr>
        <p:blipFill>
          <a:blip r:embed="rId2"/>
          <a:stretch>
            <a:fillRect/>
          </a:stretch>
        </p:blipFill>
        <p:spPr>
          <a:xfrm>
            <a:off x="1003809" y="1808324"/>
            <a:ext cx="10118148" cy="4851630"/>
          </a:xfrm>
          <a:prstGeom prst="rect">
            <a:avLst/>
          </a:prstGeom>
        </p:spPr>
      </p:pic>
      <p:sp>
        <p:nvSpPr>
          <p:cNvPr id="9" name="TextBox 8">
            <a:extLst>
              <a:ext uri="{FF2B5EF4-FFF2-40B4-BE49-F238E27FC236}">
                <a16:creationId xmlns:a16="http://schemas.microsoft.com/office/drawing/2014/main" id="{FECF0DFE-FBA1-4264-B0B6-9F986BCF9D1A}"/>
              </a:ext>
            </a:extLst>
          </p:cNvPr>
          <p:cNvSpPr txBox="1"/>
          <p:nvPr/>
        </p:nvSpPr>
        <p:spPr>
          <a:xfrm>
            <a:off x="931298" y="6724624"/>
            <a:ext cx="9873555" cy="502573"/>
          </a:xfrm>
          <a:prstGeom prst="rect">
            <a:avLst/>
          </a:prstGeom>
          <a:noFill/>
        </p:spPr>
        <p:txBody>
          <a:bodyPr wrap="square" rtlCol="0">
            <a:spAutoFit/>
          </a:bodyPr>
          <a:lstStyle/>
          <a:p>
            <a:r>
              <a:rPr lang="en-US" sz="1333" err="1">
                <a:solidFill>
                  <a:srgbClr val="222222"/>
                </a:solidFill>
                <a:latin typeface="-apple-system"/>
              </a:rPr>
              <a:t>Jürgens</a:t>
            </a:r>
            <a:r>
              <a:rPr lang="en-US" sz="1333">
                <a:solidFill>
                  <a:srgbClr val="222222"/>
                </a:solidFill>
                <a:latin typeface="-apple-system"/>
              </a:rPr>
              <a:t>, B., Clarke, N.S. Evolution of CAR T-cell immunotherapy in terms of patenting activity. </a:t>
            </a:r>
            <a:r>
              <a:rPr lang="en-US" sz="1333" i="1">
                <a:solidFill>
                  <a:srgbClr val="222222"/>
                </a:solidFill>
                <a:latin typeface="-apple-system"/>
              </a:rPr>
              <a:t>Nat </a:t>
            </a:r>
            <a:r>
              <a:rPr lang="en-US" sz="1333" i="1" err="1">
                <a:solidFill>
                  <a:srgbClr val="222222"/>
                </a:solidFill>
                <a:latin typeface="-apple-system"/>
              </a:rPr>
              <a:t>Biotechnol</a:t>
            </a:r>
            <a:r>
              <a:rPr lang="en-US" sz="1333">
                <a:solidFill>
                  <a:srgbClr val="222222"/>
                </a:solidFill>
                <a:latin typeface="-apple-system"/>
              </a:rPr>
              <a:t> </a:t>
            </a:r>
            <a:r>
              <a:rPr lang="en-US" sz="1333" b="1">
                <a:solidFill>
                  <a:srgbClr val="222222"/>
                </a:solidFill>
                <a:latin typeface="-apple-system"/>
              </a:rPr>
              <a:t>37, </a:t>
            </a:r>
            <a:r>
              <a:rPr lang="en-US" sz="1333">
                <a:solidFill>
                  <a:srgbClr val="222222"/>
                </a:solidFill>
                <a:latin typeface="-apple-system"/>
              </a:rPr>
              <a:t>370–375 (2019). </a:t>
            </a:r>
            <a:r>
              <a:rPr lang="en-US" sz="1333">
                <a:solidFill>
                  <a:srgbClr val="222222"/>
                </a:solidFill>
                <a:latin typeface="-apple-system"/>
                <a:hlinkClick r:id="rId3"/>
              </a:rPr>
              <a:t>https://doi.org/10.1038/s41587-019-0083-5</a:t>
            </a:r>
            <a:r>
              <a:rPr lang="en-US" sz="1333">
                <a:solidFill>
                  <a:srgbClr val="222222"/>
                </a:solidFill>
                <a:latin typeface="-apple-system"/>
              </a:rPr>
              <a:t> </a:t>
            </a:r>
            <a:endParaRPr lang="en-AT" sz="1333"/>
          </a:p>
        </p:txBody>
      </p:sp>
    </p:spTree>
    <p:extLst>
      <p:ext uri="{BB962C8B-B14F-4D97-AF65-F5344CB8AC3E}">
        <p14:creationId xmlns:p14="http://schemas.microsoft.com/office/powerpoint/2010/main" val="1508973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55B2-1DE9-4A51-B655-98E1A41FBA00}"/>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Patent indicator – co-applications</a:t>
            </a:r>
            <a:br>
              <a:rPr lang="en-GB">
                <a:latin typeface="Arial" panose="020B0604020202020204" pitchFamily="34" charset="0"/>
                <a:cs typeface="Arial" panose="020B0604020202020204" pitchFamily="34" charset="0"/>
              </a:rPr>
            </a:br>
            <a:r>
              <a:rPr lang="en-GB" sz="2222">
                <a:latin typeface="Arial" panose="020B0604020202020204" pitchFamily="34" charset="0"/>
                <a:cs typeface="Arial" panose="020B0604020202020204" pitchFamily="34" charset="0"/>
              </a:rPr>
              <a:t>CAR T-cell immunotherapy</a:t>
            </a:r>
            <a:endParaRPr lang="en-AT" sz="2222">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4ED64A-FCBC-4E9C-852A-DC40AC0C67A7}"/>
              </a:ext>
            </a:extLst>
          </p:cNvPr>
          <p:cNvPicPr>
            <a:picLocks noChangeAspect="1"/>
          </p:cNvPicPr>
          <p:nvPr/>
        </p:nvPicPr>
        <p:blipFill>
          <a:blip r:embed="rId2"/>
          <a:stretch>
            <a:fillRect/>
          </a:stretch>
        </p:blipFill>
        <p:spPr>
          <a:xfrm>
            <a:off x="1381875" y="2054229"/>
            <a:ext cx="10507634" cy="4106528"/>
          </a:xfrm>
          <a:prstGeom prst="rect">
            <a:avLst/>
          </a:prstGeom>
        </p:spPr>
      </p:pic>
      <p:sp>
        <p:nvSpPr>
          <p:cNvPr id="5" name="TextBox 4">
            <a:extLst>
              <a:ext uri="{FF2B5EF4-FFF2-40B4-BE49-F238E27FC236}">
                <a16:creationId xmlns:a16="http://schemas.microsoft.com/office/drawing/2014/main" id="{A97962E4-75FF-40D6-94BD-82FE73ACCF89}"/>
              </a:ext>
            </a:extLst>
          </p:cNvPr>
          <p:cNvSpPr txBox="1"/>
          <p:nvPr/>
        </p:nvSpPr>
        <p:spPr>
          <a:xfrm>
            <a:off x="2825725" y="6807066"/>
            <a:ext cx="8180438" cy="502573"/>
          </a:xfrm>
          <a:prstGeom prst="rect">
            <a:avLst/>
          </a:prstGeom>
          <a:noFill/>
        </p:spPr>
        <p:txBody>
          <a:bodyPr wrap="square" rtlCol="0">
            <a:spAutoFit/>
          </a:bodyPr>
          <a:lstStyle/>
          <a:p>
            <a:r>
              <a:rPr lang="en-US" sz="1333" err="1">
                <a:solidFill>
                  <a:srgbClr val="222222"/>
                </a:solidFill>
                <a:latin typeface="-apple-system"/>
              </a:rPr>
              <a:t>Jürgens</a:t>
            </a:r>
            <a:r>
              <a:rPr lang="en-US" sz="1333">
                <a:solidFill>
                  <a:srgbClr val="222222"/>
                </a:solidFill>
                <a:latin typeface="-apple-system"/>
              </a:rPr>
              <a:t>, B., Clarke, N.S. Evolution of CAR T-cell immunotherapy in terms of patenting activity. </a:t>
            </a:r>
            <a:r>
              <a:rPr lang="en-US" sz="1333" i="1">
                <a:solidFill>
                  <a:srgbClr val="222222"/>
                </a:solidFill>
                <a:latin typeface="-apple-system"/>
              </a:rPr>
              <a:t>Nat </a:t>
            </a:r>
            <a:r>
              <a:rPr lang="en-US" sz="1333" i="1" err="1">
                <a:solidFill>
                  <a:srgbClr val="222222"/>
                </a:solidFill>
                <a:latin typeface="-apple-system"/>
              </a:rPr>
              <a:t>Biotechnol</a:t>
            </a:r>
            <a:r>
              <a:rPr lang="en-US" sz="1333">
                <a:solidFill>
                  <a:srgbClr val="222222"/>
                </a:solidFill>
                <a:latin typeface="-apple-system"/>
              </a:rPr>
              <a:t> </a:t>
            </a:r>
            <a:r>
              <a:rPr lang="en-US" sz="1333" b="1">
                <a:solidFill>
                  <a:srgbClr val="222222"/>
                </a:solidFill>
                <a:latin typeface="-apple-system"/>
              </a:rPr>
              <a:t>37, </a:t>
            </a:r>
            <a:r>
              <a:rPr lang="en-US" sz="1333">
                <a:solidFill>
                  <a:srgbClr val="222222"/>
                </a:solidFill>
                <a:latin typeface="-apple-system"/>
              </a:rPr>
              <a:t>370–375 (2019). </a:t>
            </a:r>
            <a:r>
              <a:rPr lang="en-US" sz="1333">
                <a:solidFill>
                  <a:srgbClr val="222222"/>
                </a:solidFill>
                <a:latin typeface="-apple-system"/>
                <a:hlinkClick r:id="rId3"/>
              </a:rPr>
              <a:t>https://doi.org/10.1038/s41587-019-0083-5</a:t>
            </a:r>
            <a:r>
              <a:rPr lang="en-US" sz="1333">
                <a:solidFill>
                  <a:srgbClr val="222222"/>
                </a:solidFill>
                <a:latin typeface="-apple-system"/>
              </a:rPr>
              <a:t> </a:t>
            </a:r>
            <a:endParaRPr lang="en-AT" sz="1333"/>
          </a:p>
        </p:txBody>
      </p:sp>
    </p:spTree>
    <p:extLst>
      <p:ext uri="{BB962C8B-B14F-4D97-AF65-F5344CB8AC3E}">
        <p14:creationId xmlns:p14="http://schemas.microsoft.com/office/powerpoint/2010/main" val="39617517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54C9-0829-4C47-B633-3766D655CE49}"/>
              </a:ext>
            </a:extLst>
          </p:cNvPr>
          <p:cNvSpPr>
            <a:spLocks noGrp="1"/>
          </p:cNvSpPr>
          <p:nvPr>
            <p:ph type="title"/>
          </p:nvPr>
        </p:nvSpPr>
        <p:spPr>
          <a:xfrm>
            <a:off x="520967" y="572699"/>
            <a:ext cx="12231688" cy="719138"/>
          </a:xfrm>
        </p:spPr>
        <p:txBody>
          <a:bodyPr/>
          <a:lstStyle/>
          <a:p>
            <a:r>
              <a:rPr lang="en-GB">
                <a:latin typeface="Arial" panose="020B0604020202020204" pitchFamily="34" charset="0"/>
                <a:cs typeface="Arial" panose="020B0604020202020204" pitchFamily="34" charset="0"/>
              </a:rPr>
              <a:t>Patent indicator – co-applicants</a:t>
            </a:r>
            <a:br>
              <a:rPr lang="en-GB">
                <a:latin typeface="Arial" panose="020B0604020202020204" pitchFamily="34" charset="0"/>
                <a:cs typeface="Arial" panose="020B0604020202020204" pitchFamily="34" charset="0"/>
              </a:rPr>
            </a:br>
            <a:r>
              <a:rPr lang="en-GB" sz="2222">
                <a:latin typeface="Arial" panose="020B0604020202020204" pitchFamily="34" charset="0"/>
                <a:cs typeface="Arial" panose="020B0604020202020204" pitchFamily="34" charset="0"/>
              </a:rPr>
              <a:t>CAR T-Cell immunotherapy</a:t>
            </a:r>
            <a:endParaRPr lang="en-AT" sz="2222">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2BB971-0ACF-4DDC-BD51-BC86A69F9B05}"/>
              </a:ext>
            </a:extLst>
          </p:cNvPr>
          <p:cNvPicPr>
            <a:picLocks noChangeAspect="1"/>
          </p:cNvPicPr>
          <p:nvPr/>
        </p:nvPicPr>
        <p:blipFill>
          <a:blip r:embed="rId2"/>
          <a:stretch>
            <a:fillRect/>
          </a:stretch>
        </p:blipFill>
        <p:spPr>
          <a:xfrm>
            <a:off x="1183463" y="1648553"/>
            <a:ext cx="9957274" cy="4800828"/>
          </a:xfrm>
          <a:prstGeom prst="rect">
            <a:avLst/>
          </a:prstGeom>
        </p:spPr>
      </p:pic>
      <p:sp>
        <p:nvSpPr>
          <p:cNvPr id="5" name="TextBox 4">
            <a:extLst>
              <a:ext uri="{FF2B5EF4-FFF2-40B4-BE49-F238E27FC236}">
                <a16:creationId xmlns:a16="http://schemas.microsoft.com/office/drawing/2014/main" id="{C17F764B-9697-4796-AC4F-0D9A55F574AE}"/>
              </a:ext>
            </a:extLst>
          </p:cNvPr>
          <p:cNvSpPr txBox="1"/>
          <p:nvPr/>
        </p:nvSpPr>
        <p:spPr>
          <a:xfrm>
            <a:off x="2752825" y="6806097"/>
            <a:ext cx="8052028" cy="502573"/>
          </a:xfrm>
          <a:prstGeom prst="rect">
            <a:avLst/>
          </a:prstGeom>
          <a:noFill/>
        </p:spPr>
        <p:txBody>
          <a:bodyPr wrap="square" rtlCol="0">
            <a:spAutoFit/>
          </a:bodyPr>
          <a:lstStyle/>
          <a:p>
            <a:r>
              <a:rPr lang="en-US" sz="1333" err="1">
                <a:solidFill>
                  <a:srgbClr val="222222"/>
                </a:solidFill>
                <a:latin typeface="-apple-system"/>
              </a:rPr>
              <a:t>Jürgens</a:t>
            </a:r>
            <a:r>
              <a:rPr lang="en-US" sz="1333">
                <a:solidFill>
                  <a:srgbClr val="222222"/>
                </a:solidFill>
                <a:latin typeface="-apple-system"/>
              </a:rPr>
              <a:t>, B., Clarke, N.S. Evolution of CAR T-cell immunotherapy in terms of patenting activity. </a:t>
            </a:r>
            <a:r>
              <a:rPr lang="en-US" sz="1333" i="1">
                <a:solidFill>
                  <a:srgbClr val="222222"/>
                </a:solidFill>
                <a:latin typeface="-apple-system"/>
              </a:rPr>
              <a:t>Nat </a:t>
            </a:r>
            <a:r>
              <a:rPr lang="en-US" sz="1333" i="1" err="1">
                <a:solidFill>
                  <a:srgbClr val="222222"/>
                </a:solidFill>
                <a:latin typeface="-apple-system"/>
              </a:rPr>
              <a:t>Biotechnol</a:t>
            </a:r>
            <a:r>
              <a:rPr lang="en-US" sz="1333">
                <a:solidFill>
                  <a:srgbClr val="222222"/>
                </a:solidFill>
                <a:latin typeface="-apple-system"/>
              </a:rPr>
              <a:t> </a:t>
            </a:r>
            <a:r>
              <a:rPr lang="en-US" sz="1333" b="1">
                <a:solidFill>
                  <a:srgbClr val="222222"/>
                </a:solidFill>
                <a:latin typeface="-apple-system"/>
              </a:rPr>
              <a:t>37, </a:t>
            </a:r>
            <a:r>
              <a:rPr lang="en-US" sz="1333">
                <a:solidFill>
                  <a:srgbClr val="222222"/>
                </a:solidFill>
                <a:latin typeface="-apple-system"/>
              </a:rPr>
              <a:t>370–375 (2019). </a:t>
            </a:r>
            <a:r>
              <a:rPr lang="en-US" sz="1333">
                <a:solidFill>
                  <a:srgbClr val="222222"/>
                </a:solidFill>
                <a:latin typeface="-apple-system"/>
                <a:hlinkClick r:id="rId3"/>
              </a:rPr>
              <a:t>https://doi.org/10.1038/s41587-019-0083-5</a:t>
            </a:r>
            <a:r>
              <a:rPr lang="en-US" sz="1333">
                <a:solidFill>
                  <a:srgbClr val="222222"/>
                </a:solidFill>
                <a:latin typeface="-apple-system"/>
              </a:rPr>
              <a:t> </a:t>
            </a:r>
            <a:endParaRPr lang="en-AT" sz="1333"/>
          </a:p>
        </p:txBody>
      </p:sp>
    </p:spTree>
    <p:extLst>
      <p:ext uri="{BB962C8B-B14F-4D97-AF65-F5344CB8AC3E}">
        <p14:creationId xmlns:p14="http://schemas.microsoft.com/office/powerpoint/2010/main" val="36149948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Building-Pencil.jpg"/>
          <p:cNvPicPr>
            <a:picLocks noChangeAspect="1"/>
          </p:cNvPicPr>
          <p:nvPr/>
        </p:nvPicPr>
        <p:blipFill>
          <a:blip r:embed="rId3"/>
          <a:srcRect/>
          <a:stretch>
            <a:fillRect/>
          </a:stretch>
        </p:blipFill>
        <p:spPr bwMode="auto">
          <a:xfrm>
            <a:off x="1693069" y="124997"/>
            <a:ext cx="10160000" cy="6428153"/>
          </a:xfrm>
          <a:prstGeom prst="rect">
            <a:avLst/>
          </a:prstGeom>
          <a:noFill/>
          <a:ln w="9525">
            <a:noFill/>
            <a:miter lim="800000"/>
            <a:headEnd/>
            <a:tailEnd/>
          </a:ln>
        </p:spPr>
      </p:pic>
      <p:sp>
        <p:nvSpPr>
          <p:cNvPr id="4" name="Rectangle 3"/>
          <p:cNvSpPr/>
          <p:nvPr/>
        </p:nvSpPr>
        <p:spPr>
          <a:xfrm>
            <a:off x="647689" y="381193"/>
            <a:ext cx="2917786" cy="707886"/>
          </a:xfrm>
          <a:prstGeom prst="rect">
            <a:avLst/>
          </a:prstGeom>
        </p:spPr>
        <p:txBody>
          <a:bodyPr wrap="none">
            <a:spAutoFit/>
          </a:bodyPr>
          <a:lstStyle/>
          <a:p>
            <a:pPr algn="l"/>
            <a:r>
              <a:rPr lang="en-GB" sz="4000" b="1">
                <a:solidFill>
                  <a:srgbClr val="008080"/>
                </a:solidFill>
                <a:latin typeface="Arial"/>
                <a:cs typeface="Arial"/>
              </a:rPr>
              <a:t>Thank you!</a:t>
            </a:r>
          </a:p>
        </p:txBody>
      </p:sp>
    </p:spTree>
    <p:extLst>
      <p:ext uri="{BB962C8B-B14F-4D97-AF65-F5344CB8AC3E}">
        <p14:creationId xmlns:p14="http://schemas.microsoft.com/office/powerpoint/2010/main" val="22521518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3D9E-96A8-46F9-A3CF-E9B548A25362}"/>
              </a:ext>
            </a:extLst>
          </p:cNvPr>
          <p:cNvSpPr>
            <a:spLocks noGrp="1"/>
          </p:cNvSpPr>
          <p:nvPr>
            <p:ph type="title"/>
          </p:nvPr>
        </p:nvSpPr>
        <p:spPr>
          <a:xfrm>
            <a:off x="568872" y="378864"/>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Recap of your task</a:t>
            </a:r>
            <a:endParaRPr lang="de-DE" sz="2400"/>
          </a:p>
        </p:txBody>
      </p:sp>
      <p:sp>
        <p:nvSpPr>
          <p:cNvPr id="3" name="Content Placeholder 2">
            <a:extLst>
              <a:ext uri="{FF2B5EF4-FFF2-40B4-BE49-F238E27FC236}">
                <a16:creationId xmlns:a16="http://schemas.microsoft.com/office/drawing/2014/main" id="{781DC5E7-C206-482A-AA9A-02D84FF6F778}"/>
              </a:ext>
            </a:extLst>
          </p:cNvPr>
          <p:cNvSpPr>
            <a:spLocks noGrp="1"/>
          </p:cNvSpPr>
          <p:nvPr>
            <p:ph idx="1"/>
          </p:nvPr>
        </p:nvSpPr>
        <p:spPr>
          <a:xfrm>
            <a:off x="658019" y="1472417"/>
            <a:ext cx="12230100" cy="4799013"/>
          </a:xfrm>
          <a:noFill/>
        </p:spPr>
        <p:txBody>
          <a:bodyPr/>
          <a:lstStyle/>
          <a:p>
            <a:pPr marL="340995" indent="-340995">
              <a:buFont typeface="Arial" panose="020B0604020202020204" pitchFamily="34" charset="0"/>
              <a:buChar char="•"/>
            </a:pPr>
            <a:r>
              <a:rPr lang="en-GB" sz="1800" b="0" dirty="0">
                <a:ea typeface="ＭＳ Ｐゴシック"/>
              </a:rPr>
              <a:t>You work for a mid-sized UK-based company. Your company currently has manufacturing sites in Birmingham (UK) and Brussels (BE), but wants to internationalise in the next five years.</a:t>
            </a:r>
            <a:endParaRPr lang="en-GB" sz="1800" b="0" dirty="0"/>
          </a:p>
          <a:p>
            <a:pPr marL="340995" indent="-340995">
              <a:buFont typeface="Arial" panose="020B0604020202020204" pitchFamily="34" charset="0"/>
              <a:buChar char="•"/>
            </a:pPr>
            <a:endParaRPr lang="en-GB" sz="1800" b="0" dirty="0">
              <a:ea typeface="ＭＳ Ｐゴシック"/>
            </a:endParaRPr>
          </a:p>
          <a:p>
            <a:pPr marL="340995" indent="-340995">
              <a:buFont typeface="Arial" panose="020B0604020202020204" pitchFamily="34" charset="0"/>
              <a:buChar char="•"/>
            </a:pPr>
            <a:r>
              <a:rPr lang="en-GB" sz="1800" b="0" dirty="0">
                <a:ea typeface="ＭＳ Ｐゴシック"/>
              </a:rPr>
              <a:t>You are looking to develop a novel multi-technology product/process based on your own technology base for which you have secured relevant IP rights. However, you are missing expertise/capabilities in a certain technology, which has been developed and patented by others. </a:t>
            </a:r>
            <a:endParaRPr lang="en-GB" sz="1800" b="0" dirty="0"/>
          </a:p>
          <a:p>
            <a:pPr marL="340995" indent="-340995">
              <a:buFont typeface="Arial" panose="020B0604020202020204" pitchFamily="34" charset="0"/>
              <a:buChar char="•"/>
            </a:pPr>
            <a:endParaRPr lang="en-GB" sz="1800" b="0" dirty="0">
              <a:ea typeface="ＭＳ Ｐゴシック"/>
            </a:endParaRPr>
          </a:p>
          <a:p>
            <a:pPr marL="340995" indent="-340995">
              <a:buFont typeface="Arial" panose="020B0604020202020204" pitchFamily="34" charset="0"/>
              <a:buChar char="•"/>
            </a:pPr>
            <a:r>
              <a:rPr lang="en-GB" sz="1800" b="0" dirty="0">
                <a:ea typeface="ＭＳ Ｐゴシック"/>
              </a:rPr>
              <a:t>Your are tasked to evaluate the patent literature to identify suitable technical solutions and recommend to your CEO the technology you should aim to use, possibly have to acquire (i.e. buy or in-license).  </a:t>
            </a:r>
            <a:endParaRPr lang="en-GB" sz="1800" b="0" dirty="0"/>
          </a:p>
          <a:p>
            <a:pPr marL="340995" indent="-340995">
              <a:buFont typeface="Arial" panose="020B0604020202020204" pitchFamily="34" charset="0"/>
              <a:buChar char="•"/>
            </a:pPr>
            <a:endParaRPr lang="en-GB" sz="1400" b="0" dirty="0">
              <a:ea typeface="ＭＳ Ｐゴシック"/>
            </a:endParaRPr>
          </a:p>
          <a:p>
            <a:pPr marL="340995" indent="-340995">
              <a:buFont typeface="Arial" panose="020B0604020202020204" pitchFamily="34" charset="0"/>
              <a:buChar char="•"/>
            </a:pPr>
            <a:r>
              <a:rPr lang="en-GB" sz="1400" dirty="0">
                <a:solidFill>
                  <a:schemeClr val="tx2"/>
                </a:solidFill>
                <a:ea typeface="ＭＳ Ｐゴシック"/>
              </a:rPr>
              <a:t>--&gt; Mid-term presentations!</a:t>
            </a:r>
            <a:endParaRPr lang="en-GB" sz="1400" dirty="0">
              <a:solidFill>
                <a:schemeClr val="tx2"/>
              </a:solidFill>
            </a:endParaRPr>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r>
              <a:rPr lang="en-GB" sz="1400" b="0" dirty="0">
                <a:ea typeface="ＭＳ Ｐゴシック"/>
              </a:rPr>
              <a:t>Now, your CEO has decided and acquire the missing technology. The product/process is ready for commercialisation. However, your company does not possess the resources to commercialise the product/process abroad fully on its own, but will need to find partners. Which commercialisation partner(s) should your company approach preferably? </a:t>
            </a: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en-GB" sz="1400" b="0" dirty="0"/>
          </a:p>
          <a:p>
            <a:pPr marL="340995" indent="-340995">
              <a:buFont typeface="Arial" panose="020B0604020202020204" pitchFamily="34" charset="0"/>
              <a:buChar char="•"/>
            </a:pPr>
            <a:endParaRPr lang="de-DE" sz="1400" b="0" dirty="0"/>
          </a:p>
        </p:txBody>
      </p:sp>
      <p:sp>
        <p:nvSpPr>
          <p:cNvPr id="6" name="Rectangle 5">
            <a:extLst>
              <a:ext uri="{FF2B5EF4-FFF2-40B4-BE49-F238E27FC236}">
                <a16:creationId xmlns:a16="http://schemas.microsoft.com/office/drawing/2014/main" id="{15270DD4-C46D-459B-81DF-1FD727C5A31E}"/>
              </a:ext>
            </a:extLst>
          </p:cNvPr>
          <p:cNvSpPr/>
          <p:nvPr/>
        </p:nvSpPr>
        <p:spPr bwMode="auto">
          <a:xfrm>
            <a:off x="602050" y="4252685"/>
            <a:ext cx="12230100" cy="211499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604728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Pentagon 21">
            <a:extLst>
              <a:ext uri="{FF2B5EF4-FFF2-40B4-BE49-F238E27FC236}">
                <a16:creationId xmlns:a16="http://schemas.microsoft.com/office/drawing/2014/main" id="{074F6FC7-917F-4C6B-B8E7-71237312E6BD}"/>
              </a:ext>
            </a:extLst>
          </p:cNvPr>
          <p:cNvSpPr/>
          <p:nvPr/>
        </p:nvSpPr>
        <p:spPr bwMode="auto">
          <a:xfrm>
            <a:off x="4393761" y="2135094"/>
            <a:ext cx="4302371" cy="1462545"/>
          </a:xfrm>
          <a:prstGeom prst="homePlate">
            <a:avLst>
              <a:gd name="adj" fmla="val 26395"/>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3" name="Arrow: Pentagon 22">
            <a:extLst>
              <a:ext uri="{FF2B5EF4-FFF2-40B4-BE49-F238E27FC236}">
                <a16:creationId xmlns:a16="http://schemas.microsoft.com/office/drawing/2014/main" id="{85E7238F-C54A-4578-B5A8-F0897B7BF858}"/>
              </a:ext>
            </a:extLst>
          </p:cNvPr>
          <p:cNvSpPr/>
          <p:nvPr/>
        </p:nvSpPr>
        <p:spPr bwMode="auto">
          <a:xfrm>
            <a:off x="8819495" y="2135093"/>
            <a:ext cx="3963443" cy="1462545"/>
          </a:xfrm>
          <a:prstGeom prst="homePlate">
            <a:avLst>
              <a:gd name="adj" fmla="val 26395"/>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3EAEB3B0-0827-B148-899B-9B4E53AFC054}"/>
              </a:ext>
            </a:extLst>
          </p:cNvPr>
          <p:cNvSpPr>
            <a:spLocks noGrp="1"/>
          </p:cNvSpPr>
          <p:nvPr>
            <p:ph type="title"/>
          </p:nvPr>
        </p:nvSpPr>
        <p:spPr>
          <a:xfrm>
            <a:off x="618248" y="570582"/>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Timeline</a:t>
            </a:r>
          </a:p>
        </p:txBody>
      </p:sp>
      <p:cxnSp>
        <p:nvCxnSpPr>
          <p:cNvPr id="4" name="Straight Arrow Connector 3">
            <a:extLst>
              <a:ext uri="{FF2B5EF4-FFF2-40B4-BE49-F238E27FC236}">
                <a16:creationId xmlns:a16="http://schemas.microsoft.com/office/drawing/2014/main" id="{7A4D6775-60C0-4342-970F-007656B91052}"/>
              </a:ext>
            </a:extLst>
          </p:cNvPr>
          <p:cNvCxnSpPr>
            <a:cxnSpLocks/>
          </p:cNvCxnSpPr>
          <p:nvPr/>
        </p:nvCxnSpPr>
        <p:spPr bwMode="auto">
          <a:xfrm>
            <a:off x="709127" y="3665984"/>
            <a:ext cx="12140809" cy="0"/>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DEC492-7FB0-6D4D-AE1E-CEC9C6F3EB68}"/>
              </a:ext>
            </a:extLst>
          </p:cNvPr>
          <p:cNvSpPr txBox="1"/>
          <p:nvPr/>
        </p:nvSpPr>
        <p:spPr>
          <a:xfrm>
            <a:off x="918601" y="4098032"/>
            <a:ext cx="1872208" cy="738664"/>
          </a:xfrm>
          <a:prstGeom prst="rect">
            <a:avLst/>
          </a:prstGeom>
          <a:noFill/>
        </p:spPr>
        <p:txBody>
          <a:bodyPr wrap="square" rtlCol="0">
            <a:spAutoFit/>
          </a:bodyPr>
          <a:lstStyle/>
          <a:p>
            <a:pPr algn="ctr"/>
            <a:r>
              <a:rPr lang="en-GB" sz="1400" dirty="0">
                <a:solidFill>
                  <a:schemeClr val="bg1">
                    <a:lumMod val="65000"/>
                  </a:schemeClr>
                </a:solidFill>
              </a:rPr>
              <a:t>Introduction to IP</a:t>
            </a:r>
          </a:p>
          <a:p>
            <a:pPr algn="ctr"/>
            <a:r>
              <a:rPr lang="en-GB" sz="1400" dirty="0">
                <a:solidFill>
                  <a:schemeClr val="bg1">
                    <a:lumMod val="65000"/>
                  </a:schemeClr>
                </a:solidFill>
              </a:rPr>
              <a:t>(preferably preparatory lecture)</a:t>
            </a:r>
          </a:p>
        </p:txBody>
      </p:sp>
      <p:sp>
        <p:nvSpPr>
          <p:cNvPr id="10" name="TextBox 9">
            <a:extLst>
              <a:ext uri="{FF2B5EF4-FFF2-40B4-BE49-F238E27FC236}">
                <a16:creationId xmlns:a16="http://schemas.microsoft.com/office/drawing/2014/main" id="{5275A23A-826F-764B-8E9F-C904334AEA34}"/>
              </a:ext>
            </a:extLst>
          </p:cNvPr>
          <p:cNvSpPr txBox="1"/>
          <p:nvPr/>
        </p:nvSpPr>
        <p:spPr>
          <a:xfrm>
            <a:off x="4393761" y="4098032"/>
            <a:ext cx="1795081" cy="1384995"/>
          </a:xfrm>
          <a:prstGeom prst="rect">
            <a:avLst/>
          </a:prstGeom>
          <a:solidFill>
            <a:schemeClr val="bg1"/>
          </a:solidFill>
        </p:spPr>
        <p:txBody>
          <a:bodyPr wrap="square" lIns="91440" tIns="45720" rIns="91440" bIns="45720" rtlCol="0" anchor="t">
            <a:spAutoFit/>
          </a:bodyPr>
          <a:lstStyle/>
          <a:p>
            <a:pPr algn="ctr"/>
            <a:r>
              <a:rPr lang="en-GB" sz="1400" b="1" dirty="0" err="1">
                <a:solidFill>
                  <a:schemeClr val="bg1">
                    <a:lumMod val="65000"/>
                  </a:schemeClr>
                </a:solidFill>
                <a:latin typeface="Arial"/>
                <a:ea typeface="ＭＳ Ｐゴシック"/>
                <a:cs typeface="Arial"/>
              </a:rPr>
              <a:t>Kickoff</a:t>
            </a:r>
            <a:br>
              <a:rPr lang="en-GB" sz="1400" b="1" dirty="0">
                <a:solidFill>
                  <a:schemeClr val="bg1">
                    <a:lumMod val="65000"/>
                  </a:schemeClr>
                </a:solidFill>
                <a:latin typeface="Arial"/>
                <a:ea typeface="ＭＳ Ｐゴシック"/>
                <a:cs typeface="Arial"/>
              </a:rPr>
            </a:br>
            <a:endParaRPr lang="en-GB" sz="1400" b="1" dirty="0">
              <a:solidFill>
                <a:schemeClr val="bg1">
                  <a:lumMod val="65000"/>
                </a:schemeClr>
              </a:solidFill>
              <a:latin typeface="Arial"/>
              <a:ea typeface="ＭＳ Ｐゴシック"/>
              <a:cs typeface="Arial"/>
            </a:endParaRPr>
          </a:p>
          <a:p>
            <a:pPr algn="ctr"/>
            <a:r>
              <a:rPr lang="en-GB" sz="1400" dirty="0">
                <a:solidFill>
                  <a:schemeClr val="bg1">
                    <a:lumMod val="65000"/>
                  </a:schemeClr>
                </a:solidFill>
              </a:rPr>
              <a:t>Patent Analytics Exercise</a:t>
            </a:r>
          </a:p>
          <a:p>
            <a:pPr algn="ctr"/>
            <a:r>
              <a:rPr lang="en-GB" sz="1400" dirty="0">
                <a:solidFill>
                  <a:schemeClr val="bg1">
                    <a:lumMod val="65000"/>
                  </a:schemeClr>
                </a:solidFill>
              </a:rPr>
              <a:t>Kick off</a:t>
            </a:r>
          </a:p>
          <a:p>
            <a:pPr algn="ctr"/>
            <a:r>
              <a:rPr lang="en-GB" sz="1400" dirty="0">
                <a:solidFill>
                  <a:schemeClr val="bg1">
                    <a:lumMod val="65000"/>
                  </a:schemeClr>
                </a:solidFill>
              </a:rPr>
              <a:t>(2 hrs)</a:t>
            </a:r>
          </a:p>
        </p:txBody>
      </p:sp>
      <p:sp>
        <p:nvSpPr>
          <p:cNvPr id="12" name="TextBox 11">
            <a:extLst>
              <a:ext uri="{FF2B5EF4-FFF2-40B4-BE49-F238E27FC236}">
                <a16:creationId xmlns:a16="http://schemas.microsoft.com/office/drawing/2014/main" id="{9BB11E56-C531-024A-A8D3-623CB00C82D9}"/>
              </a:ext>
            </a:extLst>
          </p:cNvPr>
          <p:cNvSpPr txBox="1"/>
          <p:nvPr/>
        </p:nvSpPr>
        <p:spPr>
          <a:xfrm>
            <a:off x="7921956" y="4098032"/>
            <a:ext cx="1795081" cy="1815882"/>
          </a:xfrm>
          <a:prstGeom prst="rect">
            <a:avLst/>
          </a:prstGeom>
          <a:solidFill>
            <a:schemeClr val="bg1"/>
          </a:solidFill>
        </p:spPr>
        <p:txBody>
          <a:bodyPr wrap="square" lIns="91440" tIns="45720" rIns="91440" bIns="45720" rtlCol="0" anchor="t">
            <a:spAutoFit/>
          </a:bodyPr>
          <a:lstStyle/>
          <a:p>
            <a:pPr algn="ctr"/>
            <a:r>
              <a:rPr lang="en-GB" sz="1400" b="1" dirty="0">
                <a:latin typeface="Arial"/>
                <a:ea typeface="ＭＳ Ｐゴシック"/>
                <a:cs typeface="Arial"/>
              </a:rPr>
              <a:t>Interim session</a:t>
            </a:r>
          </a:p>
          <a:p>
            <a:pPr algn="ctr"/>
            <a:endParaRPr lang="en-GB" sz="1400" dirty="0">
              <a:latin typeface="Arial"/>
              <a:ea typeface="ＭＳ Ｐゴシック"/>
              <a:cs typeface="Arial"/>
            </a:endParaRPr>
          </a:p>
          <a:p>
            <a:pPr algn="ctr"/>
            <a:r>
              <a:rPr lang="en-GB" sz="1400" dirty="0">
                <a:latin typeface="Arial"/>
                <a:ea typeface="ＭＳ Ｐゴシック"/>
                <a:cs typeface="Arial"/>
              </a:rPr>
              <a:t>Patent Analytics Exercise</a:t>
            </a:r>
          </a:p>
          <a:p>
            <a:pPr algn="ctr"/>
            <a:r>
              <a:rPr lang="en-GB" sz="1400" dirty="0">
                <a:latin typeface="Arial"/>
                <a:ea typeface="ＭＳ Ｐゴシック"/>
                <a:cs typeface="Arial"/>
              </a:rPr>
              <a:t>Interim presentations + briefing for Part 2</a:t>
            </a:r>
          </a:p>
          <a:p>
            <a:pPr algn="ctr"/>
            <a:r>
              <a:rPr lang="en-GB" sz="1400" dirty="0">
                <a:latin typeface="Arial"/>
                <a:ea typeface="ＭＳ Ｐゴシック"/>
                <a:cs typeface="Arial"/>
              </a:rPr>
              <a:t>(2hrs)</a:t>
            </a:r>
          </a:p>
        </p:txBody>
      </p:sp>
      <p:sp>
        <p:nvSpPr>
          <p:cNvPr id="13" name="TextBox 12">
            <a:extLst>
              <a:ext uri="{FF2B5EF4-FFF2-40B4-BE49-F238E27FC236}">
                <a16:creationId xmlns:a16="http://schemas.microsoft.com/office/drawing/2014/main" id="{107B4C42-C392-6D4F-AAAA-D2CBB3A17780}"/>
              </a:ext>
            </a:extLst>
          </p:cNvPr>
          <p:cNvSpPr txBox="1"/>
          <p:nvPr/>
        </p:nvSpPr>
        <p:spPr>
          <a:xfrm>
            <a:off x="10818327" y="4110146"/>
            <a:ext cx="1728192" cy="1600438"/>
          </a:xfrm>
          <a:prstGeom prst="rect">
            <a:avLst/>
          </a:prstGeom>
          <a:solidFill>
            <a:schemeClr val="bg1"/>
          </a:solidFill>
        </p:spPr>
        <p:txBody>
          <a:bodyPr wrap="square" lIns="91440" tIns="45720" rIns="91440" bIns="45720" rtlCol="0" anchor="t">
            <a:spAutoFit/>
          </a:bodyPr>
          <a:lstStyle/>
          <a:p>
            <a:pPr algn="ctr"/>
            <a:r>
              <a:rPr lang="en-GB" sz="1400" b="1" dirty="0">
                <a:latin typeface="Arial"/>
                <a:ea typeface="ＭＳ Ｐゴシック"/>
                <a:cs typeface="Arial"/>
              </a:rPr>
              <a:t>Final session</a:t>
            </a:r>
          </a:p>
          <a:p>
            <a:pPr algn="ctr"/>
            <a:endParaRPr lang="en-GB" sz="1400" dirty="0">
              <a:latin typeface="Arial"/>
              <a:ea typeface="ＭＳ Ｐゴシック"/>
              <a:cs typeface="Arial"/>
            </a:endParaRPr>
          </a:p>
          <a:p>
            <a:pPr algn="ctr"/>
            <a:r>
              <a:rPr lang="en-GB" sz="1400" dirty="0">
                <a:latin typeface="Arial"/>
                <a:ea typeface="ＭＳ Ｐゴシック"/>
                <a:cs typeface="Arial"/>
              </a:rPr>
              <a:t>Patent Analytics Exercise</a:t>
            </a:r>
          </a:p>
          <a:p>
            <a:pPr algn="ctr"/>
            <a:r>
              <a:rPr lang="en-GB" sz="1400" dirty="0">
                <a:latin typeface="Arial"/>
                <a:ea typeface="ＭＳ Ｐゴシック"/>
                <a:cs typeface="Arial"/>
              </a:rPr>
              <a:t>Final presentations</a:t>
            </a:r>
          </a:p>
          <a:p>
            <a:pPr algn="ctr"/>
            <a:r>
              <a:rPr lang="en-GB" sz="1400" dirty="0">
                <a:latin typeface="Arial"/>
                <a:ea typeface="ＭＳ Ｐゴシック"/>
                <a:cs typeface="Arial"/>
              </a:rPr>
              <a:t>(2 hrs)</a:t>
            </a:r>
            <a:endParaRPr lang="en-GB" sz="1400" dirty="0">
              <a:cs typeface="Arial"/>
            </a:endParaRPr>
          </a:p>
          <a:p>
            <a:pPr algn="ctr"/>
            <a:endParaRPr lang="en-GB" sz="1400" dirty="0"/>
          </a:p>
        </p:txBody>
      </p:sp>
      <p:cxnSp>
        <p:nvCxnSpPr>
          <p:cNvPr id="5" name="Straight Connector 4">
            <a:extLst>
              <a:ext uri="{FF2B5EF4-FFF2-40B4-BE49-F238E27FC236}">
                <a16:creationId xmlns:a16="http://schemas.microsoft.com/office/drawing/2014/main" id="{99A49F32-E876-BF48-943B-BEF8B980B344}"/>
              </a:ext>
            </a:extLst>
          </p:cNvPr>
          <p:cNvCxnSpPr>
            <a:cxnSpLocks/>
            <a:stCxn id="8" idx="0"/>
          </p:cNvCxnSpPr>
          <p:nvPr/>
        </p:nvCxnSpPr>
        <p:spPr bwMode="auto">
          <a:xfrm flipV="1">
            <a:off x="1854705" y="3665984"/>
            <a:ext cx="0" cy="432048"/>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05B443-C5EA-1545-AF24-205DD2FDF7BF}"/>
              </a:ext>
            </a:extLst>
          </p:cNvPr>
          <p:cNvCxnSpPr>
            <a:cxnSpLocks/>
            <a:endCxn id="10" idx="0"/>
          </p:cNvCxnSpPr>
          <p:nvPr/>
        </p:nvCxnSpPr>
        <p:spPr bwMode="auto">
          <a:xfrm>
            <a:off x="5291302" y="3665984"/>
            <a:ext cx="0" cy="432048"/>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2572DC-9985-B641-99A5-4D6393B74A8A}"/>
              </a:ext>
            </a:extLst>
          </p:cNvPr>
          <p:cNvCxnSpPr>
            <a:cxnSpLocks/>
            <a:endCxn id="13" idx="0"/>
          </p:cNvCxnSpPr>
          <p:nvPr/>
        </p:nvCxnSpPr>
        <p:spPr bwMode="auto">
          <a:xfrm>
            <a:off x="11682423" y="3678098"/>
            <a:ext cx="0" cy="432048"/>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835FA3-9797-8140-8B8E-1DCA3FA3D8DD}"/>
              </a:ext>
            </a:extLst>
          </p:cNvPr>
          <p:cNvCxnSpPr>
            <a:cxnSpLocks/>
            <a:endCxn id="12" idx="0"/>
          </p:cNvCxnSpPr>
          <p:nvPr/>
        </p:nvCxnSpPr>
        <p:spPr bwMode="auto">
          <a:xfrm>
            <a:off x="8819497" y="3665984"/>
            <a:ext cx="0" cy="432048"/>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04DE956-5EC6-46B1-A297-CDF53B334CDC}"/>
              </a:ext>
            </a:extLst>
          </p:cNvPr>
          <p:cNvSpPr txBox="1"/>
          <p:nvPr/>
        </p:nvSpPr>
        <p:spPr>
          <a:xfrm>
            <a:off x="5908225" y="2710346"/>
            <a:ext cx="825867" cy="369332"/>
          </a:xfrm>
          <a:prstGeom prst="rect">
            <a:avLst/>
          </a:prstGeom>
          <a:noFill/>
        </p:spPr>
        <p:txBody>
          <a:bodyPr wrap="none" rtlCol="0">
            <a:spAutoFit/>
          </a:bodyPr>
          <a:lstStyle/>
          <a:p>
            <a:r>
              <a:rPr lang="en-GB" b="1"/>
              <a:t>Part 1</a:t>
            </a:r>
            <a:endParaRPr lang="de-DE" b="1"/>
          </a:p>
        </p:txBody>
      </p:sp>
      <p:sp>
        <p:nvSpPr>
          <p:cNvPr id="25" name="TextBox 24">
            <a:extLst>
              <a:ext uri="{FF2B5EF4-FFF2-40B4-BE49-F238E27FC236}">
                <a16:creationId xmlns:a16="http://schemas.microsoft.com/office/drawing/2014/main" id="{D68F0230-4036-492C-92C6-6D28228FAF63}"/>
              </a:ext>
            </a:extLst>
          </p:cNvPr>
          <p:cNvSpPr txBox="1"/>
          <p:nvPr/>
        </p:nvSpPr>
        <p:spPr>
          <a:xfrm>
            <a:off x="10249335" y="2710716"/>
            <a:ext cx="825867" cy="369332"/>
          </a:xfrm>
          <a:prstGeom prst="rect">
            <a:avLst/>
          </a:prstGeom>
          <a:noFill/>
        </p:spPr>
        <p:txBody>
          <a:bodyPr wrap="none" rtlCol="0">
            <a:spAutoFit/>
          </a:bodyPr>
          <a:lstStyle/>
          <a:p>
            <a:r>
              <a:rPr lang="en-GB" b="1"/>
              <a:t>Part 2</a:t>
            </a:r>
            <a:endParaRPr lang="de-DE" b="1"/>
          </a:p>
        </p:txBody>
      </p:sp>
    </p:spTree>
    <p:extLst>
      <p:ext uri="{BB962C8B-B14F-4D97-AF65-F5344CB8AC3E}">
        <p14:creationId xmlns:p14="http://schemas.microsoft.com/office/powerpoint/2010/main" val="6995407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891C-D01D-45C2-A76B-494D23F7014F}"/>
              </a:ext>
            </a:extLst>
          </p:cNvPr>
          <p:cNvSpPr>
            <a:spLocks noGrp="1"/>
          </p:cNvSpPr>
          <p:nvPr>
            <p:ph type="title"/>
          </p:nvPr>
        </p:nvSpPr>
        <p:spPr>
          <a:xfrm>
            <a:off x="480503" y="324866"/>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A simplified innovation process view for this exercise</a:t>
            </a:r>
            <a:endParaRPr lang="de-DE" sz="2400"/>
          </a:p>
        </p:txBody>
      </p:sp>
      <p:sp>
        <p:nvSpPr>
          <p:cNvPr id="4" name="Freeform: Shape 3">
            <a:extLst>
              <a:ext uri="{FF2B5EF4-FFF2-40B4-BE49-F238E27FC236}">
                <a16:creationId xmlns:a16="http://schemas.microsoft.com/office/drawing/2014/main" id="{FE595C5A-6CAA-42C0-8965-CC0EA98F5120}"/>
              </a:ext>
            </a:extLst>
          </p:cNvPr>
          <p:cNvSpPr/>
          <p:nvPr/>
        </p:nvSpPr>
        <p:spPr bwMode="auto">
          <a:xfrm>
            <a:off x="1202787" y="1690665"/>
            <a:ext cx="8317972" cy="1273828"/>
          </a:xfrm>
          <a:custGeom>
            <a:avLst/>
            <a:gdLst>
              <a:gd name="connsiteX0" fmla="*/ 0 w 9274628"/>
              <a:gd name="connsiteY0" fmla="*/ 0 h 1273828"/>
              <a:gd name="connsiteX1" fmla="*/ 2183363 w 9274628"/>
              <a:gd name="connsiteY1" fmla="*/ 905069 h 1273828"/>
              <a:gd name="connsiteX2" fmla="*/ 5523722 w 9274628"/>
              <a:gd name="connsiteY2" fmla="*/ 1231641 h 1273828"/>
              <a:gd name="connsiteX3" fmla="*/ 9274628 w 9274628"/>
              <a:gd name="connsiteY3" fmla="*/ 1259632 h 1273828"/>
            </a:gdLst>
            <a:ahLst/>
            <a:cxnLst>
              <a:cxn ang="0">
                <a:pos x="connsiteX0" y="connsiteY0"/>
              </a:cxn>
              <a:cxn ang="0">
                <a:pos x="connsiteX1" y="connsiteY1"/>
              </a:cxn>
              <a:cxn ang="0">
                <a:pos x="connsiteX2" y="connsiteY2"/>
              </a:cxn>
              <a:cxn ang="0">
                <a:pos x="connsiteX3" y="connsiteY3"/>
              </a:cxn>
            </a:cxnLst>
            <a:rect l="l" t="t" r="r" b="b"/>
            <a:pathLst>
              <a:path w="9274628" h="1273828">
                <a:moveTo>
                  <a:pt x="0" y="0"/>
                </a:moveTo>
                <a:cubicBezTo>
                  <a:pt x="631371" y="349897"/>
                  <a:pt x="1262743" y="699795"/>
                  <a:pt x="2183363" y="905069"/>
                </a:cubicBezTo>
                <a:cubicBezTo>
                  <a:pt x="3103983" y="1110343"/>
                  <a:pt x="4341845" y="1172547"/>
                  <a:pt x="5523722" y="1231641"/>
                </a:cubicBezTo>
                <a:cubicBezTo>
                  <a:pt x="6705599" y="1290735"/>
                  <a:pt x="7990113" y="1275183"/>
                  <a:pt x="9274628" y="1259632"/>
                </a:cubicBezTo>
              </a:path>
            </a:pathLst>
          </a:custGeom>
          <a:noFill/>
          <a:ln w="952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Freeform: Shape 4">
            <a:extLst>
              <a:ext uri="{FF2B5EF4-FFF2-40B4-BE49-F238E27FC236}">
                <a16:creationId xmlns:a16="http://schemas.microsoft.com/office/drawing/2014/main" id="{0C45C31A-9706-473E-A0EB-61208C57D11F}"/>
              </a:ext>
            </a:extLst>
          </p:cNvPr>
          <p:cNvSpPr/>
          <p:nvPr/>
        </p:nvSpPr>
        <p:spPr bwMode="auto">
          <a:xfrm flipV="1">
            <a:off x="1202787" y="4129065"/>
            <a:ext cx="8317972" cy="1273828"/>
          </a:xfrm>
          <a:custGeom>
            <a:avLst/>
            <a:gdLst>
              <a:gd name="connsiteX0" fmla="*/ 0 w 9274628"/>
              <a:gd name="connsiteY0" fmla="*/ 0 h 1273828"/>
              <a:gd name="connsiteX1" fmla="*/ 2183363 w 9274628"/>
              <a:gd name="connsiteY1" fmla="*/ 905069 h 1273828"/>
              <a:gd name="connsiteX2" fmla="*/ 5523722 w 9274628"/>
              <a:gd name="connsiteY2" fmla="*/ 1231641 h 1273828"/>
              <a:gd name="connsiteX3" fmla="*/ 9274628 w 9274628"/>
              <a:gd name="connsiteY3" fmla="*/ 1259632 h 1273828"/>
            </a:gdLst>
            <a:ahLst/>
            <a:cxnLst>
              <a:cxn ang="0">
                <a:pos x="connsiteX0" y="connsiteY0"/>
              </a:cxn>
              <a:cxn ang="0">
                <a:pos x="connsiteX1" y="connsiteY1"/>
              </a:cxn>
              <a:cxn ang="0">
                <a:pos x="connsiteX2" y="connsiteY2"/>
              </a:cxn>
              <a:cxn ang="0">
                <a:pos x="connsiteX3" y="connsiteY3"/>
              </a:cxn>
            </a:cxnLst>
            <a:rect l="l" t="t" r="r" b="b"/>
            <a:pathLst>
              <a:path w="9274628" h="1273828">
                <a:moveTo>
                  <a:pt x="0" y="0"/>
                </a:moveTo>
                <a:cubicBezTo>
                  <a:pt x="631371" y="349897"/>
                  <a:pt x="1262743" y="699795"/>
                  <a:pt x="2183363" y="905069"/>
                </a:cubicBezTo>
                <a:cubicBezTo>
                  <a:pt x="3103983" y="1110343"/>
                  <a:pt x="4341845" y="1172547"/>
                  <a:pt x="5523722" y="1231641"/>
                </a:cubicBezTo>
                <a:cubicBezTo>
                  <a:pt x="6705599" y="1290735"/>
                  <a:pt x="7990113" y="1275183"/>
                  <a:pt x="9274628" y="1259632"/>
                </a:cubicBezTo>
              </a:path>
            </a:pathLst>
          </a:custGeom>
          <a:noFill/>
          <a:ln w="952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A0138CB7-708B-4AB7-95D8-5FB6B1B43A4C}"/>
              </a:ext>
            </a:extLst>
          </p:cNvPr>
          <p:cNvCxnSpPr>
            <a:cxnSpLocks/>
          </p:cNvCxnSpPr>
          <p:nvPr/>
        </p:nvCxnSpPr>
        <p:spPr bwMode="auto">
          <a:xfrm>
            <a:off x="7014163" y="2210457"/>
            <a:ext cx="0" cy="2960526"/>
          </a:xfrm>
          <a:prstGeom prst="line">
            <a:avLst/>
          </a:prstGeom>
          <a:noFill/>
          <a:ln w="9525" cap="flat" cmpd="sng" algn="ctr">
            <a:solidFill>
              <a:schemeClr val="accent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79F6469-8F2C-468F-B137-2F4B0938D547}"/>
              </a:ext>
            </a:extLst>
          </p:cNvPr>
          <p:cNvSpPr txBox="1"/>
          <p:nvPr/>
        </p:nvSpPr>
        <p:spPr>
          <a:xfrm>
            <a:off x="2128897" y="3293497"/>
            <a:ext cx="4438138" cy="369332"/>
          </a:xfrm>
          <a:prstGeom prst="rect">
            <a:avLst/>
          </a:prstGeom>
          <a:noFill/>
        </p:spPr>
        <p:txBody>
          <a:bodyPr wrap="none" rtlCol="0">
            <a:spAutoFit/>
          </a:bodyPr>
          <a:lstStyle/>
          <a:p>
            <a:r>
              <a:rPr lang="en-GB"/>
              <a:t>Phase 1: Technical product development </a:t>
            </a:r>
            <a:endParaRPr lang="de-DE"/>
          </a:p>
        </p:txBody>
      </p:sp>
      <p:sp>
        <p:nvSpPr>
          <p:cNvPr id="10" name="TextBox 9">
            <a:extLst>
              <a:ext uri="{FF2B5EF4-FFF2-40B4-BE49-F238E27FC236}">
                <a16:creationId xmlns:a16="http://schemas.microsoft.com/office/drawing/2014/main" id="{58FD0371-ABCF-4845-A146-FACD2F262A69}"/>
              </a:ext>
            </a:extLst>
          </p:cNvPr>
          <p:cNvSpPr txBox="1"/>
          <p:nvPr/>
        </p:nvSpPr>
        <p:spPr>
          <a:xfrm>
            <a:off x="7673612" y="3177447"/>
            <a:ext cx="3448380" cy="646331"/>
          </a:xfrm>
          <a:prstGeom prst="rect">
            <a:avLst/>
          </a:prstGeom>
          <a:noFill/>
        </p:spPr>
        <p:txBody>
          <a:bodyPr wrap="none" rtlCol="0">
            <a:spAutoFit/>
          </a:bodyPr>
          <a:lstStyle/>
          <a:p>
            <a:r>
              <a:rPr lang="en-GB"/>
              <a:t>Phase 2: Commercialization </a:t>
            </a:r>
            <a:br>
              <a:rPr lang="en-GB"/>
            </a:br>
            <a:r>
              <a:rPr lang="en-GB"/>
              <a:t>(domestic + internationalisation)</a:t>
            </a:r>
            <a:endParaRPr lang="de-DE"/>
          </a:p>
        </p:txBody>
      </p:sp>
      <p:sp>
        <p:nvSpPr>
          <p:cNvPr id="3" name="Arrow: Pentagon 2">
            <a:extLst>
              <a:ext uri="{FF2B5EF4-FFF2-40B4-BE49-F238E27FC236}">
                <a16:creationId xmlns:a16="http://schemas.microsoft.com/office/drawing/2014/main" id="{A010A72A-F0E4-4759-90B3-232C24F4B269}"/>
              </a:ext>
            </a:extLst>
          </p:cNvPr>
          <p:cNvSpPr/>
          <p:nvPr/>
        </p:nvSpPr>
        <p:spPr bwMode="auto">
          <a:xfrm>
            <a:off x="2653213" y="5248336"/>
            <a:ext cx="3606577" cy="777765"/>
          </a:xfrm>
          <a:prstGeom prst="homePlate">
            <a:avLst>
              <a:gd name="adj" fmla="val 283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3" name="Arrow: Pentagon 12">
            <a:extLst>
              <a:ext uri="{FF2B5EF4-FFF2-40B4-BE49-F238E27FC236}">
                <a16:creationId xmlns:a16="http://schemas.microsoft.com/office/drawing/2014/main" id="{A131971C-882B-4E84-A069-A399F2C4D3C3}"/>
              </a:ext>
            </a:extLst>
          </p:cNvPr>
          <p:cNvSpPr/>
          <p:nvPr/>
        </p:nvSpPr>
        <p:spPr bwMode="auto">
          <a:xfrm>
            <a:off x="7981959" y="5248336"/>
            <a:ext cx="3140033" cy="777765"/>
          </a:xfrm>
          <a:prstGeom prst="homePlate">
            <a:avLst>
              <a:gd name="adj" fmla="val 2837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6A5A5970-7512-45C6-BAEA-22A74D040B52}"/>
              </a:ext>
            </a:extLst>
          </p:cNvPr>
          <p:cNvSpPr txBox="1"/>
          <p:nvPr/>
        </p:nvSpPr>
        <p:spPr>
          <a:xfrm>
            <a:off x="3513705" y="5452552"/>
            <a:ext cx="1508744" cy="369332"/>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Part 1</a:t>
            </a:r>
            <a:endParaRPr kumimoji="0" lang="de-DE"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6458CC78-E551-4D03-838A-93F5FCDF2A4C}"/>
              </a:ext>
            </a:extLst>
          </p:cNvPr>
          <p:cNvSpPr txBox="1"/>
          <p:nvPr/>
        </p:nvSpPr>
        <p:spPr>
          <a:xfrm>
            <a:off x="8634456" y="5452552"/>
            <a:ext cx="1508744" cy="369332"/>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Part 2</a:t>
            </a:r>
            <a:endParaRPr kumimoji="0" lang="de-DE" sz="1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0C03A48-CA90-4AF7-A008-D48F166C320F}"/>
              </a:ext>
            </a:extLst>
          </p:cNvPr>
          <p:cNvSpPr/>
          <p:nvPr/>
        </p:nvSpPr>
        <p:spPr bwMode="auto">
          <a:xfrm>
            <a:off x="2462207" y="1242874"/>
            <a:ext cx="488272" cy="48827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863C3C14-5064-4B51-9D81-F628E8B109E3}"/>
              </a:ext>
            </a:extLst>
          </p:cNvPr>
          <p:cNvSpPr txBox="1"/>
          <p:nvPr/>
        </p:nvSpPr>
        <p:spPr>
          <a:xfrm>
            <a:off x="2530942" y="1282104"/>
            <a:ext cx="350802" cy="369332"/>
          </a:xfrm>
          <a:prstGeom prst="rect">
            <a:avLst/>
          </a:prstGeom>
          <a:noFill/>
        </p:spPr>
        <p:txBody>
          <a:bodyPr wrap="none" rtlCol="0">
            <a:spAutoFit/>
          </a:bodyPr>
          <a:lstStyle/>
          <a:p>
            <a:r>
              <a:rPr lang="en-GB" err="1"/>
              <a:t>T</a:t>
            </a:r>
            <a:r>
              <a:rPr lang="en-GB" baseline="-25000" err="1"/>
              <a:t>i</a:t>
            </a:r>
            <a:endParaRPr lang="de-DE" baseline="-25000"/>
          </a:p>
        </p:txBody>
      </p:sp>
      <p:sp>
        <p:nvSpPr>
          <p:cNvPr id="17" name="Freeform: Shape 16">
            <a:extLst>
              <a:ext uri="{FF2B5EF4-FFF2-40B4-BE49-F238E27FC236}">
                <a16:creationId xmlns:a16="http://schemas.microsoft.com/office/drawing/2014/main" id="{3E057A9B-5DBA-4BBE-BFFD-DDAE2AAF582D}"/>
              </a:ext>
            </a:extLst>
          </p:cNvPr>
          <p:cNvSpPr/>
          <p:nvPr/>
        </p:nvSpPr>
        <p:spPr bwMode="auto">
          <a:xfrm>
            <a:off x="2715971" y="1731146"/>
            <a:ext cx="630314" cy="1162974"/>
          </a:xfrm>
          <a:custGeom>
            <a:avLst/>
            <a:gdLst>
              <a:gd name="connsiteX0" fmla="*/ 0 w 630314"/>
              <a:gd name="connsiteY0" fmla="*/ 0 h 1162974"/>
              <a:gd name="connsiteX1" fmla="*/ 159798 w 630314"/>
              <a:gd name="connsiteY1" fmla="*/ 452761 h 1162974"/>
              <a:gd name="connsiteX2" fmla="*/ 630314 w 630314"/>
              <a:gd name="connsiteY2" fmla="*/ 1162974 h 1162974"/>
            </a:gdLst>
            <a:ahLst/>
            <a:cxnLst>
              <a:cxn ang="0">
                <a:pos x="connsiteX0" y="connsiteY0"/>
              </a:cxn>
              <a:cxn ang="0">
                <a:pos x="connsiteX1" y="connsiteY1"/>
              </a:cxn>
              <a:cxn ang="0">
                <a:pos x="connsiteX2" y="connsiteY2"/>
              </a:cxn>
            </a:cxnLst>
            <a:rect l="l" t="t" r="r" b="b"/>
            <a:pathLst>
              <a:path w="630314" h="1162974">
                <a:moveTo>
                  <a:pt x="0" y="0"/>
                </a:moveTo>
                <a:cubicBezTo>
                  <a:pt x="27373" y="129466"/>
                  <a:pt x="54746" y="258932"/>
                  <a:pt x="159798" y="452761"/>
                </a:cubicBezTo>
                <a:cubicBezTo>
                  <a:pt x="264850" y="646590"/>
                  <a:pt x="447582" y="904782"/>
                  <a:pt x="630314" y="1162974"/>
                </a:cubicBezTo>
              </a:path>
            </a:pathLst>
          </a:custGeom>
          <a:noFill/>
          <a:ln w="952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39DD814C-06D4-4524-B47D-C54950128912}"/>
              </a:ext>
            </a:extLst>
          </p:cNvPr>
          <p:cNvSpPr txBox="1"/>
          <p:nvPr/>
        </p:nvSpPr>
        <p:spPr>
          <a:xfrm>
            <a:off x="2940205" y="1900722"/>
            <a:ext cx="1351652" cy="369332"/>
          </a:xfrm>
          <a:prstGeom prst="rect">
            <a:avLst/>
          </a:prstGeom>
          <a:noFill/>
        </p:spPr>
        <p:txBody>
          <a:bodyPr wrap="none" rtlCol="0">
            <a:spAutoFit/>
          </a:bodyPr>
          <a:lstStyle/>
          <a:p>
            <a:r>
              <a:rPr lang="en-GB"/>
              <a:t>In-licensing</a:t>
            </a:r>
            <a:endParaRPr lang="de-DE"/>
          </a:p>
        </p:txBody>
      </p:sp>
      <p:sp>
        <p:nvSpPr>
          <p:cNvPr id="19" name="Freeform: Shape 18">
            <a:extLst>
              <a:ext uri="{FF2B5EF4-FFF2-40B4-BE49-F238E27FC236}">
                <a16:creationId xmlns:a16="http://schemas.microsoft.com/office/drawing/2014/main" id="{953D6C06-BD27-4EBB-86F0-A51AEBEC1B52}"/>
              </a:ext>
            </a:extLst>
          </p:cNvPr>
          <p:cNvSpPr/>
          <p:nvPr/>
        </p:nvSpPr>
        <p:spPr bwMode="auto">
          <a:xfrm rot="3751856" flipH="1" flipV="1">
            <a:off x="9067827" y="1904409"/>
            <a:ext cx="630314" cy="1162974"/>
          </a:xfrm>
          <a:custGeom>
            <a:avLst/>
            <a:gdLst>
              <a:gd name="connsiteX0" fmla="*/ 0 w 630314"/>
              <a:gd name="connsiteY0" fmla="*/ 0 h 1162974"/>
              <a:gd name="connsiteX1" fmla="*/ 159798 w 630314"/>
              <a:gd name="connsiteY1" fmla="*/ 452761 h 1162974"/>
              <a:gd name="connsiteX2" fmla="*/ 630314 w 630314"/>
              <a:gd name="connsiteY2" fmla="*/ 1162974 h 1162974"/>
            </a:gdLst>
            <a:ahLst/>
            <a:cxnLst>
              <a:cxn ang="0">
                <a:pos x="connsiteX0" y="connsiteY0"/>
              </a:cxn>
              <a:cxn ang="0">
                <a:pos x="connsiteX1" y="connsiteY1"/>
              </a:cxn>
              <a:cxn ang="0">
                <a:pos x="connsiteX2" y="connsiteY2"/>
              </a:cxn>
            </a:cxnLst>
            <a:rect l="l" t="t" r="r" b="b"/>
            <a:pathLst>
              <a:path w="630314" h="1162974">
                <a:moveTo>
                  <a:pt x="0" y="0"/>
                </a:moveTo>
                <a:cubicBezTo>
                  <a:pt x="27373" y="129466"/>
                  <a:pt x="54746" y="258932"/>
                  <a:pt x="159798" y="452761"/>
                </a:cubicBezTo>
                <a:cubicBezTo>
                  <a:pt x="264850" y="646590"/>
                  <a:pt x="447582" y="904782"/>
                  <a:pt x="630314" y="1162974"/>
                </a:cubicBezTo>
              </a:path>
            </a:pathLst>
          </a:custGeom>
          <a:noFill/>
          <a:ln w="952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80E49678-BE9E-431E-9B1B-09A6A5C19B06}"/>
              </a:ext>
            </a:extLst>
          </p:cNvPr>
          <p:cNvSpPr txBox="1"/>
          <p:nvPr/>
        </p:nvSpPr>
        <p:spPr>
          <a:xfrm>
            <a:off x="9467374" y="1519056"/>
            <a:ext cx="1531188" cy="369332"/>
          </a:xfrm>
          <a:prstGeom prst="rect">
            <a:avLst/>
          </a:prstGeom>
          <a:noFill/>
        </p:spPr>
        <p:txBody>
          <a:bodyPr wrap="none" rtlCol="0">
            <a:spAutoFit/>
          </a:bodyPr>
          <a:lstStyle/>
          <a:p>
            <a:r>
              <a:rPr lang="en-GB"/>
              <a:t>Out-licensing</a:t>
            </a:r>
            <a:endParaRPr lang="de-DE"/>
          </a:p>
        </p:txBody>
      </p:sp>
      <p:sp>
        <p:nvSpPr>
          <p:cNvPr id="21" name="Flowchart: Decision 20">
            <a:extLst>
              <a:ext uri="{FF2B5EF4-FFF2-40B4-BE49-F238E27FC236}">
                <a16:creationId xmlns:a16="http://schemas.microsoft.com/office/drawing/2014/main" id="{59FA18AF-0581-4872-B957-A85B1906CFD7}"/>
              </a:ext>
            </a:extLst>
          </p:cNvPr>
          <p:cNvSpPr/>
          <p:nvPr/>
        </p:nvSpPr>
        <p:spPr bwMode="auto">
          <a:xfrm>
            <a:off x="11248881" y="5209942"/>
            <a:ext cx="1254966" cy="840827"/>
          </a:xfrm>
          <a:prstGeom prst="flowChartDecision">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923087C5-3572-4B86-BAD9-E65FDDBB8F26}"/>
              </a:ext>
            </a:extLst>
          </p:cNvPr>
          <p:cNvSpPr txBox="1"/>
          <p:nvPr/>
        </p:nvSpPr>
        <p:spPr>
          <a:xfrm>
            <a:off x="11121992" y="5307190"/>
            <a:ext cx="1508744" cy="646331"/>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Final</a:t>
            </a:r>
            <a:br>
              <a:rPr kumimoji="0" lang="en-GB" sz="1800" b="0" i="0" u="none" strike="noStrike" cap="none" normalizeH="0" baseline="0">
                <a:ln>
                  <a:noFill/>
                </a:ln>
                <a:solidFill>
                  <a:schemeClr val="tx1"/>
                </a:solidFill>
                <a:effectLst/>
                <a:latin typeface="Arial" charset="0"/>
              </a:rPr>
            </a:br>
            <a:r>
              <a:rPr kumimoji="0" lang="en-GB" sz="1800" b="0" i="0" u="none" strike="noStrike" cap="none" normalizeH="0" baseline="0">
                <a:ln>
                  <a:noFill/>
                </a:ln>
                <a:solidFill>
                  <a:schemeClr val="tx1"/>
                </a:solidFill>
                <a:effectLst/>
                <a:latin typeface="Arial" charset="0"/>
              </a:rPr>
              <a:t>presentation</a:t>
            </a:r>
            <a:endParaRPr kumimoji="0" lang="de-DE" sz="1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6231181C-1B55-474C-AF30-6ED04788C042}"/>
              </a:ext>
            </a:extLst>
          </p:cNvPr>
          <p:cNvSpPr/>
          <p:nvPr/>
        </p:nvSpPr>
        <p:spPr bwMode="auto">
          <a:xfrm>
            <a:off x="1003022" y="2025594"/>
            <a:ext cx="897990" cy="2960526"/>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FD1851B2-6A6E-403F-ACF6-8C98F4D2C684}"/>
              </a:ext>
            </a:extLst>
          </p:cNvPr>
          <p:cNvSpPr txBox="1"/>
          <p:nvPr/>
        </p:nvSpPr>
        <p:spPr>
          <a:xfrm rot="16200000" flipH="1">
            <a:off x="220119" y="3193382"/>
            <a:ext cx="2467342" cy="646331"/>
          </a:xfrm>
          <a:prstGeom prst="rect">
            <a:avLst/>
          </a:prstGeom>
          <a:noFill/>
        </p:spPr>
        <p:txBody>
          <a:bodyPr wrap="none" rtlCol="0">
            <a:spAutoFit/>
          </a:bodyPr>
          <a:lstStyle/>
          <a:p>
            <a:pPr algn="ctr"/>
            <a:r>
              <a:rPr lang="en-GB"/>
              <a:t>Own technology base </a:t>
            </a:r>
            <a:br>
              <a:rPr lang="en-GB"/>
            </a:br>
            <a:r>
              <a:rPr lang="en-GB"/>
              <a:t>(IP portfolio)</a:t>
            </a:r>
            <a:endParaRPr lang="de-DE"/>
          </a:p>
        </p:txBody>
      </p:sp>
      <p:sp>
        <p:nvSpPr>
          <p:cNvPr id="25" name="Rectangle 24">
            <a:extLst>
              <a:ext uri="{FF2B5EF4-FFF2-40B4-BE49-F238E27FC236}">
                <a16:creationId xmlns:a16="http://schemas.microsoft.com/office/drawing/2014/main" id="{51CE15C9-86D2-4031-BF93-54813106C463}"/>
              </a:ext>
            </a:extLst>
          </p:cNvPr>
          <p:cNvSpPr/>
          <p:nvPr/>
        </p:nvSpPr>
        <p:spPr bwMode="auto">
          <a:xfrm flipH="1">
            <a:off x="6993558" y="1044004"/>
            <a:ext cx="5918397" cy="510990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8925A45E-A40A-4716-A874-8B321246F9EB}"/>
              </a:ext>
            </a:extLst>
          </p:cNvPr>
          <p:cNvSpPr txBox="1"/>
          <p:nvPr/>
        </p:nvSpPr>
        <p:spPr>
          <a:xfrm>
            <a:off x="5421420" y="1365459"/>
            <a:ext cx="3185487" cy="646331"/>
          </a:xfrm>
          <a:prstGeom prst="rect">
            <a:avLst/>
          </a:prstGeom>
          <a:noFill/>
        </p:spPr>
        <p:txBody>
          <a:bodyPr wrap="none" rtlCol="0">
            <a:spAutoFit/>
          </a:bodyPr>
          <a:lstStyle/>
          <a:p>
            <a:pPr algn="ctr"/>
            <a:r>
              <a:rPr lang="en-GB"/>
              <a:t>Market launch</a:t>
            </a:r>
          </a:p>
          <a:p>
            <a:pPr algn="ctr"/>
            <a:r>
              <a:rPr lang="en-GB"/>
              <a:t>(requires freedom to operate)</a:t>
            </a:r>
            <a:endParaRPr lang="de-DE"/>
          </a:p>
        </p:txBody>
      </p:sp>
      <p:sp>
        <p:nvSpPr>
          <p:cNvPr id="6" name="Flowchart: Decision 5">
            <a:extLst>
              <a:ext uri="{FF2B5EF4-FFF2-40B4-BE49-F238E27FC236}">
                <a16:creationId xmlns:a16="http://schemas.microsoft.com/office/drawing/2014/main" id="{3396E18C-2EF9-40D5-8C59-2EA56DA61CCD}"/>
              </a:ext>
            </a:extLst>
          </p:cNvPr>
          <p:cNvSpPr/>
          <p:nvPr/>
        </p:nvSpPr>
        <p:spPr bwMode="auto">
          <a:xfrm>
            <a:off x="6386680" y="5216805"/>
            <a:ext cx="1254966" cy="840827"/>
          </a:xfrm>
          <a:prstGeom prst="flowChartDecision">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9CCBDE9-395E-426A-BE1E-D85AFBBB199A}"/>
              </a:ext>
            </a:extLst>
          </p:cNvPr>
          <p:cNvSpPr txBox="1"/>
          <p:nvPr/>
        </p:nvSpPr>
        <p:spPr>
          <a:xfrm>
            <a:off x="6259791" y="5314053"/>
            <a:ext cx="1508744" cy="646331"/>
          </a:xfrm>
          <a:prstGeom prst="rect">
            <a:avLst/>
          </a:prstGeom>
          <a:noFill/>
        </p:spPr>
        <p:txBody>
          <a:bodyPr wrap="square">
            <a:sp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Mid-term </a:t>
            </a:r>
            <a:br>
              <a:rPr kumimoji="0" lang="en-GB" sz="1800" b="0" i="0" u="none" strike="noStrike" cap="none" normalizeH="0" baseline="0">
                <a:ln>
                  <a:noFill/>
                </a:ln>
                <a:solidFill>
                  <a:schemeClr val="tx1"/>
                </a:solidFill>
                <a:effectLst/>
                <a:latin typeface="Arial" charset="0"/>
              </a:rPr>
            </a:br>
            <a:r>
              <a:rPr kumimoji="0" lang="en-GB" sz="1800" b="0" i="0" u="none" strike="noStrike" cap="none" normalizeH="0" baseline="0">
                <a:ln>
                  <a:noFill/>
                </a:ln>
                <a:solidFill>
                  <a:schemeClr val="tx1"/>
                </a:solidFill>
                <a:effectLst/>
                <a:latin typeface="Arial" charset="0"/>
              </a:rPr>
              <a:t>presentation</a:t>
            </a: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5543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225C-8E6F-43E7-8493-3B8EFFEDB14F}"/>
              </a:ext>
            </a:extLst>
          </p:cNvPr>
          <p:cNvSpPr>
            <a:spLocks noGrp="1"/>
          </p:cNvSpPr>
          <p:nvPr>
            <p:ph type="title"/>
          </p:nvPr>
        </p:nvSpPr>
        <p:spPr>
          <a:xfrm>
            <a:off x="657225" y="530679"/>
            <a:ext cx="12231688"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00133" bIns="50067" numCol="1" anchor="ctr" anchorCtr="0" compatLnSpc="1">
            <a:prstTxWarp prst="textNoShape">
              <a:avLst/>
            </a:prstTxWarp>
          </a:bodyPr>
          <a:lstStyle/>
          <a:p>
            <a:r>
              <a:rPr lang="en-GB" sz="2400"/>
              <a:t>Expected deliverables</a:t>
            </a:r>
            <a:endParaRPr lang="de-DE" sz="2400"/>
          </a:p>
        </p:txBody>
      </p:sp>
      <p:sp>
        <p:nvSpPr>
          <p:cNvPr id="3" name="Content Placeholder 2">
            <a:extLst>
              <a:ext uri="{FF2B5EF4-FFF2-40B4-BE49-F238E27FC236}">
                <a16:creationId xmlns:a16="http://schemas.microsoft.com/office/drawing/2014/main" id="{5D292AAC-3F0B-4C1C-A0D5-786226694ECA}"/>
              </a:ext>
            </a:extLst>
          </p:cNvPr>
          <p:cNvSpPr>
            <a:spLocks noGrp="1"/>
          </p:cNvSpPr>
          <p:nvPr>
            <p:ph idx="1"/>
          </p:nvPr>
        </p:nvSpPr>
        <p:spPr>
          <a:xfrm>
            <a:off x="657225" y="1663393"/>
            <a:ext cx="12468225" cy="4799013"/>
          </a:xfrm>
          <a:noFill/>
        </p:spPr>
        <p:txBody>
          <a:bodyPr/>
          <a:lstStyle/>
          <a:p>
            <a:pPr marL="457200" indent="-457200">
              <a:buAutoNum type="arabicParenR"/>
            </a:pPr>
            <a:r>
              <a:rPr lang="en-GB" sz="1800"/>
              <a:t>Interim presentation: max. 10min + 5min Q&amp;A </a:t>
            </a:r>
          </a:p>
          <a:p>
            <a:pPr marL="322262" lvl="1" indent="-457200"/>
            <a:r>
              <a:rPr lang="en-GB" sz="1800" b="0"/>
              <a:t>Focused on pre-market launch patent analysis (technology development)</a:t>
            </a:r>
          </a:p>
          <a:p>
            <a:pPr marL="322262" lvl="1" indent="-457200"/>
            <a:r>
              <a:rPr lang="en-GB" sz="1800" b="0"/>
              <a:t>Identification of existing technical solutions and who owns them </a:t>
            </a:r>
          </a:p>
          <a:p>
            <a:pPr marL="322262" lvl="1" indent="-457200"/>
            <a:r>
              <a:rPr lang="en-US" sz="1800" b="0"/>
              <a:t>Evaluation of the technical solutions you identified + clear reasoning for the </a:t>
            </a:r>
            <a:r>
              <a:rPr lang="en-US" sz="1800" b="0" u="sng"/>
              <a:t>preferred solution </a:t>
            </a:r>
          </a:p>
          <a:p>
            <a:pPr marL="322262" lvl="1" indent="-457200"/>
            <a:endParaRPr lang="en-GB" sz="1800" b="0"/>
          </a:p>
          <a:p>
            <a:pPr marL="322262" lvl="1" indent="-457200"/>
            <a:r>
              <a:rPr lang="en-GB" sz="1800" b="0"/>
              <a:t>Include an explanation of:</a:t>
            </a:r>
          </a:p>
          <a:p>
            <a:pPr marL="739775" lvl="3" indent="-457200"/>
            <a:r>
              <a:rPr lang="en-GB"/>
              <a:t>how you developed your search strategy</a:t>
            </a:r>
          </a:p>
          <a:p>
            <a:pPr marL="739775" lvl="3" indent="-457200"/>
            <a:r>
              <a:rPr lang="en-GB"/>
              <a:t>how you analysed the data</a:t>
            </a:r>
          </a:p>
          <a:p>
            <a:pPr marL="739775" lvl="3" indent="-457200"/>
            <a:endParaRPr lang="en-GB"/>
          </a:p>
          <a:p>
            <a:pPr marL="739775" lvl="3" indent="-457200"/>
            <a:endParaRPr lang="en-GB"/>
          </a:p>
          <a:p>
            <a:pPr marL="531812" lvl="2" indent="-457200"/>
            <a:r>
              <a:rPr lang="en-GB" sz="1800"/>
              <a:t>Short reflection of your experience and challenges / limitations you encountered during the patent analysis</a:t>
            </a:r>
          </a:p>
        </p:txBody>
      </p:sp>
      <p:sp>
        <p:nvSpPr>
          <p:cNvPr id="4" name="Rectangle: Rounded Corners 3">
            <a:extLst>
              <a:ext uri="{FF2B5EF4-FFF2-40B4-BE49-F238E27FC236}">
                <a16:creationId xmlns:a16="http://schemas.microsoft.com/office/drawing/2014/main" id="{1AC1266C-E6DF-4B5B-836D-7E3AE81B475F}"/>
              </a:ext>
            </a:extLst>
          </p:cNvPr>
          <p:cNvSpPr/>
          <p:nvPr/>
        </p:nvSpPr>
        <p:spPr bwMode="auto">
          <a:xfrm>
            <a:off x="405246" y="4956124"/>
            <a:ext cx="11918372" cy="550718"/>
          </a:xfrm>
          <a:prstGeom prst="roundRect">
            <a:avLst/>
          </a:prstGeom>
          <a:noFill/>
          <a:ln w="9525" cap="flat" cmpd="sng" algn="ctr">
            <a:solidFill>
              <a:srgbClr val="399CB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2564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FF8D-5B64-4E2F-8639-E14644F128FA}"/>
              </a:ext>
            </a:extLst>
          </p:cNvPr>
          <p:cNvSpPr>
            <a:spLocks noGrp="1"/>
          </p:cNvSpPr>
          <p:nvPr>
            <p:ph type="title"/>
          </p:nvPr>
        </p:nvSpPr>
        <p:spPr>
          <a:xfrm>
            <a:off x="1314450" y="2934284"/>
            <a:ext cx="12231688" cy="719138"/>
          </a:xfrm>
        </p:spPr>
        <p:txBody>
          <a:bodyPr/>
          <a:lstStyle/>
          <a:p>
            <a:r>
              <a:rPr lang="en-GB"/>
              <a:t>Presentations</a:t>
            </a:r>
            <a:endParaRPr lang="de-DE"/>
          </a:p>
        </p:txBody>
      </p:sp>
      <p:sp>
        <p:nvSpPr>
          <p:cNvPr id="4" name="Pentagon 4">
            <a:extLst>
              <a:ext uri="{FF2B5EF4-FFF2-40B4-BE49-F238E27FC236}">
                <a16:creationId xmlns:a16="http://schemas.microsoft.com/office/drawing/2014/main" id="{8C7DA5B6-00A6-4DCB-8C21-DDC3E4856252}"/>
              </a:ext>
            </a:extLst>
          </p:cNvPr>
          <p:cNvSpPr/>
          <p:nvPr/>
        </p:nvSpPr>
        <p:spPr>
          <a:xfrm>
            <a:off x="4763" y="2334209"/>
            <a:ext cx="1112837" cy="19192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85" eaLnBrk="1" fontAlgn="auto" hangingPunct="1">
              <a:spcBef>
                <a:spcPts val="0"/>
              </a:spcBef>
              <a:spcAft>
                <a:spcPts val="0"/>
              </a:spcAft>
              <a:defRPr/>
            </a:pPr>
            <a:endParaRPr lang="en-GB" sz="2667">
              <a:solidFill>
                <a:srgbClr val="006A90"/>
              </a:solidFill>
            </a:endParaRPr>
          </a:p>
        </p:txBody>
      </p:sp>
    </p:spTree>
    <p:extLst>
      <p:ext uri="{BB962C8B-B14F-4D97-AF65-F5344CB8AC3E}">
        <p14:creationId xmlns:p14="http://schemas.microsoft.com/office/powerpoint/2010/main" val="366038413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FF8D-5B64-4E2F-8639-E14644F128FA}"/>
              </a:ext>
            </a:extLst>
          </p:cNvPr>
          <p:cNvSpPr>
            <a:spLocks noGrp="1"/>
          </p:cNvSpPr>
          <p:nvPr>
            <p:ph type="title"/>
          </p:nvPr>
        </p:nvSpPr>
        <p:spPr>
          <a:xfrm>
            <a:off x="1314450" y="2934284"/>
            <a:ext cx="12231688" cy="719138"/>
          </a:xfrm>
        </p:spPr>
        <p:txBody>
          <a:bodyPr/>
          <a:lstStyle/>
          <a:p>
            <a:r>
              <a:rPr lang="en-GB"/>
              <a:t>Instructions to Part II</a:t>
            </a:r>
            <a:endParaRPr lang="de-DE"/>
          </a:p>
        </p:txBody>
      </p:sp>
      <p:sp>
        <p:nvSpPr>
          <p:cNvPr id="4" name="Pentagon 4">
            <a:extLst>
              <a:ext uri="{FF2B5EF4-FFF2-40B4-BE49-F238E27FC236}">
                <a16:creationId xmlns:a16="http://schemas.microsoft.com/office/drawing/2014/main" id="{8C7DA5B6-00A6-4DCB-8C21-DDC3E4856252}"/>
              </a:ext>
            </a:extLst>
          </p:cNvPr>
          <p:cNvSpPr/>
          <p:nvPr/>
        </p:nvSpPr>
        <p:spPr>
          <a:xfrm>
            <a:off x="4763" y="2334209"/>
            <a:ext cx="1112837" cy="191928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85" eaLnBrk="1" fontAlgn="auto" hangingPunct="1">
              <a:spcBef>
                <a:spcPts val="0"/>
              </a:spcBef>
              <a:spcAft>
                <a:spcPts val="0"/>
              </a:spcAft>
              <a:defRPr/>
            </a:pPr>
            <a:endParaRPr lang="en-GB" sz="2667">
              <a:solidFill>
                <a:srgbClr val="006A90"/>
              </a:solidFill>
            </a:endParaRPr>
          </a:p>
        </p:txBody>
      </p:sp>
    </p:spTree>
    <p:extLst>
      <p:ext uri="{BB962C8B-B14F-4D97-AF65-F5344CB8AC3E}">
        <p14:creationId xmlns:p14="http://schemas.microsoft.com/office/powerpoint/2010/main" val="32019386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Topic"/>
  <p:tag name="EE4P_AGENDAWIZARD_CONTENT" val="/Background and Literature Review"/>
  <p:tag name="EE4P_AGENDAWIZARD_PROPERTIES" val="71.37976/128.375/490.0797/31.50472"/>
</p:tagLst>
</file>

<file path=ppt/tags/tag2.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ItemNo"/>
  <p:tag name="EE4P_AGENDAWIZARD_CONTENT" val="/1"/>
  <p:tag name="EE4P_AGENDAWIZARD_PROPERTIES" val="34.87504/128.375/31.50472/31.50472"/>
</p:tagLst>
</file>

<file path=ppt/tags/tag3.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Topic"/>
  <p:tag name="EE4P_AGENDAWIZARD_CONTENT" val="/Background and Literature Review"/>
  <p:tag name="EE4P_AGENDAWIZARD_PROPERTIES" val="71.37976/128.375/490.0797/31.50472"/>
</p:tagLst>
</file>

<file path=ppt/tags/tag4.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ItemNo"/>
  <p:tag name="EE4P_AGENDAWIZARD_CONTENT" val="/1"/>
  <p:tag name="EE4P_AGENDAWIZARD_PROPERTIES" val="34.87504/128.375/31.50472/31.50472"/>
</p:tagLst>
</file>

<file path=ppt/tags/tag5.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Topic"/>
  <p:tag name="EE4P_AGENDAWIZARD_CONTENT" val="/Background and Literature Review"/>
  <p:tag name="EE4P_AGENDAWIZARD_PROPERTIES" val="71.37976/128.375/490.0797/31.50472"/>
</p:tagLst>
</file>

<file path=ppt/tags/tag6.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ItemNo"/>
  <p:tag name="EE4P_AGENDAWIZARD_CONTENT" val="/1"/>
  <p:tag name="EE4P_AGENDAWIZARD_PROPERTIES" val="34.87504/128.375/31.50472/31.50472"/>
</p:tagLst>
</file>

<file path=ppt/tags/tag7.xml><?xml version="1.0" encoding="utf-8"?>
<p:tagLst xmlns:a="http://schemas.openxmlformats.org/drawingml/2006/main" xmlns:r="http://schemas.openxmlformats.org/officeDocument/2006/relationships" xmlns:p="http://schemas.openxmlformats.org/presentationml/2006/main">
  <p:tag name="EE4P_AGENDAWIZARD" val="item_15cac057-a4a5-4cb1-931e-45ab34cd0126_Topic"/>
  <p:tag name="EE4P_AGENDAWIZARD_CONTENT" val="/Background and Literature Review"/>
  <p:tag name="EE4P_AGENDAWIZARD_PROPERTIES" val="71.37976/128.375/490.0797/31.50472"/>
</p:tagLst>
</file>

<file path=ppt/theme/theme1.xml><?xml version="1.0" encoding="utf-8"?>
<a:theme xmlns:a="http://schemas.openxmlformats.org/drawingml/2006/main" name="IfM Theme">
  <a:themeElements>
    <a:clrScheme name="IfM Theme">
      <a:dk1>
        <a:srgbClr val="000000"/>
      </a:dk1>
      <a:lt1>
        <a:srgbClr val="FFFFFF"/>
      </a:lt1>
      <a:dk2>
        <a:srgbClr val="124655"/>
      </a:dk2>
      <a:lt2>
        <a:srgbClr val="5D989E"/>
      </a:lt2>
      <a:accent1>
        <a:srgbClr val="00677F"/>
      </a:accent1>
      <a:accent2>
        <a:srgbClr val="613961"/>
      </a:accent2>
      <a:accent3>
        <a:srgbClr val="E89C37"/>
      </a:accent3>
      <a:accent4>
        <a:srgbClr val="869C2F"/>
      </a:accent4>
      <a:accent5>
        <a:srgbClr val="B31939"/>
      </a:accent5>
      <a:accent6>
        <a:srgbClr val="4565AE"/>
      </a:accent6>
      <a:hlink>
        <a:srgbClr val="00677F"/>
      </a:hlink>
      <a:folHlink>
        <a:srgbClr val="613961"/>
      </a:folHlink>
    </a:clrScheme>
    <a:fontScheme name="If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M Theme" id="{BE283553-6C4A-4423-94E0-2D3899158EA5}" vid="{A3AB8ED4-A78A-4B4E-8372-3860BC7A30E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DFC3A554084042961389AF509200AF" ma:contentTypeVersion="6" ma:contentTypeDescription="Create a new document." ma:contentTypeScope="" ma:versionID="cc8ff590b94ca3ee1970b25248a07778">
  <xsd:schema xmlns:xsd="http://www.w3.org/2001/XMLSchema" xmlns:xs="http://www.w3.org/2001/XMLSchema" xmlns:p="http://schemas.microsoft.com/office/2006/metadata/properties" xmlns:ns2="2d9c53d8-875d-4a16-ba4f-d548056a03bd" targetNamespace="http://schemas.microsoft.com/office/2006/metadata/properties" ma:root="true" ma:fieldsID="3faa3b39c59c3ceab7deab694e6d6fcd" ns2:_="">
    <xsd:import namespace="2d9c53d8-875d-4a16-ba4f-d548056a0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c53d8-875d-4a16-ba4f-d548056a0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26AED4-E386-49CD-8793-C9752B7C6151}">
  <ds:schemaRefs>
    <ds:schemaRef ds:uri="http://schemas.microsoft.com/office/2006/documentManagement/types"/>
    <ds:schemaRef ds:uri="http://www.w3.org/XML/1998/namespace"/>
    <ds:schemaRef ds:uri="http://purl.org/dc/dcmitype/"/>
    <ds:schemaRef ds:uri="http://purl.org/dc/elements/1.1/"/>
    <ds:schemaRef ds:uri="2d9c53d8-875d-4a16-ba4f-d548056a03bd"/>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36A7986-716A-432C-A250-3FF602331269}">
  <ds:schemaRefs>
    <ds:schemaRef ds:uri="http://schemas.microsoft.com/sharepoint/v3/contenttype/forms"/>
  </ds:schemaRefs>
</ds:datastoreItem>
</file>

<file path=customXml/itemProps3.xml><?xml version="1.0" encoding="utf-8"?>
<ds:datastoreItem xmlns:ds="http://schemas.openxmlformats.org/officeDocument/2006/customXml" ds:itemID="{95E1D52C-0DDB-4F3F-8319-3609D0D3C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c53d8-875d-4a16-ba4f-d548056a0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IfM Theme</Template>
  <TotalTime>9</TotalTime>
  <Words>2097</Words>
  <Application>Microsoft Macintosh PowerPoint</Application>
  <PresentationFormat>Custom</PresentationFormat>
  <Paragraphs>359</Paragraphs>
  <Slides>34</Slides>
  <Notes>8</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-apple-system</vt:lpstr>
      <vt:lpstr>Arial</vt:lpstr>
      <vt:lpstr>GT America Standard</vt:lpstr>
      <vt:lpstr>Times New Roman</vt:lpstr>
      <vt:lpstr>IfM Theme</vt:lpstr>
      <vt:lpstr>PowerPoint Presentation</vt:lpstr>
      <vt:lpstr>Agenda</vt:lpstr>
      <vt:lpstr>Learning objectives</vt:lpstr>
      <vt:lpstr>Recap of your task</vt:lpstr>
      <vt:lpstr>Timeline</vt:lpstr>
      <vt:lpstr>A simplified innovation process view for this exercise</vt:lpstr>
      <vt:lpstr>Expected deliverables</vt:lpstr>
      <vt:lpstr>Presentations</vt:lpstr>
      <vt:lpstr>Instructions to Part II</vt:lpstr>
      <vt:lpstr>A simplified innovation process view for this exercise</vt:lpstr>
      <vt:lpstr>Part II - Your task</vt:lpstr>
      <vt:lpstr>Expected deliverables</vt:lpstr>
      <vt:lpstr>Patent analytics tools</vt:lpstr>
      <vt:lpstr>Introduction to patent analytics with focus on identifying commercial partners</vt:lpstr>
      <vt:lpstr>Changing focus!</vt:lpstr>
      <vt:lpstr>In search for strong patent portfolio complementarity</vt:lpstr>
      <vt:lpstr>Patent searching exercise – Part II</vt:lpstr>
      <vt:lpstr>How can classification analysis support the identification of commercial partners? </vt:lpstr>
      <vt:lpstr>Patent Indicator - classifications Condensation Particle Counter Technology</vt:lpstr>
      <vt:lpstr>Comparing classifications, which company might be the better partner? </vt:lpstr>
      <vt:lpstr>How can a legal status analysis support the identification of commercial partners? </vt:lpstr>
      <vt:lpstr>Considering the age of a patent portfolio, which company might be the better partner?</vt:lpstr>
      <vt:lpstr>How can a patent family analysis support the identification of commercial partners? </vt:lpstr>
      <vt:lpstr>Patent indicator– family size CAR T-cell immunotherapy</vt:lpstr>
      <vt:lpstr>Comparing patent family data, which company might be a better partner for selling your product in Japan?</vt:lpstr>
      <vt:lpstr>How can citation analysis support the identification of commercial partners? </vt:lpstr>
      <vt:lpstr>Patent indicator – document citations</vt:lpstr>
      <vt:lpstr>Patent indicator – document citations  CAR T-cell immunotherapy</vt:lpstr>
      <vt:lpstr>Comparing citation patterns, which company might be the better partner?</vt:lpstr>
      <vt:lpstr>Results of multidimensional partner complementarity evaluation</vt:lpstr>
      <vt:lpstr>Patent indicator – size of inventor team CAR T-Cell immunotherapy </vt:lpstr>
      <vt:lpstr>Patent indicator – co-applications CAR T-cell immunotherapy</vt:lpstr>
      <vt:lpstr>Patent indicator – co-applicants CAR T-Cell immunotherapy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Tidswell</dc:creator>
  <cp:lastModifiedBy>Frank Tietze</cp:lastModifiedBy>
  <cp:revision>2</cp:revision>
  <cp:lastPrinted>2015-09-26T09:42:20Z</cp:lastPrinted>
  <dcterms:created xsi:type="dcterms:W3CDTF">2010-07-01T08:35:39Z</dcterms:created>
  <dcterms:modified xsi:type="dcterms:W3CDTF">2025-05-16T16:18:32Z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0x01010043DFC3A554084042961389AF509200AF</vt:lpwstr>
  </property>
</Properties>
</file>