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3" r:id="rId4"/>
  </p:sldMasterIdLst>
  <p:notesMasterIdLst>
    <p:notesMasterId r:id="rId61"/>
  </p:notesMasterIdLst>
  <p:handoutMasterIdLst>
    <p:handoutMasterId r:id="rId62"/>
  </p:handoutMasterIdLst>
  <p:sldIdLst>
    <p:sldId id="374" r:id="rId5"/>
    <p:sldId id="360" r:id="rId6"/>
    <p:sldId id="432" r:id="rId7"/>
    <p:sldId id="414" r:id="rId8"/>
    <p:sldId id="1448" r:id="rId9"/>
    <p:sldId id="1447" r:id="rId10"/>
    <p:sldId id="423" r:id="rId11"/>
    <p:sldId id="1429" r:id="rId12"/>
    <p:sldId id="1446" r:id="rId13"/>
    <p:sldId id="1449" r:id="rId14"/>
    <p:sldId id="1463" r:id="rId15"/>
    <p:sldId id="1483" r:id="rId16"/>
    <p:sldId id="434" r:id="rId17"/>
    <p:sldId id="1099" r:id="rId18"/>
    <p:sldId id="1427" r:id="rId19"/>
    <p:sldId id="1424" r:id="rId20"/>
    <p:sldId id="1015" r:id="rId21"/>
    <p:sldId id="1078" r:id="rId22"/>
    <p:sldId id="1016" r:id="rId23"/>
    <p:sldId id="1425" r:id="rId24"/>
    <p:sldId id="1101" r:id="rId25"/>
    <p:sldId id="1444" r:id="rId26"/>
    <p:sldId id="1457" r:id="rId27"/>
    <p:sldId id="1083" r:id="rId28"/>
    <p:sldId id="1143" r:id="rId29"/>
    <p:sldId id="1072" r:id="rId30"/>
    <p:sldId id="1458" r:id="rId31"/>
    <p:sldId id="1443" r:id="rId32"/>
    <p:sldId id="1433" r:id="rId33"/>
    <p:sldId id="1461" r:id="rId34"/>
    <p:sldId id="1480" r:id="rId35"/>
    <p:sldId id="1084" r:id="rId36"/>
    <p:sldId id="1085" r:id="rId37"/>
    <p:sldId id="1430" r:id="rId38"/>
    <p:sldId id="949" r:id="rId39"/>
    <p:sldId id="749" r:id="rId40"/>
    <p:sldId id="874" r:id="rId41"/>
    <p:sldId id="1478" r:id="rId42"/>
    <p:sldId id="1069" r:id="rId43"/>
    <p:sldId id="875" r:id="rId44"/>
    <p:sldId id="876" r:id="rId45"/>
    <p:sldId id="1459" r:id="rId46"/>
    <p:sldId id="1421" r:id="rId47"/>
    <p:sldId id="1481" r:id="rId48"/>
    <p:sldId id="1431" r:id="rId49"/>
    <p:sldId id="750" r:id="rId50"/>
    <p:sldId id="877" r:id="rId51"/>
    <p:sldId id="1455" r:id="rId52"/>
    <p:sldId id="1628" r:id="rId53"/>
    <p:sldId id="1631" r:id="rId54"/>
    <p:sldId id="1630" r:id="rId55"/>
    <p:sldId id="1632" r:id="rId56"/>
    <p:sldId id="1633" r:id="rId57"/>
    <p:sldId id="740" r:id="rId58"/>
    <p:sldId id="1484" r:id="rId59"/>
    <p:sldId id="709" r:id="rId60"/>
  </p:sldIdLst>
  <p:sldSz cx="13546138" cy="7620000"/>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50">
          <p15:clr>
            <a:srgbClr val="A4A3A4"/>
          </p15:clr>
        </p15:guide>
        <p15:guide id="2" pos="8268">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 Moerchel" initials="AM" lastIdx="1" clrIdx="0">
    <p:extLst>
      <p:ext uri="{19B8F6BF-5375-455C-9EA6-DF929625EA0E}">
        <p15:presenceInfo xmlns:p15="http://schemas.microsoft.com/office/powerpoint/2012/main" userId="S::amm211@cam.ac.uk::c9dfd067-4c2f-4418-8097-6c1551e2e87d" providerId="AD"/>
      </p:ext>
    </p:extLst>
  </p:cmAuthor>
  <p:cmAuthor id="2" name="Frank Tietze" initials="FT" lastIdx="1" clrIdx="1">
    <p:extLst>
      <p:ext uri="{19B8F6BF-5375-455C-9EA6-DF929625EA0E}">
        <p15:presenceInfo xmlns:p15="http://schemas.microsoft.com/office/powerpoint/2012/main" userId="Frank Tietz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A14E1-2D84-BB4D-85C2-E6B18FCC24FB}" v="14" dt="2025-05-16T16:13:02.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2"/>
    <p:restoredTop sz="94693"/>
  </p:normalViewPr>
  <p:slideViewPr>
    <p:cSldViewPr snapToGrid="0">
      <p:cViewPr varScale="1">
        <p:scale>
          <a:sx n="180" d="100"/>
          <a:sy n="180" d="100"/>
        </p:scale>
        <p:origin x="1376" y="200"/>
      </p:cViewPr>
      <p:guideLst>
        <p:guide orient="horz" pos="450"/>
        <p:guide pos="8268"/>
      </p:guideLst>
    </p:cSldViewPr>
  </p:slideViewPr>
  <p:notesTextViewPr>
    <p:cViewPr>
      <p:scale>
        <a:sx n="3" d="2"/>
        <a:sy n="3" d="2"/>
      </p:scale>
      <p:origin x="0" y="0"/>
    </p:cViewPr>
  </p:notesTextViewPr>
  <p:notesViewPr>
    <p:cSldViewPr snapToGrid="0">
      <p:cViewPr>
        <p:scale>
          <a:sx n="1" d="2"/>
          <a:sy n="1" d="2"/>
        </p:scale>
        <p:origin x="0" y="0"/>
      </p:cViewPr>
      <p:guideLst>
        <p:guide orient="horz" pos="3127"/>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Tietze" userId="ccdd3867-8dcc-4fc9-9efb-2730627528ad" providerId="ADAL" clId="{336A14E1-2D84-BB4D-85C2-E6B18FCC24FB}"/>
    <pc:docChg chg="custSel modSld modMainMaster">
      <pc:chgData name="Frank Tietze" userId="ccdd3867-8dcc-4fc9-9efb-2730627528ad" providerId="ADAL" clId="{336A14E1-2D84-BB4D-85C2-E6B18FCC24FB}" dt="2025-05-16T16:17:00.040" v="2" actId="478"/>
      <pc:docMkLst>
        <pc:docMk/>
      </pc:docMkLst>
      <pc:sldChg chg="modSp mod">
        <pc:chgData name="Frank Tietze" userId="ccdd3867-8dcc-4fc9-9efb-2730627528ad" providerId="ADAL" clId="{336A14E1-2D84-BB4D-85C2-E6B18FCC24FB}" dt="2025-05-16T16:15:11.962" v="0" actId="255"/>
        <pc:sldMkLst>
          <pc:docMk/>
          <pc:sldMk cId="0" sldId="374"/>
        </pc:sldMkLst>
        <pc:spChg chg="mod">
          <ac:chgData name="Frank Tietze" userId="ccdd3867-8dcc-4fc9-9efb-2730627528ad" providerId="ADAL" clId="{336A14E1-2D84-BB4D-85C2-E6B18FCC24FB}" dt="2025-05-16T16:15:11.962" v="0" actId="255"/>
          <ac:spMkLst>
            <pc:docMk/>
            <pc:sldMk cId="0" sldId="374"/>
            <ac:spMk id="6" creationId="{A7D24069-051F-4041-802C-C0F0DD08C316}"/>
          </ac:spMkLst>
        </pc:spChg>
      </pc:sldChg>
      <pc:sldChg chg="delSp mod">
        <pc:chgData name="Frank Tietze" userId="ccdd3867-8dcc-4fc9-9efb-2730627528ad" providerId="ADAL" clId="{336A14E1-2D84-BB4D-85C2-E6B18FCC24FB}" dt="2025-05-16T16:17:00.040" v="2" actId="478"/>
        <pc:sldMkLst>
          <pc:docMk/>
          <pc:sldMk cId="699540703" sldId="423"/>
        </pc:sldMkLst>
        <pc:spChg chg="del">
          <ac:chgData name="Frank Tietze" userId="ccdd3867-8dcc-4fc9-9efb-2730627528ad" providerId="ADAL" clId="{336A14E1-2D84-BB4D-85C2-E6B18FCC24FB}" dt="2025-05-16T16:17:00.040" v="2" actId="478"/>
          <ac:spMkLst>
            <pc:docMk/>
            <pc:sldMk cId="699540703" sldId="423"/>
            <ac:spMk id="17" creationId="{3D16719B-39D2-0244-BAD5-1A8ECFE484EF}"/>
          </ac:spMkLst>
        </pc:spChg>
      </pc:sldChg>
      <pc:sldMasterChg chg="modSp mod">
        <pc:chgData name="Frank Tietze" userId="ccdd3867-8dcc-4fc9-9efb-2730627528ad" providerId="ADAL" clId="{336A14E1-2D84-BB4D-85C2-E6B18FCC24FB}" dt="2025-05-16T16:15:56.682" v="1" actId="1076"/>
        <pc:sldMasterMkLst>
          <pc:docMk/>
          <pc:sldMasterMk cId="0" sldId="2147483933"/>
        </pc:sldMasterMkLst>
        <pc:picChg chg="mod">
          <ac:chgData name="Frank Tietze" userId="ccdd3867-8dcc-4fc9-9efb-2730627528ad" providerId="ADAL" clId="{336A14E1-2D84-BB4D-85C2-E6B18FCC24FB}" dt="2025-05-16T16:15:56.682" v="1" actId="1076"/>
          <ac:picMkLst>
            <pc:docMk/>
            <pc:sldMasterMk cId="0" sldId="2147483933"/>
            <ac:picMk id="2" creationId="{12871F0D-C55A-985F-88CE-B2F24EB43833}"/>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C34592A-CBC9-9942-9AD2-8474022E7818}"/>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23" tIns="46061" rIns="92123" bIns="46061" numCol="1" anchor="t" anchorCtr="0" compatLnSpc="1">
            <a:prstTxWarp prst="textNoShape">
              <a:avLst/>
            </a:prstTxWarp>
          </a:bodyPr>
          <a:lstStyle>
            <a:lvl1pPr eaLnBrk="1" hangingPunct="1">
              <a:spcBef>
                <a:spcPct val="20000"/>
              </a:spcBef>
              <a:defRPr sz="1300" b="1">
                <a:latin typeface="Arial" charset="0"/>
                <a:ea typeface="+mn-ea"/>
                <a:cs typeface="+mn-cs"/>
              </a:defRPr>
            </a:lvl1pPr>
          </a:lstStyle>
          <a:p>
            <a:pPr>
              <a:defRPr/>
            </a:pPr>
            <a:endParaRPr lang="en-GB"/>
          </a:p>
        </p:txBody>
      </p:sp>
      <p:sp>
        <p:nvSpPr>
          <p:cNvPr id="8195" name="Rectangle 3">
            <a:extLst>
              <a:ext uri="{FF2B5EF4-FFF2-40B4-BE49-F238E27FC236}">
                <a16:creationId xmlns:a16="http://schemas.microsoft.com/office/drawing/2014/main" id="{802329C6-3A66-7B44-9A12-8965CBD8096D}"/>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2123" tIns="46061" rIns="92123" bIns="46061" numCol="1" anchor="t" anchorCtr="0" compatLnSpc="1">
            <a:prstTxWarp prst="textNoShape">
              <a:avLst/>
            </a:prstTxWarp>
          </a:bodyPr>
          <a:lstStyle>
            <a:lvl1pPr algn="r" eaLnBrk="1" hangingPunct="1">
              <a:spcBef>
                <a:spcPct val="20000"/>
              </a:spcBef>
              <a:defRPr sz="1300" b="1">
                <a:latin typeface="Arial" charset="0"/>
                <a:ea typeface="ＭＳ Ｐゴシック" charset="-128"/>
                <a:cs typeface="+mn-cs"/>
              </a:defRPr>
            </a:lvl1pPr>
          </a:lstStyle>
          <a:p>
            <a:pPr>
              <a:defRPr/>
            </a:pPr>
            <a:endParaRPr lang="en-GB"/>
          </a:p>
        </p:txBody>
      </p:sp>
      <p:sp>
        <p:nvSpPr>
          <p:cNvPr id="8196" name="Rectangle 4">
            <a:extLst>
              <a:ext uri="{FF2B5EF4-FFF2-40B4-BE49-F238E27FC236}">
                <a16:creationId xmlns:a16="http://schemas.microsoft.com/office/drawing/2014/main" id="{0D7A92CD-05CB-2F4B-AC42-65B5014D5D94}"/>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2123" tIns="46061" rIns="92123" bIns="46061" numCol="1" anchor="b" anchorCtr="0" compatLnSpc="1">
            <a:prstTxWarp prst="textNoShape">
              <a:avLst/>
            </a:prstTxWarp>
          </a:bodyPr>
          <a:lstStyle>
            <a:lvl1pPr eaLnBrk="1" hangingPunct="1">
              <a:spcBef>
                <a:spcPct val="20000"/>
              </a:spcBef>
              <a:defRPr sz="1300" b="1">
                <a:latin typeface="Arial" charset="0"/>
                <a:ea typeface="+mn-ea"/>
                <a:cs typeface="+mn-cs"/>
              </a:defRPr>
            </a:lvl1pPr>
          </a:lstStyle>
          <a:p>
            <a:pPr>
              <a:defRPr/>
            </a:pPr>
            <a:endParaRPr lang="en-GB"/>
          </a:p>
        </p:txBody>
      </p:sp>
      <p:sp>
        <p:nvSpPr>
          <p:cNvPr id="8197" name="Rectangle 5">
            <a:extLst>
              <a:ext uri="{FF2B5EF4-FFF2-40B4-BE49-F238E27FC236}">
                <a16:creationId xmlns:a16="http://schemas.microsoft.com/office/drawing/2014/main" id="{A463A5A2-8238-764E-AC1C-F5ABEEA1EB65}"/>
              </a:ext>
            </a:extLst>
          </p:cNvPr>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2123" tIns="46061" rIns="92123" bIns="46061" numCol="1" anchor="b" anchorCtr="0" compatLnSpc="1">
            <a:prstTxWarp prst="textNoShape">
              <a:avLst/>
            </a:prstTxWarp>
          </a:bodyPr>
          <a:lstStyle>
            <a:lvl1pPr algn="r" eaLnBrk="1" hangingPunct="1">
              <a:spcBef>
                <a:spcPct val="20000"/>
              </a:spcBef>
              <a:defRPr sz="1300" b="1">
                <a:latin typeface="Arial" charset="0"/>
                <a:ea typeface="ＭＳ Ｐゴシック" charset="-128"/>
                <a:cs typeface="+mn-cs"/>
              </a:defRPr>
            </a:lvl1pPr>
          </a:lstStyle>
          <a:p>
            <a:pPr>
              <a:defRPr/>
            </a:pPr>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FDD98C8-6C78-9549-925E-0087B4BB9443}"/>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23" tIns="46061" rIns="92123" bIns="46061" numCol="1" anchor="t" anchorCtr="0" compatLnSpc="1">
            <a:prstTxWarp prst="textNoShape">
              <a:avLst/>
            </a:prstTxWarp>
          </a:bodyPr>
          <a:lstStyle>
            <a:lvl1pPr eaLnBrk="1" hangingPunct="1">
              <a:spcBef>
                <a:spcPct val="20000"/>
              </a:spcBef>
              <a:defRPr sz="1300" b="1">
                <a:latin typeface="Arial" charset="0"/>
                <a:ea typeface="+mn-ea"/>
                <a:cs typeface="+mn-cs"/>
              </a:defRPr>
            </a:lvl1pPr>
          </a:lstStyle>
          <a:p>
            <a:pPr>
              <a:defRPr/>
            </a:pPr>
            <a:endParaRPr lang="en-GB"/>
          </a:p>
        </p:txBody>
      </p:sp>
      <p:sp>
        <p:nvSpPr>
          <p:cNvPr id="7171" name="Rectangle 3">
            <a:extLst>
              <a:ext uri="{FF2B5EF4-FFF2-40B4-BE49-F238E27FC236}">
                <a16:creationId xmlns:a16="http://schemas.microsoft.com/office/drawing/2014/main" id="{9B2A8376-EA56-D440-B84B-FB212523C33A}"/>
              </a:ext>
            </a:extLst>
          </p:cNvPr>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2123" tIns="46061" rIns="92123" bIns="46061" numCol="1" anchor="t" anchorCtr="0" compatLnSpc="1">
            <a:prstTxWarp prst="textNoShape">
              <a:avLst/>
            </a:prstTxWarp>
          </a:bodyPr>
          <a:lstStyle>
            <a:lvl1pPr algn="r" eaLnBrk="1" hangingPunct="1">
              <a:spcBef>
                <a:spcPct val="20000"/>
              </a:spcBef>
              <a:defRPr sz="1300" b="1">
                <a:latin typeface="Arial" pitchFamily="34" charset="0"/>
                <a:ea typeface="ＭＳ Ｐゴシック" panose="020B0600070205080204" pitchFamily="34" charset="-128"/>
              </a:defRPr>
            </a:lvl1pPr>
          </a:lstStyle>
          <a:p>
            <a:pPr>
              <a:defRPr/>
            </a:pPr>
            <a:fld id="{23A15A06-BCF4-AD4F-A752-D41FB10818E0}" type="datetime1">
              <a:rPr lang="en-US"/>
              <a:pPr>
                <a:defRPr/>
              </a:pPr>
              <a:t>5/16/25</a:t>
            </a:fld>
            <a:endParaRPr lang="en-GB"/>
          </a:p>
        </p:txBody>
      </p:sp>
      <p:sp>
        <p:nvSpPr>
          <p:cNvPr id="2052" name="Rectangle 4">
            <a:extLst>
              <a:ext uri="{FF2B5EF4-FFF2-40B4-BE49-F238E27FC236}">
                <a16:creationId xmlns:a16="http://schemas.microsoft.com/office/drawing/2014/main" id="{99A2DE00-9686-3D44-8710-39901B58B1A3}"/>
              </a:ext>
            </a:extLst>
          </p:cNvPr>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736668C1-AD5E-D44D-BEFB-09275085D1C9}"/>
              </a:ext>
            </a:extLst>
          </p:cNvPr>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2123" tIns="46061" rIns="92123" bIns="4606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a:extLst>
              <a:ext uri="{FF2B5EF4-FFF2-40B4-BE49-F238E27FC236}">
                <a16:creationId xmlns:a16="http://schemas.microsoft.com/office/drawing/2014/main" id="{5824ABD4-EE72-4C42-A3C1-30698CCDE93D}"/>
              </a:ext>
            </a:extLst>
          </p:cNvPr>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2123" tIns="46061" rIns="92123" bIns="46061" numCol="1" anchor="b" anchorCtr="0" compatLnSpc="1">
            <a:prstTxWarp prst="textNoShape">
              <a:avLst/>
            </a:prstTxWarp>
          </a:bodyPr>
          <a:lstStyle>
            <a:lvl1pPr eaLnBrk="1" hangingPunct="1">
              <a:spcBef>
                <a:spcPct val="20000"/>
              </a:spcBef>
              <a:defRPr sz="1300" b="1">
                <a:latin typeface="Arial" charset="0"/>
                <a:ea typeface="+mn-ea"/>
                <a:cs typeface="+mn-cs"/>
              </a:defRPr>
            </a:lvl1pPr>
          </a:lstStyle>
          <a:p>
            <a:pPr>
              <a:defRPr/>
            </a:pPr>
            <a:endParaRPr lang="en-GB"/>
          </a:p>
        </p:txBody>
      </p:sp>
      <p:sp>
        <p:nvSpPr>
          <p:cNvPr id="7175" name="Rectangle 7">
            <a:extLst>
              <a:ext uri="{FF2B5EF4-FFF2-40B4-BE49-F238E27FC236}">
                <a16:creationId xmlns:a16="http://schemas.microsoft.com/office/drawing/2014/main" id="{95AE4A58-8894-8144-BCC8-CB097301025B}"/>
              </a:ext>
            </a:extLst>
          </p:cNvPr>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2123" tIns="46061" rIns="92123" bIns="46061" numCol="1" anchor="b" anchorCtr="0" compatLnSpc="1">
            <a:prstTxWarp prst="textNoShape">
              <a:avLst/>
            </a:prstTxWarp>
          </a:bodyPr>
          <a:lstStyle>
            <a:lvl1pPr algn="r" eaLnBrk="1" hangingPunct="1">
              <a:spcBef>
                <a:spcPct val="20000"/>
              </a:spcBef>
              <a:defRPr sz="1300" b="1"/>
            </a:lvl1pPr>
          </a:lstStyle>
          <a:p>
            <a:pPr>
              <a:defRPr/>
            </a:pPr>
            <a:fld id="{32A47B7C-2DD4-734B-A683-8CEB8124FBC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93DA9914-F53E-5043-8931-12C195E0DE83}"/>
              </a:ext>
            </a:extLst>
          </p:cNvPr>
          <p:cNvSpPr>
            <a:spLocks noGrp="1" noRot="1" noChangeAspect="1" noChangeArrowheads="1" noTextEdit="1"/>
          </p:cNvSpPr>
          <p:nvPr>
            <p:ph type="sldImg"/>
          </p:nvPr>
        </p:nvSpPr>
        <p:spPr>
          <a:ln/>
        </p:spPr>
      </p:sp>
      <p:sp>
        <p:nvSpPr>
          <p:cNvPr id="5122" name="Notes Placeholder 2">
            <a:extLst>
              <a:ext uri="{FF2B5EF4-FFF2-40B4-BE49-F238E27FC236}">
                <a16:creationId xmlns:a16="http://schemas.microsoft.com/office/drawing/2014/main" id="{84889392-46A1-6349-9B0A-00CF3625DF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imes New Roman" panose="02020603050405020304" pitchFamily="18" charset="0"/>
                <a:ea typeface="ＭＳ Ｐゴシック" panose="020B0600070205080204" pitchFamily="34" charset="-128"/>
              </a:rPr>
              <a:t>Opening slide </a:t>
            </a:r>
          </a:p>
        </p:txBody>
      </p:sp>
      <p:sp>
        <p:nvSpPr>
          <p:cNvPr id="5123" name="Date Placeholder 3">
            <a:extLst>
              <a:ext uri="{FF2B5EF4-FFF2-40B4-BE49-F238E27FC236}">
                <a16:creationId xmlns:a16="http://schemas.microsoft.com/office/drawing/2014/main" id="{DE4AF3FD-D3FC-2D4F-B804-AD3635A202E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0766A8B-7539-834A-868C-3CE0921F7BED}" type="datetime1">
              <a:rPr lang="en-US" altLang="en-US" smtClean="0"/>
              <a:pPr/>
              <a:t>5/16/25</a:t>
            </a:fld>
            <a:endParaRPr lang="en-GB" altLang="en-US"/>
          </a:p>
        </p:txBody>
      </p:sp>
      <p:sp>
        <p:nvSpPr>
          <p:cNvPr id="5124" name="Slide Number Placeholder 4">
            <a:extLst>
              <a:ext uri="{FF2B5EF4-FFF2-40B4-BE49-F238E27FC236}">
                <a16:creationId xmlns:a16="http://schemas.microsoft.com/office/drawing/2014/main" id="{10B321DF-7363-834B-90F7-E19F5F57F8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C8EC322-DF94-CD43-A9A4-77CC33D35FF8}" type="slidenum">
              <a:rPr lang="en-GB" altLang="en-US" smtClean="0"/>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596855" y="8211849"/>
            <a:ext cx="2751656" cy="431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692" tIns="45346" rIns="90692" bIns="4534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9AE356D-72B4-4A4C-BAC7-55A1E39846CA}" type="slidenum">
              <a:rPr lang="en-GB" altLang="en-US"/>
              <a:pPr algn="r" eaLnBrk="1" hangingPunct="1">
                <a:spcBef>
                  <a:spcPct val="0"/>
                </a:spcBef>
              </a:pPr>
              <a:t>37</a:t>
            </a:fld>
            <a:endParaRPr lang="en-GB" altLang="en-US"/>
          </a:p>
        </p:txBody>
      </p:sp>
      <p:sp>
        <p:nvSpPr>
          <p:cNvPr id="179203" name="Folienbildplatzhalter 1"/>
          <p:cNvSpPr>
            <a:spLocks noGrp="1" noRot="1" noChangeAspect="1" noTextEdit="1"/>
          </p:cNvSpPr>
          <p:nvPr>
            <p:ph type="sldImg"/>
          </p:nvPr>
        </p:nvSpPr>
        <p:spPr>
          <a:xfrm>
            <a:off x="298450" y="447675"/>
            <a:ext cx="5757863" cy="3240088"/>
          </a:xfrm>
          <a:ln/>
        </p:spPr>
      </p:sp>
      <p:sp>
        <p:nvSpPr>
          <p:cNvPr id="179204" name="Notizenplatzhalter 2"/>
          <p:cNvSpPr>
            <a:spLocks noGrp="1"/>
          </p:cNvSpPr>
          <p:nvPr>
            <p:ph type="body" idx="1"/>
          </p:nvPr>
        </p:nvSpPr>
        <p:spPr>
          <a:xfrm>
            <a:off x="433627" y="3805799"/>
            <a:ext cx="5523892" cy="44874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8" tIns="45837" rIns="91678" bIns="45837"/>
          <a:lstStyle/>
          <a:p>
            <a:pPr>
              <a:lnSpc>
                <a:spcPct val="90000"/>
              </a:lnSpc>
            </a:pPr>
            <a:r>
              <a:rPr lang="en-US" altLang="en-US" sz="1000"/>
              <a:t>The patent grant procedure before the EPO consists of the stages shown here on the slide.</a:t>
            </a:r>
          </a:p>
          <a:p>
            <a:pPr>
              <a:lnSpc>
                <a:spcPct val="90000"/>
              </a:lnSpc>
            </a:pPr>
            <a:endParaRPr lang="en-US" altLang="en-US" sz="1000"/>
          </a:p>
          <a:p>
            <a:pPr>
              <a:lnSpc>
                <a:spcPct val="90000"/>
              </a:lnSpc>
            </a:pPr>
            <a:r>
              <a:rPr lang="en-US" altLang="en-US" sz="1000"/>
              <a:t>When an application is filed, a search report is drawn up listing all the documents available to the EPO that may be relevant to assessing the novelty and inventive step of the invention. This is usually done before the patent application is published. Applicants can withdraw their application at any time, for example if conflicting prior art is found. If applications are withdrawn early enough, then the application is not published.</a:t>
            </a:r>
          </a:p>
          <a:p>
            <a:pPr>
              <a:lnSpc>
                <a:spcPct val="90000"/>
              </a:lnSpc>
            </a:pPr>
            <a:endParaRPr lang="en-US" altLang="en-US" sz="1000"/>
          </a:p>
          <a:p>
            <a:pPr>
              <a:lnSpc>
                <a:spcPct val="90000"/>
              </a:lnSpc>
            </a:pPr>
            <a:r>
              <a:rPr lang="en-US" altLang="en-US" sz="1000"/>
              <a:t>The application is published - normally together with the search report - 18 months after the date of first filing of the application. </a:t>
            </a:r>
            <a:r>
              <a:rPr lang="en-GB" altLang="en-US" sz="1000"/>
              <a:t>The published patent application provides some provisional protection even before it is granted. </a:t>
            </a:r>
          </a:p>
          <a:p>
            <a:pPr eaLnBrk="1" hangingPunct="1">
              <a:lnSpc>
                <a:spcPct val="90000"/>
              </a:lnSpc>
              <a:spcBef>
                <a:spcPct val="0"/>
              </a:spcBef>
            </a:pPr>
            <a:endParaRPr lang="en-GB" altLang="en-US" sz="1000"/>
          </a:p>
          <a:p>
            <a:pPr>
              <a:lnSpc>
                <a:spcPct val="90000"/>
              </a:lnSpc>
            </a:pPr>
            <a:r>
              <a:rPr lang="en-GB" altLang="en-US" sz="1000"/>
              <a:t>After the request for examination has been made, the EPO examines whether a patent can be granted. If</a:t>
            </a:r>
            <a:r>
              <a:rPr lang="en-US" altLang="en-US" sz="1000"/>
              <a:t> it decides that a patent can be granted, it issues a decision to that effect.</a:t>
            </a:r>
          </a:p>
          <a:p>
            <a:pPr>
              <a:lnSpc>
                <a:spcPct val="90000"/>
              </a:lnSpc>
            </a:pPr>
            <a:endParaRPr lang="en-US" altLang="en-US" sz="1000"/>
          </a:p>
          <a:p>
            <a:pPr>
              <a:lnSpc>
                <a:spcPct val="90000"/>
              </a:lnSpc>
            </a:pPr>
            <a:r>
              <a:rPr lang="en-US" altLang="en-US" sz="1000"/>
              <a:t>Once the mention of the grant of the patent is published, the patent has to be validated in each of the designated states within a specific time limit to retain its protective effect and to be enforceable against infringers. Different national requirements with regard to translation, representation, fees and time limits apply.</a:t>
            </a:r>
          </a:p>
          <a:p>
            <a:pPr>
              <a:lnSpc>
                <a:spcPct val="90000"/>
              </a:lnSpc>
            </a:pPr>
            <a:endParaRPr lang="en-GB" altLang="en-US" sz="1000"/>
          </a:p>
          <a:p>
            <a:pPr eaLnBrk="1" hangingPunct="1">
              <a:lnSpc>
                <a:spcPct val="70000"/>
              </a:lnSpc>
            </a:pPr>
            <a:r>
              <a:rPr lang="en-US" altLang="en-US" sz="1000"/>
              <a:t>Third parties can oppose the patent on the grounds that it should not have been granted.</a:t>
            </a:r>
          </a:p>
          <a:p>
            <a:pPr eaLnBrk="1" hangingPunct="1">
              <a:lnSpc>
                <a:spcPct val="70000"/>
              </a:lnSpc>
            </a:pPr>
            <a:endParaRPr lang="en-US" altLang="en-US" sz="1000"/>
          </a:p>
          <a:p>
            <a:pPr eaLnBrk="1" hangingPunct="1">
              <a:lnSpc>
                <a:spcPct val="70000"/>
              </a:lnSpc>
            </a:pPr>
            <a:endParaRPr lang="en-GB" altLang="en-US" sz="1000"/>
          </a:p>
        </p:txBody>
      </p:sp>
      <p:sp>
        <p:nvSpPr>
          <p:cNvPr id="179205" name="Foliennummernplatzhalter 3"/>
          <p:cNvSpPr txBox="1">
            <a:spLocks noGrp="1"/>
          </p:cNvSpPr>
          <p:nvPr/>
        </p:nvSpPr>
        <p:spPr bwMode="auto">
          <a:xfrm>
            <a:off x="3596855" y="8213224"/>
            <a:ext cx="2751656" cy="430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8" tIns="45837" rIns="91678" bIns="45837"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754467F-D326-4BCB-A233-007A7351B159}" type="slidenum">
              <a:rPr lang="de-DE" altLang="en-US"/>
              <a:pPr algn="r" eaLnBrk="1" hangingPunct="1">
                <a:spcBef>
                  <a:spcPct val="0"/>
                </a:spcBef>
              </a:pPr>
              <a:t>37</a:t>
            </a:fld>
            <a:endParaRPr lang="de-DE" altLang="en-US"/>
          </a:p>
        </p:txBody>
      </p:sp>
    </p:spTree>
    <p:extLst>
      <p:ext uri="{BB962C8B-B14F-4D97-AF65-F5344CB8AC3E}">
        <p14:creationId xmlns:p14="http://schemas.microsoft.com/office/powerpoint/2010/main" val="330805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p:sp>
      <p:sp>
        <p:nvSpPr>
          <p:cNvPr id="30413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29802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EF36D3-A112-47E4-BDDF-596A375C31E4}" type="slidenum">
              <a:rPr lang="en-GB" smtClean="0"/>
              <a:pPr>
                <a:defRPr/>
              </a:pPr>
              <a:t>50</a:t>
            </a:fld>
            <a:endParaRPr lang="en-GB" dirty="0"/>
          </a:p>
        </p:txBody>
      </p:sp>
    </p:spTree>
    <p:extLst>
      <p:ext uri="{BB962C8B-B14F-4D97-AF65-F5344CB8AC3E}">
        <p14:creationId xmlns:p14="http://schemas.microsoft.com/office/powerpoint/2010/main" val="116087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23A15A06-BCF4-AD4F-A752-D41FB10818E0}" type="datetime1">
              <a:rPr lang="en-US" smtClean="0"/>
              <a:pPr>
                <a:defRPr/>
              </a:pPr>
              <a:t>5/16/25</a:t>
            </a:fld>
            <a:endParaRPr lang="en-GB"/>
          </a:p>
        </p:txBody>
      </p:sp>
      <p:sp>
        <p:nvSpPr>
          <p:cNvPr id="5" name="Slide Number Placeholder 4"/>
          <p:cNvSpPr>
            <a:spLocks noGrp="1"/>
          </p:cNvSpPr>
          <p:nvPr>
            <p:ph type="sldNum" sz="quarter" idx="5"/>
          </p:nvPr>
        </p:nvSpPr>
        <p:spPr/>
        <p:txBody>
          <a:bodyPr/>
          <a:lstStyle/>
          <a:p>
            <a:pPr>
              <a:defRPr/>
            </a:pPr>
            <a:fld id="{32A47B7C-2DD4-734B-A683-8CEB8124FBC7}" type="slidenum">
              <a:rPr lang="en-GB" altLang="en-US" smtClean="0"/>
              <a:pPr>
                <a:defRPr/>
              </a:pPr>
              <a:t>52</a:t>
            </a:fld>
            <a:endParaRPr lang="en-GB" altLang="en-US"/>
          </a:p>
        </p:txBody>
      </p:sp>
    </p:spTree>
    <p:extLst>
      <p:ext uri="{BB962C8B-B14F-4D97-AF65-F5344CB8AC3E}">
        <p14:creationId xmlns:p14="http://schemas.microsoft.com/office/powerpoint/2010/main" val="301985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p:cNvSpPr>
          <p:nvPr>
            <p:ph type="sldImg"/>
          </p:nvPr>
        </p:nvSpPr>
        <p:spPr>
          <a:xfrm>
            <a:off x="563563" y="600075"/>
            <a:ext cx="5330825" cy="300037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8415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a:defRPr/>
            </a:pPr>
            <a:fld id="{23A15A06-BCF4-AD4F-A752-D41FB10818E0}" type="datetime1">
              <a:rPr lang="en-US" smtClean="0"/>
              <a:pPr>
                <a:defRPr/>
              </a:pPr>
              <a:t>5/16/25</a:t>
            </a:fld>
            <a:endParaRPr lang="en-GB"/>
          </a:p>
        </p:txBody>
      </p:sp>
      <p:sp>
        <p:nvSpPr>
          <p:cNvPr id="5" name="Slide Number Placeholder 4"/>
          <p:cNvSpPr>
            <a:spLocks noGrp="1"/>
          </p:cNvSpPr>
          <p:nvPr>
            <p:ph type="sldNum" sz="quarter" idx="5"/>
          </p:nvPr>
        </p:nvSpPr>
        <p:spPr/>
        <p:txBody>
          <a:bodyPr/>
          <a:lstStyle/>
          <a:p>
            <a:pPr>
              <a:defRPr/>
            </a:pPr>
            <a:fld id="{32A47B7C-2DD4-734B-A683-8CEB8124FBC7}" type="slidenum">
              <a:rPr lang="en-GB" altLang="en-US" smtClean="0"/>
              <a:pPr>
                <a:defRPr/>
              </a:pPr>
              <a:t>2</a:t>
            </a:fld>
            <a:endParaRPr lang="en-GB" altLang="en-US"/>
          </a:p>
        </p:txBody>
      </p:sp>
    </p:spTree>
    <p:extLst>
      <p:ext uri="{BB962C8B-B14F-4D97-AF65-F5344CB8AC3E}">
        <p14:creationId xmlns:p14="http://schemas.microsoft.com/office/powerpoint/2010/main" val="3436419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a:defRPr/>
            </a:pPr>
            <a:fld id="{23A15A06-BCF4-AD4F-A752-D41FB10818E0}" type="datetime1">
              <a:rPr lang="en-US" smtClean="0"/>
              <a:pPr>
                <a:defRPr/>
              </a:pPr>
              <a:t>5/16/25</a:t>
            </a:fld>
            <a:endParaRPr lang="en-GB"/>
          </a:p>
        </p:txBody>
      </p:sp>
      <p:sp>
        <p:nvSpPr>
          <p:cNvPr id="5" name="Slide Number Placeholder 4"/>
          <p:cNvSpPr>
            <a:spLocks noGrp="1"/>
          </p:cNvSpPr>
          <p:nvPr>
            <p:ph type="sldNum" sz="quarter" idx="5"/>
          </p:nvPr>
        </p:nvSpPr>
        <p:spPr/>
        <p:txBody>
          <a:bodyPr/>
          <a:lstStyle/>
          <a:p>
            <a:pPr>
              <a:defRPr/>
            </a:pPr>
            <a:fld id="{32A47B7C-2DD4-734B-A683-8CEB8124FBC7}" type="slidenum">
              <a:rPr lang="en-GB" altLang="en-US" smtClean="0"/>
              <a:pPr>
                <a:defRPr/>
              </a:pPr>
              <a:t>4</a:t>
            </a:fld>
            <a:endParaRPr lang="en-GB" altLang="en-US"/>
          </a:p>
        </p:txBody>
      </p:sp>
    </p:spTree>
    <p:extLst>
      <p:ext uri="{BB962C8B-B14F-4D97-AF65-F5344CB8AC3E}">
        <p14:creationId xmlns:p14="http://schemas.microsoft.com/office/powerpoint/2010/main" val="193850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a:defRPr/>
            </a:pPr>
            <a:fld id="{23A15A06-BCF4-AD4F-A752-D41FB10818E0}" type="datetime1">
              <a:rPr lang="en-US" smtClean="0"/>
              <a:pPr>
                <a:defRPr/>
              </a:pPr>
              <a:t>5/16/25</a:t>
            </a:fld>
            <a:endParaRPr lang="en-GB"/>
          </a:p>
        </p:txBody>
      </p:sp>
      <p:sp>
        <p:nvSpPr>
          <p:cNvPr id="5" name="Slide Number Placeholder 4"/>
          <p:cNvSpPr>
            <a:spLocks noGrp="1"/>
          </p:cNvSpPr>
          <p:nvPr>
            <p:ph type="sldNum" sz="quarter" idx="5"/>
          </p:nvPr>
        </p:nvSpPr>
        <p:spPr/>
        <p:txBody>
          <a:bodyPr/>
          <a:lstStyle/>
          <a:p>
            <a:pPr>
              <a:defRPr/>
            </a:pPr>
            <a:fld id="{32A47B7C-2DD4-734B-A683-8CEB8124FBC7}" type="slidenum">
              <a:rPr lang="en-GB" altLang="en-US" smtClean="0"/>
              <a:pPr>
                <a:defRPr/>
              </a:pPr>
              <a:t>7</a:t>
            </a:fld>
            <a:endParaRPr lang="en-GB" altLang="en-US"/>
          </a:p>
        </p:txBody>
      </p:sp>
    </p:spTree>
    <p:extLst>
      <p:ext uri="{BB962C8B-B14F-4D97-AF65-F5344CB8AC3E}">
        <p14:creationId xmlns:p14="http://schemas.microsoft.com/office/powerpoint/2010/main" val="253510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23A15A06-BCF4-AD4F-A752-D41FB10818E0}" type="datetime1">
              <a:rPr lang="en-US" smtClean="0"/>
              <a:pPr>
                <a:defRPr/>
              </a:pPr>
              <a:t>5/16/25</a:t>
            </a:fld>
            <a:endParaRPr lang="en-GB"/>
          </a:p>
        </p:txBody>
      </p:sp>
      <p:sp>
        <p:nvSpPr>
          <p:cNvPr id="5" name="Slide Number Placeholder 4"/>
          <p:cNvSpPr>
            <a:spLocks noGrp="1"/>
          </p:cNvSpPr>
          <p:nvPr>
            <p:ph type="sldNum" sz="quarter" idx="5"/>
          </p:nvPr>
        </p:nvSpPr>
        <p:spPr/>
        <p:txBody>
          <a:bodyPr/>
          <a:lstStyle/>
          <a:p>
            <a:pPr>
              <a:defRPr/>
            </a:pPr>
            <a:fld id="{32A47B7C-2DD4-734B-A683-8CEB8124FBC7}" type="slidenum">
              <a:rPr lang="en-GB" altLang="en-US" smtClean="0"/>
              <a:pPr>
                <a:defRPr/>
              </a:pPr>
              <a:t>11</a:t>
            </a:fld>
            <a:endParaRPr lang="en-GB" altLang="en-US"/>
          </a:p>
        </p:txBody>
      </p:sp>
    </p:spTree>
    <p:extLst>
      <p:ext uri="{BB962C8B-B14F-4D97-AF65-F5344CB8AC3E}">
        <p14:creationId xmlns:p14="http://schemas.microsoft.com/office/powerpoint/2010/main" val="175936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Datumsplatzhalter 3"/>
          <p:cNvSpPr>
            <a:spLocks noGrp="1"/>
          </p:cNvSpPr>
          <p:nvPr>
            <p:ph type="dt" idx="10"/>
          </p:nvPr>
        </p:nvSpPr>
        <p:spPr/>
        <p:txBody>
          <a:bodyPr/>
          <a:lstStyle/>
          <a:p>
            <a:pPr>
              <a:defRPr/>
            </a:pPr>
            <a:fld id="{441BFF4F-A520-41E7-BCF7-496C0EE7D755}" type="datetime1">
              <a:rPr lang="de-DE" smtClean="0"/>
              <a:pPr>
                <a:defRPr/>
              </a:pPr>
              <a:t>16.05.25</a:t>
            </a:fld>
            <a:endParaRPr lang="de-DE"/>
          </a:p>
        </p:txBody>
      </p:sp>
      <p:sp>
        <p:nvSpPr>
          <p:cNvPr id="5" name="Foliennummernplatzhalter 4"/>
          <p:cNvSpPr>
            <a:spLocks noGrp="1"/>
          </p:cNvSpPr>
          <p:nvPr>
            <p:ph type="sldNum" sz="quarter" idx="11"/>
          </p:nvPr>
        </p:nvSpPr>
        <p:spPr/>
        <p:txBody>
          <a:bodyPr/>
          <a:lstStyle/>
          <a:p>
            <a:pPr>
              <a:defRPr/>
            </a:pPr>
            <a:fld id="{BCF23D94-9BB0-47F5-8951-45EE308A509F}" type="slidenum">
              <a:rPr lang="de-DE" smtClean="0"/>
              <a:pPr>
                <a:defRPr/>
              </a:pPr>
              <a:t>17</a:t>
            </a:fld>
            <a:endParaRPr lang="de-DE"/>
          </a:p>
        </p:txBody>
      </p:sp>
    </p:spTree>
    <p:extLst>
      <p:ext uri="{BB962C8B-B14F-4D97-AF65-F5344CB8AC3E}">
        <p14:creationId xmlns:p14="http://schemas.microsoft.com/office/powerpoint/2010/main" val="280083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starting</a:t>
            </a:r>
            <a:r>
              <a:rPr lang="en-GB" baseline="0"/>
              <a:t> with the data acquisition, we look to the USPTO to collect our data, as representative sample of the global economy.</a:t>
            </a:r>
            <a:endParaRPr lang="en-GB"/>
          </a:p>
        </p:txBody>
      </p:sp>
      <p:sp>
        <p:nvSpPr>
          <p:cNvPr id="4" name="Slide Number Placeholder 3"/>
          <p:cNvSpPr>
            <a:spLocks noGrp="1"/>
          </p:cNvSpPr>
          <p:nvPr>
            <p:ph type="sldNum" sz="quarter" idx="10"/>
          </p:nvPr>
        </p:nvSpPr>
        <p:spPr/>
        <p:txBody>
          <a:bodyPr/>
          <a:lstStyle/>
          <a:p>
            <a:pPr>
              <a:defRPr/>
            </a:pPr>
            <a:fld id="{F5EF36D3-A112-47E4-BDDF-596A375C31E4}" type="slidenum">
              <a:rPr lang="en-GB" smtClean="0"/>
              <a:pPr>
                <a:defRPr/>
              </a:pPr>
              <a:t>18</a:t>
            </a:fld>
            <a:endParaRPr lang="en-GB"/>
          </a:p>
        </p:txBody>
      </p:sp>
    </p:spTree>
    <p:extLst>
      <p:ext uri="{BB962C8B-B14F-4D97-AF65-F5344CB8AC3E}">
        <p14:creationId xmlns:p14="http://schemas.microsoft.com/office/powerpoint/2010/main" val="277214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10"/>
          <p:cNvSpPr txBox="1">
            <a:spLocks noGrp="1" noChangeArrowheads="1"/>
          </p:cNvSpPr>
          <p:nvPr/>
        </p:nvSpPr>
        <p:spPr bwMode="auto">
          <a:xfrm>
            <a:off x="2514849" y="5759225"/>
            <a:ext cx="1920141" cy="298118"/>
          </a:xfrm>
          <a:prstGeom prst="rect">
            <a:avLst/>
          </a:prstGeom>
          <a:noFill/>
          <a:ln w="9525">
            <a:noFill/>
            <a:round/>
            <a:headEnd/>
            <a:tailEnd/>
          </a:ln>
        </p:spPr>
        <p:txBody>
          <a:bodyPr lIns="59064" tIns="30714" rIns="59064" bIns="30714" anchor="b"/>
          <a:lstStyle/>
          <a:p>
            <a:pPr algn="r" defTabSz="295271" eaLnBrk="0" hangingPunct="0">
              <a:lnSpc>
                <a:spcPct val="95000"/>
              </a:lnSpc>
              <a:buClr>
                <a:srgbClr val="000000"/>
              </a:buClr>
              <a:buSzPct val="100000"/>
              <a:tabLst>
                <a:tab pos="0" algn="l"/>
                <a:tab pos="293348" algn="l"/>
                <a:tab pos="588619" algn="l"/>
                <a:tab pos="883890" algn="l"/>
                <a:tab pos="1178199" algn="l"/>
                <a:tab pos="1473470" algn="l"/>
                <a:tab pos="1767779" algn="l"/>
                <a:tab pos="2063051" algn="l"/>
                <a:tab pos="2357359" algn="l"/>
                <a:tab pos="2652631" algn="l"/>
                <a:tab pos="2946939" algn="l"/>
                <a:tab pos="3242211" algn="l"/>
                <a:tab pos="3536520" algn="l"/>
                <a:tab pos="3831792" algn="l"/>
                <a:tab pos="4127062" algn="l"/>
                <a:tab pos="4421372" algn="l"/>
                <a:tab pos="4716642" algn="l"/>
                <a:tab pos="5010952" algn="l"/>
                <a:tab pos="5306223" algn="l"/>
                <a:tab pos="5600532" algn="l"/>
                <a:tab pos="5895803" algn="l"/>
              </a:tabLst>
            </a:pPr>
            <a:fld id="{E3E21078-9464-491D-AE56-774DA967F7B5}" type="slidenum">
              <a:rPr lang="en-GB" sz="800">
                <a:solidFill>
                  <a:srgbClr val="000000"/>
                </a:solidFill>
                <a:latin typeface="Times New Roman" pitchFamily="18" charset="0"/>
              </a:rPr>
              <a:pPr algn="r" defTabSz="295271" eaLnBrk="0" hangingPunct="0">
                <a:lnSpc>
                  <a:spcPct val="95000"/>
                </a:lnSpc>
                <a:buClr>
                  <a:srgbClr val="000000"/>
                </a:buClr>
                <a:buSzPct val="100000"/>
                <a:tabLst>
                  <a:tab pos="0" algn="l"/>
                  <a:tab pos="293348" algn="l"/>
                  <a:tab pos="588619" algn="l"/>
                  <a:tab pos="883890" algn="l"/>
                  <a:tab pos="1178199" algn="l"/>
                  <a:tab pos="1473470" algn="l"/>
                  <a:tab pos="1767779" algn="l"/>
                  <a:tab pos="2063051" algn="l"/>
                  <a:tab pos="2357359" algn="l"/>
                  <a:tab pos="2652631" algn="l"/>
                  <a:tab pos="2946939" algn="l"/>
                  <a:tab pos="3242211" algn="l"/>
                  <a:tab pos="3536520" algn="l"/>
                  <a:tab pos="3831792" algn="l"/>
                  <a:tab pos="4127062" algn="l"/>
                  <a:tab pos="4421372" algn="l"/>
                  <a:tab pos="4716642" algn="l"/>
                  <a:tab pos="5010952" algn="l"/>
                  <a:tab pos="5306223" algn="l"/>
                  <a:tab pos="5600532" algn="l"/>
                  <a:tab pos="5895803" algn="l"/>
                </a:tabLst>
              </a:pPr>
              <a:t>25</a:t>
            </a:fld>
            <a:endParaRPr lang="en-GB" sz="800">
              <a:solidFill>
                <a:srgbClr val="000000"/>
              </a:solidFill>
              <a:latin typeface="Times New Roman" pitchFamily="18" charset="0"/>
            </a:endParaRPr>
          </a:p>
        </p:txBody>
      </p:sp>
      <p:sp>
        <p:nvSpPr>
          <p:cNvPr id="302083" name="Text Box 2"/>
          <p:cNvSpPr txBox="1">
            <a:spLocks noChangeArrowheads="1"/>
          </p:cNvSpPr>
          <p:nvPr/>
        </p:nvSpPr>
        <p:spPr bwMode="auto">
          <a:xfrm>
            <a:off x="739663" y="455171"/>
            <a:ext cx="2960630" cy="2273032"/>
          </a:xfrm>
          <a:prstGeom prst="rect">
            <a:avLst/>
          </a:prstGeom>
          <a:solidFill>
            <a:srgbClr val="FFFFFF"/>
          </a:solidFill>
          <a:ln w="9360">
            <a:solidFill>
              <a:srgbClr val="000000"/>
            </a:solidFill>
            <a:miter lim="800000"/>
            <a:headEnd/>
            <a:tailEnd/>
          </a:ln>
        </p:spPr>
        <p:txBody>
          <a:bodyPr wrap="none" lIns="60008" tIns="30005" rIns="60008" bIns="30005" anchor="ctr"/>
          <a:lstStyle/>
          <a:p>
            <a:pPr defTabSz="295271" eaLnBrk="0" hangingPunct="0">
              <a:lnSpc>
                <a:spcPct val="82000"/>
              </a:lnSpc>
              <a:buClr>
                <a:srgbClr val="000000"/>
              </a:buClr>
              <a:buSzPct val="100000"/>
            </a:pPr>
            <a:endParaRPr lang="de-DE" sz="1300">
              <a:solidFill>
                <a:schemeClr val="bg1"/>
              </a:solidFill>
              <a:latin typeface="Times New Roman" pitchFamily="18" charset="0"/>
            </a:endParaRPr>
          </a:p>
        </p:txBody>
      </p:sp>
      <p:sp>
        <p:nvSpPr>
          <p:cNvPr id="302084" name="Rectangle 3"/>
          <p:cNvSpPr>
            <a:spLocks noGrp="1" noChangeArrowheads="1"/>
          </p:cNvSpPr>
          <p:nvPr>
            <p:ph type="body"/>
          </p:nvPr>
        </p:nvSpPr>
        <p:spPr>
          <a:xfrm>
            <a:off x="443797" y="2879613"/>
            <a:ext cx="3549381" cy="2728203"/>
          </a:xfrm>
          <a:noFill/>
          <a:ln/>
        </p:spPr>
        <p:txBody>
          <a:bodyPr wrap="none" anchor="ctr"/>
          <a:lstStyle/>
          <a:p>
            <a:r>
              <a:rPr lang="de-DE" err="1"/>
              <a:t>Anyone</a:t>
            </a:r>
            <a:r>
              <a:rPr lang="de-DE"/>
              <a:t>, </a:t>
            </a:r>
            <a:r>
              <a:rPr lang="de-DE" err="1"/>
              <a:t>who</a:t>
            </a:r>
            <a:r>
              <a:rPr lang="de-DE"/>
              <a:t> </a:t>
            </a:r>
            <a:r>
              <a:rPr lang="de-DE" err="1"/>
              <a:t>has</a:t>
            </a:r>
            <a:r>
              <a:rPr lang="de-DE"/>
              <a:t> </a:t>
            </a:r>
            <a:r>
              <a:rPr lang="de-DE" err="1"/>
              <a:t>filed</a:t>
            </a:r>
            <a:r>
              <a:rPr lang="de-DE" baseline="0"/>
              <a:t> an </a:t>
            </a:r>
            <a:r>
              <a:rPr lang="de-DE" baseline="0" err="1"/>
              <a:t>own</a:t>
            </a:r>
            <a:r>
              <a:rPr lang="de-DE" baseline="0"/>
              <a:t> patent?</a:t>
            </a:r>
            <a:endParaRPr lang="de-DE"/>
          </a:p>
          <a:p>
            <a:endParaRPr lang="de-DE"/>
          </a:p>
          <a:p>
            <a:r>
              <a:rPr lang="de-DE"/>
              <a:t>Who of </a:t>
            </a:r>
            <a:r>
              <a:rPr lang="de-DE" err="1"/>
              <a:t>you</a:t>
            </a:r>
            <a:r>
              <a:rPr lang="de-DE"/>
              <a:t> </a:t>
            </a:r>
            <a:r>
              <a:rPr lang="de-DE" err="1"/>
              <a:t>has</a:t>
            </a:r>
            <a:r>
              <a:rPr lang="de-DE"/>
              <a:t> not</a:t>
            </a:r>
            <a:r>
              <a:rPr lang="de-DE" baseline="0"/>
              <a:t> </a:t>
            </a:r>
            <a:r>
              <a:rPr lang="de-DE" baseline="0" err="1"/>
              <a:t>had</a:t>
            </a:r>
            <a:r>
              <a:rPr lang="de-DE" baseline="0"/>
              <a:t> a patent in </a:t>
            </a:r>
            <a:r>
              <a:rPr lang="de-DE" baseline="0" err="1"/>
              <a:t>the</a:t>
            </a:r>
            <a:r>
              <a:rPr lang="de-DE" baseline="0"/>
              <a:t> </a:t>
            </a:r>
            <a:r>
              <a:rPr lang="de-DE" baseline="0" err="1"/>
              <a:t>own</a:t>
            </a:r>
            <a:r>
              <a:rPr lang="de-DE" baseline="0"/>
              <a:t> </a:t>
            </a:r>
            <a:r>
              <a:rPr lang="de-DE" baseline="0" err="1"/>
              <a:t>hands</a:t>
            </a:r>
            <a:r>
              <a:rPr lang="de-DE" baseline="0"/>
              <a:t>, </a:t>
            </a:r>
            <a:r>
              <a:rPr lang="de-DE" baseline="0" err="1"/>
              <a:t>yet</a:t>
            </a:r>
            <a:r>
              <a:rPr lang="de-DE" baseline="0"/>
              <a:t>?</a:t>
            </a:r>
            <a:endParaRPr lang="de-DE"/>
          </a:p>
        </p:txBody>
      </p:sp>
    </p:spTree>
    <p:extLst>
      <p:ext uri="{BB962C8B-B14F-4D97-AF65-F5344CB8AC3E}">
        <p14:creationId xmlns:p14="http://schemas.microsoft.com/office/powerpoint/2010/main" val="420962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Datumsplatzhalter 3"/>
          <p:cNvSpPr>
            <a:spLocks noGrp="1"/>
          </p:cNvSpPr>
          <p:nvPr>
            <p:ph type="dt" idx="10"/>
          </p:nvPr>
        </p:nvSpPr>
        <p:spPr/>
        <p:txBody>
          <a:bodyPr/>
          <a:lstStyle/>
          <a:p>
            <a:pPr>
              <a:defRPr/>
            </a:pPr>
            <a:fld id="{441BFF4F-A520-41E7-BCF7-496C0EE7D755}" type="datetime1">
              <a:rPr lang="de-DE" smtClean="0"/>
              <a:pPr>
                <a:defRPr/>
              </a:pPr>
              <a:t>16.05.25</a:t>
            </a:fld>
            <a:endParaRPr lang="de-DE"/>
          </a:p>
        </p:txBody>
      </p:sp>
      <p:sp>
        <p:nvSpPr>
          <p:cNvPr id="5" name="Foliennummernplatzhalter 4"/>
          <p:cNvSpPr>
            <a:spLocks noGrp="1"/>
          </p:cNvSpPr>
          <p:nvPr>
            <p:ph type="sldNum" sz="quarter" idx="11"/>
          </p:nvPr>
        </p:nvSpPr>
        <p:spPr/>
        <p:txBody>
          <a:bodyPr/>
          <a:lstStyle/>
          <a:p>
            <a:pPr>
              <a:defRPr/>
            </a:pPr>
            <a:fld id="{BCF23D94-9BB0-47F5-8951-45EE308A509F}" type="slidenum">
              <a:rPr lang="de-DE" smtClean="0"/>
              <a:pPr>
                <a:defRPr/>
              </a:pPr>
              <a:t>36</a:t>
            </a:fld>
            <a:endParaRPr lang="de-DE"/>
          </a:p>
        </p:txBody>
      </p:sp>
    </p:spTree>
    <p:extLst>
      <p:ext uri="{BB962C8B-B14F-4D97-AF65-F5344CB8AC3E}">
        <p14:creationId xmlns:p14="http://schemas.microsoft.com/office/powerpoint/2010/main" val="61038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5963" y="2366970"/>
            <a:ext cx="11514217" cy="1633537"/>
          </a:xfrm>
        </p:spPr>
        <p:txBody>
          <a:bodyPr/>
          <a:lstStyle/>
          <a:p>
            <a:r>
              <a:rPr lang="en-US"/>
              <a:t>Click to edit Master title style</a:t>
            </a:r>
          </a:p>
        </p:txBody>
      </p:sp>
      <p:sp>
        <p:nvSpPr>
          <p:cNvPr id="3" name="Subtitle 2"/>
          <p:cNvSpPr>
            <a:spLocks noGrp="1"/>
          </p:cNvSpPr>
          <p:nvPr>
            <p:ph type="subTitle" idx="1"/>
          </p:nvPr>
        </p:nvSpPr>
        <p:spPr>
          <a:xfrm>
            <a:off x="1040542" y="4314062"/>
            <a:ext cx="9482297" cy="1947863"/>
          </a:xfrm>
        </p:spPr>
        <p:txBody>
          <a:bodyPr/>
          <a:lstStyle>
            <a:lvl1pPr marL="0" indent="0" algn="l">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Tree>
    <p:extLst>
      <p:ext uri="{BB962C8B-B14F-4D97-AF65-F5344CB8AC3E}">
        <p14:creationId xmlns:p14="http://schemas.microsoft.com/office/powerpoint/2010/main" val="8438020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91816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4631" y="857257"/>
            <a:ext cx="3081328" cy="5846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0646" y="857257"/>
            <a:ext cx="9043300" cy="5846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3159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Kein Text">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t>Titelmasterformat durch Klicken bearbeiten</a:t>
            </a:r>
          </a:p>
        </p:txBody>
      </p:sp>
      <p:sp>
        <p:nvSpPr>
          <p:cNvPr id="4" name="Textplatzhalter 11"/>
          <p:cNvSpPr>
            <a:spLocks noGrp="1"/>
          </p:cNvSpPr>
          <p:nvPr>
            <p:ph type="body" sz="quarter" idx="12" hasCustomPrompt="1"/>
          </p:nvPr>
        </p:nvSpPr>
        <p:spPr>
          <a:xfrm>
            <a:off x="6773070" y="7009695"/>
            <a:ext cx="5415775" cy="481542"/>
          </a:xfrm>
        </p:spPr>
        <p:txBody>
          <a:bodyPr anchor="b"/>
          <a:lstStyle>
            <a:lvl1pPr>
              <a:spcBef>
                <a:spcPts val="0"/>
              </a:spcBef>
              <a:spcAft>
                <a:spcPts val="0"/>
              </a:spcAft>
              <a:buNone/>
              <a:defRPr sz="1111"/>
            </a:lvl1pPr>
            <a:lvl2pPr>
              <a:buNone/>
              <a:defRPr sz="1222"/>
            </a:lvl2pPr>
            <a:lvl3pPr>
              <a:buNone/>
              <a:defRPr sz="1222"/>
            </a:lvl3pPr>
            <a:lvl4pPr>
              <a:buNone/>
              <a:defRPr sz="1222"/>
            </a:lvl4pPr>
            <a:lvl5pPr>
              <a:buNone/>
              <a:defRPr sz="1222"/>
            </a:lvl5pPr>
          </a:lstStyle>
          <a:p>
            <a:pPr lvl="0"/>
            <a:r>
              <a:rPr lang="de-DE"/>
              <a:t>Quellen und / oder Fußnoten durch Klicken hinzufügen</a:t>
            </a:r>
          </a:p>
        </p:txBody>
      </p:sp>
      <p:sp>
        <p:nvSpPr>
          <p:cNvPr id="5" name="Rectangle 6"/>
          <p:cNvSpPr>
            <a:spLocks noGrp="1" noChangeArrowheads="1"/>
          </p:cNvSpPr>
          <p:nvPr>
            <p:ph type="sldNum" sz="quarter" idx="4"/>
          </p:nvPr>
        </p:nvSpPr>
        <p:spPr bwMode="auto">
          <a:xfrm>
            <a:off x="10332788" y="7281278"/>
            <a:ext cx="3160766"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11"/>
            </a:lvl1pPr>
          </a:lstStyle>
          <a:p>
            <a:fld id="{2F71427C-BBAE-44FF-B0BD-6E0DF81362A8}" type="slidenum">
              <a:rPr lang="en-US" smtClean="0"/>
              <a:pPr/>
              <a:t>‹#›</a:t>
            </a:fld>
            <a:endParaRPr lang="en-US"/>
          </a:p>
        </p:txBody>
      </p:sp>
      <p:sp>
        <p:nvSpPr>
          <p:cNvPr id="6" name="Date Placeholder 3"/>
          <p:cNvSpPr>
            <a:spLocks noGrp="1"/>
          </p:cNvSpPr>
          <p:nvPr>
            <p:ph type="dt" sz="half" idx="10"/>
          </p:nvPr>
        </p:nvSpPr>
        <p:spPr>
          <a:xfrm>
            <a:off x="11146717" y="15205"/>
            <a:ext cx="2627394" cy="529167"/>
          </a:xfrm>
          <a:prstGeom prst="rect">
            <a:avLst/>
          </a:prstGeom>
        </p:spPr>
        <p:txBody>
          <a:bodyPr/>
          <a:lstStyle>
            <a:lvl1pPr>
              <a:defRPr sz="778">
                <a:solidFill>
                  <a:schemeClr val="bg1"/>
                </a:solidFill>
                <a:latin typeface="+mn-lt"/>
              </a:defRPr>
            </a:lvl1pPr>
          </a:lstStyle>
          <a:p>
            <a:r>
              <a:rPr lang="en-GB"/>
              <a:t>© F Tietze, L Aristodemou, 2017</a:t>
            </a:r>
            <a:endParaRPr lang="en-US"/>
          </a:p>
        </p:txBody>
      </p:sp>
    </p:spTree>
    <p:extLst>
      <p:ext uri="{BB962C8B-B14F-4D97-AF65-F5344CB8AC3E}">
        <p14:creationId xmlns:p14="http://schemas.microsoft.com/office/powerpoint/2010/main" val="3706745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a:t>EPO/OHIM        Intellectual Property Teaching Kit</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595115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1 Text">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a:t>Click to edit Master title style</a:t>
            </a:r>
            <a:endParaRPr lang="de-DE"/>
          </a:p>
        </p:txBody>
      </p:sp>
      <p:sp>
        <p:nvSpPr>
          <p:cNvPr id="6" name="Textplatzhalter 9"/>
          <p:cNvSpPr>
            <a:spLocks noGrp="1"/>
          </p:cNvSpPr>
          <p:nvPr>
            <p:ph type="body" sz="quarter" idx="11"/>
          </p:nvPr>
        </p:nvSpPr>
        <p:spPr>
          <a:xfrm>
            <a:off x="310436" y="1116545"/>
            <a:ext cx="12940468" cy="54239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11"/>
          <p:cNvSpPr>
            <a:spLocks noGrp="1"/>
          </p:cNvSpPr>
          <p:nvPr>
            <p:ph type="body" sz="quarter" idx="12" hasCustomPrompt="1"/>
          </p:nvPr>
        </p:nvSpPr>
        <p:spPr>
          <a:xfrm>
            <a:off x="6773071" y="7009695"/>
            <a:ext cx="5415775" cy="481542"/>
          </a:xfrm>
        </p:spPr>
        <p:txBody>
          <a:bodyPr anchor="b"/>
          <a:lstStyle>
            <a:lvl1pPr>
              <a:spcBef>
                <a:spcPts val="0"/>
              </a:spcBef>
              <a:spcAft>
                <a:spcPts val="0"/>
              </a:spcAft>
              <a:buNone/>
              <a:defRPr sz="833"/>
            </a:lvl1pPr>
            <a:lvl2pPr>
              <a:buNone/>
              <a:defRPr sz="917"/>
            </a:lvl2pPr>
            <a:lvl3pPr>
              <a:buNone/>
              <a:defRPr sz="917"/>
            </a:lvl3pPr>
            <a:lvl4pPr>
              <a:buNone/>
              <a:defRPr sz="917"/>
            </a:lvl4pPr>
            <a:lvl5pPr>
              <a:buNone/>
              <a:defRPr sz="917"/>
            </a:lvl5pPr>
          </a:lstStyle>
          <a:p>
            <a:pPr lvl="0"/>
            <a:r>
              <a:rPr lang="de-DE"/>
              <a:t>Quellen und / oder Fußnoten durch Klicken hinzufügen</a:t>
            </a:r>
          </a:p>
        </p:txBody>
      </p:sp>
      <p:sp>
        <p:nvSpPr>
          <p:cNvPr id="9" name="Rectangle 9"/>
          <p:cNvSpPr>
            <a:spLocks noGrp="1" noChangeArrowheads="1"/>
          </p:cNvSpPr>
          <p:nvPr>
            <p:ph type="sldNum" sz="quarter" idx="13"/>
          </p:nvPr>
        </p:nvSpPr>
        <p:spPr>
          <a:xfrm>
            <a:off x="12683043" y="7216070"/>
            <a:ext cx="863095" cy="338667"/>
          </a:xfrm>
          <a:prstGeom prst="rect">
            <a:avLst/>
          </a:prstGeom>
          <a:ln/>
        </p:spPr>
        <p:txBody>
          <a:bodyPr/>
          <a:lstStyle>
            <a:lvl1pPr>
              <a:defRPr/>
            </a:lvl1pPr>
          </a:lstStyle>
          <a:p>
            <a:pPr>
              <a:defRPr/>
            </a:pPr>
            <a:fld id="{736408F6-9D0D-4E0A-A31D-A3BD2CF61933}" type="slidenum">
              <a:rPr lang="de-DE"/>
              <a:pPr>
                <a:defRPr/>
              </a:pPr>
              <a:t>‹#›</a:t>
            </a:fld>
            <a:endParaRPr lang="de-DE"/>
          </a:p>
        </p:txBody>
      </p:sp>
      <p:sp>
        <p:nvSpPr>
          <p:cNvPr id="8" name="Date Placeholder 3"/>
          <p:cNvSpPr>
            <a:spLocks noGrp="1"/>
          </p:cNvSpPr>
          <p:nvPr>
            <p:ph type="dt" sz="half" idx="10"/>
          </p:nvPr>
        </p:nvSpPr>
        <p:spPr>
          <a:xfrm>
            <a:off x="11146717" y="15205"/>
            <a:ext cx="2627394" cy="529167"/>
          </a:xfrm>
          <a:prstGeom prst="rect">
            <a:avLst/>
          </a:prstGeom>
        </p:spPr>
        <p:txBody>
          <a:bodyPr/>
          <a:lstStyle>
            <a:lvl1pPr>
              <a:defRPr sz="778">
                <a:solidFill>
                  <a:schemeClr val="bg1"/>
                </a:solidFill>
                <a:latin typeface="+mn-lt"/>
              </a:defRPr>
            </a:lvl1pPr>
          </a:lstStyle>
          <a:p>
            <a:r>
              <a:rPr lang="en-GB"/>
              <a:t>© F Tietze, L Aristodemou, 2017</a:t>
            </a:r>
            <a:endParaRPr lang="en-US"/>
          </a:p>
        </p:txBody>
      </p:sp>
    </p:spTree>
    <p:extLst>
      <p:ext uri="{BB962C8B-B14F-4D97-AF65-F5344CB8AC3E}">
        <p14:creationId xmlns:p14="http://schemas.microsoft.com/office/powerpoint/2010/main" val="332099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21295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0313" y="4895857"/>
            <a:ext cx="11514217" cy="15144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70313" y="3228978"/>
            <a:ext cx="11514217" cy="1666875"/>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Edit Master text styles</a:t>
            </a:r>
          </a:p>
        </p:txBody>
      </p:sp>
    </p:spTree>
    <p:extLst>
      <p:ext uri="{BB962C8B-B14F-4D97-AF65-F5344CB8AC3E}">
        <p14:creationId xmlns:p14="http://schemas.microsoft.com/office/powerpoint/2010/main" val="19125767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14" y="1905007"/>
            <a:ext cx="6014235" cy="479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09633" y="1905007"/>
            <a:ext cx="6016325" cy="479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9773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07" y="304800"/>
            <a:ext cx="12191524"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7307" y="1704975"/>
            <a:ext cx="5984969" cy="711200"/>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677307" y="2416182"/>
            <a:ext cx="5984969"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1776" y="1704975"/>
            <a:ext cx="5987058" cy="711200"/>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881776" y="2416182"/>
            <a:ext cx="5987058"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7146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01774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0492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07" y="303220"/>
            <a:ext cx="4456847" cy="12906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97211" y="303220"/>
            <a:ext cx="7571622"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07" y="1593850"/>
            <a:ext cx="4456847" cy="5213350"/>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Edit Master text styles</a:t>
            </a:r>
          </a:p>
        </p:txBody>
      </p:sp>
    </p:spTree>
    <p:extLst>
      <p:ext uri="{BB962C8B-B14F-4D97-AF65-F5344CB8AC3E}">
        <p14:creationId xmlns:p14="http://schemas.microsoft.com/office/powerpoint/2010/main" val="39409553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54876" y="5334000"/>
            <a:ext cx="8127683" cy="6302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54876" y="681038"/>
            <a:ext cx="8127683" cy="4572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654876" y="5964238"/>
            <a:ext cx="8127683" cy="8937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Edit Master text styles</a:t>
            </a:r>
          </a:p>
        </p:txBody>
      </p:sp>
    </p:spTree>
    <p:extLst>
      <p:ext uri="{BB962C8B-B14F-4D97-AF65-F5344CB8AC3E}">
        <p14:creationId xmlns:p14="http://schemas.microsoft.com/office/powerpoint/2010/main" val="14193729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1">
            <a:extLst>
              <a:ext uri="{FF2B5EF4-FFF2-40B4-BE49-F238E27FC236}">
                <a16:creationId xmlns:a16="http://schemas.microsoft.com/office/drawing/2014/main" id="{B5F6E65F-6FA3-814E-9893-ADDA1B06AB82}"/>
              </a:ext>
            </a:extLst>
          </p:cNvPr>
          <p:cNvSpPr>
            <a:spLocks noGrp="1" noChangeArrowheads="1"/>
          </p:cNvSpPr>
          <p:nvPr>
            <p:ph type="title"/>
          </p:nvPr>
        </p:nvSpPr>
        <p:spPr bwMode="auto">
          <a:xfrm>
            <a:off x="800100" y="857250"/>
            <a:ext cx="122316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pPr lvl="0"/>
            <a:r>
              <a:rPr lang="en-US" altLang="en-US"/>
              <a:t>Click to edit Master title style</a:t>
            </a:r>
            <a:endParaRPr lang="en-GB" altLang="en-US"/>
          </a:p>
        </p:txBody>
      </p:sp>
      <p:sp>
        <p:nvSpPr>
          <p:cNvPr id="1027" name="Rectangle 50">
            <a:extLst>
              <a:ext uri="{FF2B5EF4-FFF2-40B4-BE49-F238E27FC236}">
                <a16:creationId xmlns:a16="http://schemas.microsoft.com/office/drawing/2014/main" id="{4AB34BCD-E4D5-4448-9321-B28D9A97F7FE}"/>
              </a:ext>
            </a:extLst>
          </p:cNvPr>
          <p:cNvSpPr>
            <a:spLocks noGrp="1" noChangeArrowheads="1"/>
          </p:cNvSpPr>
          <p:nvPr>
            <p:ph type="body" idx="1"/>
          </p:nvPr>
        </p:nvSpPr>
        <p:spPr bwMode="auto">
          <a:xfrm>
            <a:off x="895350" y="1905000"/>
            <a:ext cx="122301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473067" bIns="5006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 name="Picture 1">
            <a:extLst>
              <a:ext uri="{FF2B5EF4-FFF2-40B4-BE49-F238E27FC236}">
                <a16:creationId xmlns:a16="http://schemas.microsoft.com/office/drawing/2014/main" id="{12871F0D-C55A-985F-88CE-B2F24EB43833}"/>
              </a:ext>
            </a:extLst>
          </p:cNvPr>
          <p:cNvPicPr>
            <a:picLocks noChangeAspect="1"/>
          </p:cNvPicPr>
          <p:nvPr userDrawn="1"/>
        </p:nvPicPr>
        <p:blipFill>
          <a:blip r:embed="rId16"/>
          <a:stretch>
            <a:fillRect/>
          </a:stretch>
        </p:blipFill>
        <p:spPr>
          <a:xfrm>
            <a:off x="169066" y="7255563"/>
            <a:ext cx="1109319" cy="243509"/>
          </a:xfrm>
          <a:prstGeom prst="rect">
            <a:avLst/>
          </a:prstGeom>
        </p:spPr>
      </p:pic>
      <p:sp>
        <p:nvSpPr>
          <p:cNvPr id="3" name="TextBox 2">
            <a:extLst>
              <a:ext uri="{FF2B5EF4-FFF2-40B4-BE49-F238E27FC236}">
                <a16:creationId xmlns:a16="http://schemas.microsoft.com/office/drawing/2014/main" id="{01E52894-CFFD-EE41-ADD3-5B4E743287F0}"/>
              </a:ext>
            </a:extLst>
          </p:cNvPr>
          <p:cNvSpPr txBox="1"/>
          <p:nvPr userDrawn="1"/>
        </p:nvSpPr>
        <p:spPr>
          <a:xfrm>
            <a:off x="1278385" y="7255563"/>
            <a:ext cx="2172390" cy="246221"/>
          </a:xfrm>
          <a:prstGeom prst="rect">
            <a:avLst/>
          </a:prstGeom>
          <a:noFill/>
        </p:spPr>
        <p:txBody>
          <a:bodyPr wrap="none" rtlCol="0">
            <a:spAutoFit/>
          </a:bodyPr>
          <a:lstStyle/>
          <a:p>
            <a:r>
              <a:rPr lang="en-GB" sz="1000" dirty="0"/>
              <a:t>Credit: Tietze, F., Clarke, N. (2025)</a:t>
            </a:r>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Lst>
  <p:transition/>
  <p:txStyles>
    <p:titleStyle>
      <a:lvl1pPr algn="l" defTabSz="1000125" rtl="0" eaLnBrk="0" fontAlgn="base" hangingPunct="0">
        <a:spcBef>
          <a:spcPct val="0"/>
        </a:spcBef>
        <a:spcAft>
          <a:spcPct val="0"/>
        </a:spcAft>
        <a:defRPr sz="3000" b="1">
          <a:solidFill>
            <a:srgbClr val="006A90"/>
          </a:solidFill>
          <a:latin typeface="+mj-lt"/>
          <a:ea typeface="ＭＳ Ｐゴシック" charset="-128"/>
          <a:cs typeface="ＭＳ Ｐゴシック" charset="-128"/>
        </a:defRPr>
      </a:lvl1pPr>
      <a:lvl2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2pPr>
      <a:lvl3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3pPr>
      <a:lvl4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4pPr>
      <a:lvl5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5pPr>
      <a:lvl6pPr marL="457178" algn="l" defTabSz="1001663" rtl="0" eaLnBrk="1" fontAlgn="base" hangingPunct="1">
        <a:spcBef>
          <a:spcPct val="0"/>
        </a:spcBef>
        <a:spcAft>
          <a:spcPct val="0"/>
        </a:spcAft>
        <a:defRPr sz="3100" b="1">
          <a:solidFill>
            <a:schemeClr val="tx1"/>
          </a:solidFill>
          <a:latin typeface="Arial" charset="0"/>
        </a:defRPr>
      </a:lvl6pPr>
      <a:lvl7pPr marL="914354" algn="l" defTabSz="1001663" rtl="0" eaLnBrk="1" fontAlgn="base" hangingPunct="1">
        <a:spcBef>
          <a:spcPct val="0"/>
        </a:spcBef>
        <a:spcAft>
          <a:spcPct val="0"/>
        </a:spcAft>
        <a:defRPr sz="3100" b="1">
          <a:solidFill>
            <a:schemeClr val="tx1"/>
          </a:solidFill>
          <a:latin typeface="Arial" charset="0"/>
        </a:defRPr>
      </a:lvl7pPr>
      <a:lvl8pPr marL="1371532" algn="l" defTabSz="1001663" rtl="0" eaLnBrk="1" fontAlgn="base" hangingPunct="1">
        <a:spcBef>
          <a:spcPct val="0"/>
        </a:spcBef>
        <a:spcAft>
          <a:spcPct val="0"/>
        </a:spcAft>
        <a:defRPr sz="3100" b="1">
          <a:solidFill>
            <a:schemeClr val="tx1"/>
          </a:solidFill>
          <a:latin typeface="Arial" charset="0"/>
        </a:defRPr>
      </a:lvl8pPr>
      <a:lvl9pPr marL="1828709" algn="l" defTabSz="1001663" rtl="0" eaLnBrk="1" fontAlgn="base" hangingPunct="1">
        <a:spcBef>
          <a:spcPct val="0"/>
        </a:spcBef>
        <a:spcAft>
          <a:spcPct val="0"/>
        </a:spcAft>
        <a:defRPr sz="3100" b="1">
          <a:solidFill>
            <a:schemeClr val="tx1"/>
          </a:solidFill>
          <a:latin typeface="Arial" charset="0"/>
        </a:defRPr>
      </a:lvl9pPr>
    </p:titleStyle>
    <p:bodyStyle>
      <a:lvl1pPr marL="341313" indent="-341313" algn="l" defTabSz="303213" rtl="0" eaLnBrk="0" fontAlgn="base" hangingPunct="0">
        <a:spcBef>
          <a:spcPct val="25000"/>
        </a:spcBef>
        <a:spcAft>
          <a:spcPct val="0"/>
        </a:spcAft>
        <a:defRPr sz="2500" b="1">
          <a:solidFill>
            <a:schemeClr val="tx1"/>
          </a:solidFill>
          <a:latin typeface="+mn-lt"/>
          <a:ea typeface="ＭＳ Ｐゴシック" charset="-128"/>
          <a:cs typeface="ＭＳ Ｐゴシック" charset="-128"/>
        </a:defRPr>
      </a:lvl1pPr>
      <a:lvl2pPr marL="206375" indent="246063" algn="l" defTabSz="303213" rtl="0" eaLnBrk="0" fontAlgn="base" hangingPunct="0">
        <a:spcBef>
          <a:spcPct val="25000"/>
        </a:spcBef>
        <a:spcAft>
          <a:spcPct val="0"/>
        </a:spcAft>
        <a:buChar char="•"/>
        <a:defRPr sz="2100" b="1">
          <a:solidFill>
            <a:schemeClr val="tx1"/>
          </a:solidFill>
          <a:latin typeface="+mn-lt"/>
          <a:ea typeface="ＭＳ Ｐゴシック" charset="-128"/>
        </a:defRPr>
      </a:lvl2pPr>
      <a:lvl3pPr marL="415925" indent="493713" algn="l" defTabSz="303213" rtl="0" eaLnBrk="0" fontAlgn="base" hangingPunct="0">
        <a:spcBef>
          <a:spcPct val="25000"/>
        </a:spcBef>
        <a:spcAft>
          <a:spcPct val="0"/>
        </a:spcAft>
        <a:buChar char="•"/>
        <a:defRPr sz="2000">
          <a:solidFill>
            <a:schemeClr val="tx1"/>
          </a:solidFill>
          <a:latin typeface="+mn-lt"/>
          <a:ea typeface="ＭＳ Ｐゴシック" charset="-128"/>
        </a:defRPr>
      </a:lvl3pPr>
      <a:lvl4pPr marL="623888" indent="744538" algn="l" defTabSz="303213" rtl="0" eaLnBrk="0" fontAlgn="base" hangingPunct="0">
        <a:spcBef>
          <a:spcPct val="25000"/>
        </a:spcBef>
        <a:spcAft>
          <a:spcPct val="0"/>
        </a:spcAft>
        <a:buChar char="–"/>
        <a:defRPr>
          <a:solidFill>
            <a:schemeClr val="tx1"/>
          </a:solidFill>
          <a:latin typeface="+mn-lt"/>
          <a:ea typeface="ＭＳ Ｐゴシック" charset="-128"/>
        </a:defRPr>
      </a:lvl4pPr>
      <a:lvl5pPr marL="5129213" indent="-249238" algn="l" defTabSz="303213" rtl="0" eaLnBrk="0" fontAlgn="base" hangingPunct="0">
        <a:spcBef>
          <a:spcPct val="20000"/>
        </a:spcBef>
        <a:spcAft>
          <a:spcPct val="0"/>
        </a:spcAft>
        <a:buChar char="»"/>
        <a:defRPr sz="2000" b="1">
          <a:solidFill>
            <a:schemeClr val="tx1"/>
          </a:solidFill>
          <a:latin typeface="+mn-lt"/>
          <a:ea typeface="ＭＳ Ｐゴシック" charset="-128"/>
        </a:defRPr>
      </a:lvl5pPr>
      <a:lvl6pPr marL="5589308" indent="-250812" algn="l" defTabSz="304784" rtl="0" eaLnBrk="1" fontAlgn="base" hangingPunct="1">
        <a:spcBef>
          <a:spcPct val="20000"/>
        </a:spcBef>
        <a:spcAft>
          <a:spcPct val="0"/>
        </a:spcAft>
        <a:buChar char="»"/>
        <a:defRPr sz="2000" b="1">
          <a:solidFill>
            <a:schemeClr val="tx1"/>
          </a:solidFill>
          <a:latin typeface="+mn-lt"/>
          <a:ea typeface="ＭＳ Ｐゴシック" charset="-128"/>
        </a:defRPr>
      </a:lvl6pPr>
      <a:lvl7pPr marL="6046486" indent="-250812" algn="l" defTabSz="304784" rtl="0" eaLnBrk="1" fontAlgn="base" hangingPunct="1">
        <a:spcBef>
          <a:spcPct val="20000"/>
        </a:spcBef>
        <a:spcAft>
          <a:spcPct val="0"/>
        </a:spcAft>
        <a:buChar char="»"/>
        <a:defRPr sz="2000" b="1">
          <a:solidFill>
            <a:schemeClr val="tx1"/>
          </a:solidFill>
          <a:latin typeface="+mn-lt"/>
          <a:ea typeface="ＭＳ Ｐゴシック" charset="-128"/>
        </a:defRPr>
      </a:lvl7pPr>
      <a:lvl8pPr marL="6503663" indent="-250812" algn="l" defTabSz="304784" rtl="0" eaLnBrk="1" fontAlgn="base" hangingPunct="1">
        <a:spcBef>
          <a:spcPct val="20000"/>
        </a:spcBef>
        <a:spcAft>
          <a:spcPct val="0"/>
        </a:spcAft>
        <a:buChar char="»"/>
        <a:defRPr sz="2000" b="1">
          <a:solidFill>
            <a:schemeClr val="tx1"/>
          </a:solidFill>
          <a:latin typeface="+mn-lt"/>
          <a:ea typeface="ＭＳ Ｐゴシック" charset="-128"/>
        </a:defRPr>
      </a:lvl8pPr>
      <a:lvl9pPr marL="6960841" indent="-250812" algn="l" defTabSz="304784" rtl="0" eaLnBrk="1" fontAlgn="base" hangingPunct="1">
        <a:spcBef>
          <a:spcPct val="20000"/>
        </a:spcBef>
        <a:spcAft>
          <a:spcPct val="0"/>
        </a:spcAft>
        <a:buChar char="»"/>
        <a:defRPr sz="2000" b="1">
          <a:solidFill>
            <a:schemeClr val="tx1"/>
          </a:solidFill>
          <a:latin typeface="+mn-lt"/>
          <a:ea typeface="ＭＳ Ｐゴシック"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sciencedirect.com/science/article/abs/pii/S0040162514002753" TargetMode="External"/><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 Id="rId9" Type="http://schemas.openxmlformats.org/officeDocument/2006/relationships/hyperlink" Target="http://www.ifm.eng.cam.ac.uk/uploads/Download/AMUK2019.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po.org/searching-for-patents/business/patent-insight-reports.html"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www.lens.or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hyperlink" Target="https://patentscope.wipo.int/search/en/search.jsf" TargetMode="External"/><Relationship Id="rId10" Type="http://schemas.openxmlformats.org/officeDocument/2006/relationships/image" Target="../media/image17.png"/><Relationship Id="rId4" Type="http://schemas.openxmlformats.org/officeDocument/2006/relationships/hyperlink" Target="http://worldwide.espacenet.com/" TargetMode="External"/><Relationship Id="rId9" Type="http://schemas.openxmlformats.org/officeDocument/2006/relationships/hyperlink" Target="https://www.google.com/?tbm=pt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tags" Target="../tags/tag11.xml"/><Relationship Id="rId7" Type="http://schemas.openxmlformats.org/officeDocument/2006/relationships/image" Target="../media/image7.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oleObject" Target="../embeddings/oleObject2.bin"/><Relationship Id="rId5" Type="http://schemas.openxmlformats.org/officeDocument/2006/relationships/notesSlide" Target="../notesSlides/notesSlide7.xml"/><Relationship Id="rId10" Type="http://schemas.openxmlformats.org/officeDocument/2006/relationships/hyperlink" Target="https://www.wipo.int/edocs/pubdocs/en/wipo_pub_941_2018.pdf" TargetMode="External"/><Relationship Id="rId4" Type="http://schemas.openxmlformats.org/officeDocument/2006/relationships/slideLayout" Target="../slideLayouts/slideLayout6.xml"/><Relationship Id="rId9"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http://piug.org/vendors#AnalysisTool" TargetMode="External"/><Relationship Id="rId5" Type="http://schemas.openxmlformats.org/officeDocument/2006/relationships/hyperlink" Target="https://www.sciencedirect.com/science/article/pii/S017221901630103X" TargetMode="External"/><Relationship Id="rId4" Type="http://schemas.openxmlformats.org/officeDocument/2006/relationships/hyperlink" Target="https://wipo-analytics.github.io/index.html" TargetMode="Externa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lens.org/lens" TargetMode="External"/><Relationship Id="rId2" Type="http://schemas.openxmlformats.org/officeDocument/2006/relationships/hyperlink" Target="https://worldwide.espacenet.com/" TargetMode="Externa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w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lens.org/lens" TargetMode="External"/><Relationship Id="rId2" Type="http://schemas.openxmlformats.org/officeDocument/2006/relationships/hyperlink" Target="https://worldwide.espacenet.com/" TargetMode="Externa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1.wmf"/><Relationship Id="rId5" Type="http://schemas.openxmlformats.org/officeDocument/2006/relationships/image" Target="../media/image50.wmf"/><Relationship Id="rId10" Type="http://schemas.openxmlformats.org/officeDocument/2006/relationships/image" Target="../media/image55.png"/><Relationship Id="rId4" Type="http://schemas.openxmlformats.org/officeDocument/2006/relationships/image" Target="../media/image49.wmf"/><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www.lens.org/lens" TargetMode="External"/><Relationship Id="rId2" Type="http://schemas.openxmlformats.org/officeDocument/2006/relationships/hyperlink" Target="https://worldwide.espacenet.com/" TargetMode="Externa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lens.org/lens/search/patent/table?n=50&amp;extendedFamilyOf=113-280-526-014-359&amp;preview=fals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orldwide.espacenet.com/patent/search/family/041130043/publication/EP2464727B1?q=EP%202464727%20B1" TargetMode="External"/><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patentscope.wipo.int/search/en/detail.jsf?docId=WO2011018227" TargetMode="Externa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hyperlink" Target="https://blog.hubspot.com/marketing/types-of-graphs-for-data-visualization" TargetMode="External"/><Relationship Id="rId5" Type="http://schemas.openxmlformats.org/officeDocument/2006/relationships/hyperlink" Target="https://www.tableau.com/learn/articles/data-visualization-tips" TargetMode="External"/><Relationship Id="rId4" Type="http://schemas.openxmlformats.org/officeDocument/2006/relationships/hyperlink" Target="https://doi.org/10.1016/j.envsoft.2010.12.006"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45D35-EEC6-684A-BB49-EF256F729BF7}"/>
              </a:ext>
            </a:extLst>
          </p:cNvPr>
          <p:cNvSpPr/>
          <p:nvPr/>
        </p:nvSpPr>
        <p:spPr>
          <a:xfrm>
            <a:off x="0" y="-1270000"/>
            <a:ext cx="13557250" cy="5507038"/>
          </a:xfrm>
          <a:prstGeom prst="rect">
            <a:avLst/>
          </a:prstGeom>
          <a:solidFill>
            <a:srgbClr val="007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54585" eaLnBrk="1" fontAlgn="auto" hangingPunct="1">
              <a:spcBef>
                <a:spcPts val="0"/>
              </a:spcBef>
              <a:spcAft>
                <a:spcPts val="0"/>
              </a:spcAft>
              <a:defRPr/>
            </a:pPr>
            <a:endParaRPr lang="en-GB" sz="2667">
              <a:solidFill>
                <a:prstClr val="white"/>
              </a:solidFill>
            </a:endParaRPr>
          </a:p>
        </p:txBody>
      </p:sp>
      <p:sp>
        <p:nvSpPr>
          <p:cNvPr id="5" name="Pentagon 4">
            <a:extLst>
              <a:ext uri="{FF2B5EF4-FFF2-40B4-BE49-F238E27FC236}">
                <a16:creationId xmlns:a16="http://schemas.microsoft.com/office/drawing/2014/main" id="{CA2B2863-BD27-2D46-9E1E-676658B1A71F}"/>
              </a:ext>
            </a:extLst>
          </p:cNvPr>
          <p:cNvSpPr/>
          <p:nvPr/>
        </p:nvSpPr>
        <p:spPr>
          <a:xfrm>
            <a:off x="4763" y="3276600"/>
            <a:ext cx="1112837" cy="19192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54585" eaLnBrk="1" fontAlgn="auto" hangingPunct="1">
              <a:spcBef>
                <a:spcPts val="0"/>
              </a:spcBef>
              <a:spcAft>
                <a:spcPts val="0"/>
              </a:spcAft>
              <a:defRPr/>
            </a:pPr>
            <a:endParaRPr lang="en-GB" sz="2667">
              <a:solidFill>
                <a:srgbClr val="006A90"/>
              </a:solidFill>
            </a:endParaRPr>
          </a:p>
        </p:txBody>
      </p:sp>
      <p:sp>
        <p:nvSpPr>
          <p:cNvPr id="6" name="TextBox 5">
            <a:extLst>
              <a:ext uri="{FF2B5EF4-FFF2-40B4-BE49-F238E27FC236}">
                <a16:creationId xmlns:a16="http://schemas.microsoft.com/office/drawing/2014/main" id="{A7D24069-051F-4041-802C-C0F0DD08C316}"/>
              </a:ext>
            </a:extLst>
          </p:cNvPr>
          <p:cNvSpPr txBox="1"/>
          <p:nvPr/>
        </p:nvSpPr>
        <p:spPr>
          <a:xfrm>
            <a:off x="1308286" y="4440721"/>
            <a:ext cx="9602787" cy="1775999"/>
          </a:xfrm>
          <a:prstGeom prst="rect">
            <a:avLst/>
          </a:prstGeom>
          <a:noFill/>
        </p:spPr>
        <p:txBody>
          <a:bodyPr>
            <a:spAutoFit/>
          </a:bodyPr>
          <a:lstStyle/>
          <a:p>
            <a:pPr marL="507970" indent="-507970" defTabSz="1354585" eaLnBrk="1" fontAlgn="auto" hangingPunct="1">
              <a:spcBef>
                <a:spcPct val="20000"/>
              </a:spcBef>
              <a:spcAft>
                <a:spcPts val="0"/>
              </a:spcAft>
              <a:defRPr/>
            </a:pPr>
            <a:r>
              <a:rPr lang="en-GB" sz="2400" b="1" dirty="0">
                <a:solidFill>
                  <a:prstClr val="black"/>
                </a:solidFill>
                <a:ea typeface="+mn-ea"/>
                <a:cs typeface="Arial" pitchFamily="34" charset="0"/>
              </a:rPr>
              <a:t>IP Analytics Exercise</a:t>
            </a:r>
          </a:p>
          <a:p>
            <a:pPr marL="507970" indent="-507970" defTabSz="1354585" eaLnBrk="1" fontAlgn="auto" hangingPunct="1">
              <a:spcBef>
                <a:spcPct val="20000"/>
              </a:spcBef>
              <a:spcAft>
                <a:spcPts val="0"/>
              </a:spcAft>
              <a:defRPr/>
            </a:pPr>
            <a:r>
              <a:rPr lang="en-GB" sz="2400" dirty="0" err="1">
                <a:solidFill>
                  <a:prstClr val="black"/>
                </a:solidFill>
                <a:ea typeface="+mn-ea"/>
                <a:cs typeface="Arial" pitchFamily="34" charset="0"/>
              </a:rPr>
              <a:t>Kickoff</a:t>
            </a:r>
            <a:r>
              <a:rPr lang="en-GB" sz="2400" dirty="0">
                <a:solidFill>
                  <a:prstClr val="black"/>
                </a:solidFill>
                <a:ea typeface="+mn-ea"/>
                <a:cs typeface="Arial" pitchFamily="34" charset="0"/>
              </a:rPr>
              <a:t> slide deck</a:t>
            </a:r>
          </a:p>
          <a:p>
            <a:pPr marL="507970" indent="-507970" defTabSz="1354585" eaLnBrk="1" fontAlgn="auto" hangingPunct="1">
              <a:spcBef>
                <a:spcPct val="20000"/>
              </a:spcBef>
              <a:spcAft>
                <a:spcPts val="0"/>
              </a:spcAft>
              <a:defRPr/>
            </a:pPr>
            <a:endParaRPr lang="en-GB" sz="2371" dirty="0">
              <a:solidFill>
                <a:prstClr val="black"/>
              </a:solidFill>
              <a:ea typeface="+mn-ea"/>
              <a:cs typeface="Arial" pitchFamily="34" charset="0"/>
            </a:endParaRPr>
          </a:p>
          <a:p>
            <a:pPr marL="507970" indent="-507970" defTabSz="1354585" eaLnBrk="1" fontAlgn="auto" hangingPunct="1">
              <a:spcBef>
                <a:spcPct val="20000"/>
              </a:spcBef>
              <a:spcAft>
                <a:spcPts val="0"/>
              </a:spcAft>
              <a:defRPr/>
            </a:pPr>
            <a:r>
              <a:rPr lang="en-GB" sz="1200" dirty="0">
                <a:solidFill>
                  <a:prstClr val="black"/>
                </a:solidFill>
                <a:ea typeface="+mn-ea"/>
                <a:cs typeface="Arial" pitchFamily="34" charset="0"/>
              </a:rPr>
              <a:t>© Tietze, F., Clarke, N. (2025)</a:t>
            </a:r>
          </a:p>
          <a:p>
            <a:pPr marL="507970" indent="-507970" defTabSz="1354585" eaLnBrk="1" fontAlgn="auto" hangingPunct="1">
              <a:spcBef>
                <a:spcPct val="20000"/>
              </a:spcBef>
              <a:spcAft>
                <a:spcPts val="0"/>
              </a:spcAft>
              <a:defRPr/>
            </a:pPr>
            <a:r>
              <a:rPr lang="en-GB" sz="1200" dirty="0">
                <a:solidFill>
                  <a:prstClr val="black"/>
                </a:solidFill>
                <a:ea typeface="+mn-ea"/>
                <a:cs typeface="Arial" pitchFamily="34" charset="0"/>
              </a:rPr>
              <a:t>This material is shared under a Creative Commons license, CC BY 4.0 </a:t>
            </a:r>
          </a:p>
        </p:txBody>
      </p:sp>
      <p:sp>
        <p:nvSpPr>
          <p:cNvPr id="9" name="Content Placeholder 4">
            <a:extLst>
              <a:ext uri="{FF2B5EF4-FFF2-40B4-BE49-F238E27FC236}">
                <a16:creationId xmlns:a16="http://schemas.microsoft.com/office/drawing/2014/main" id="{9CC37288-A28A-8944-842C-56586F2BA044}"/>
              </a:ext>
            </a:extLst>
          </p:cNvPr>
          <p:cNvSpPr txBox="1">
            <a:spLocks/>
          </p:cNvSpPr>
          <p:nvPr/>
        </p:nvSpPr>
        <p:spPr>
          <a:xfrm>
            <a:off x="1579563" y="1441450"/>
            <a:ext cx="11522075" cy="1042988"/>
          </a:xfrm>
          <a:prstGeom prst="rect">
            <a:avLst/>
          </a:prstGeom>
        </p:spPr>
        <p:txBody>
          <a:bodyPr lIns="135461" tIns="67731" rIns="135461" bIns="67731"/>
          <a:lstStyle/>
          <a:p>
            <a:pPr marL="507970" indent="-507970" defTabSz="1354585" eaLnBrk="1" fontAlgn="auto" hangingPunct="1">
              <a:spcBef>
                <a:spcPct val="20000"/>
              </a:spcBef>
              <a:spcAft>
                <a:spcPts val="0"/>
              </a:spcAft>
              <a:defRPr/>
            </a:pPr>
            <a:endParaRPr lang="en-GB" sz="5333" b="1">
              <a:solidFill>
                <a:prstClr val="white"/>
              </a:solidFill>
              <a:ea typeface="+mn-ea"/>
              <a:cs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A6E0-C100-405E-8E2D-06848AE87657}"/>
              </a:ext>
            </a:extLst>
          </p:cNvPr>
          <p:cNvSpPr>
            <a:spLocks noGrp="1"/>
          </p:cNvSpPr>
          <p:nvPr>
            <p:ph type="title"/>
          </p:nvPr>
        </p:nvSpPr>
        <p:spPr>
          <a:xfrm>
            <a:off x="657225" y="397554"/>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dirty="0"/>
              <a:t>Example topics: Groups of 3-4 participants working on one topic</a:t>
            </a:r>
            <a:endParaRPr lang="de-DE" sz="2400" dirty="0"/>
          </a:p>
        </p:txBody>
      </p:sp>
      <p:sp>
        <p:nvSpPr>
          <p:cNvPr id="6" name="Rectangle: Rounded Corners 5">
            <a:extLst>
              <a:ext uri="{FF2B5EF4-FFF2-40B4-BE49-F238E27FC236}">
                <a16:creationId xmlns:a16="http://schemas.microsoft.com/office/drawing/2014/main" id="{821F8016-14BC-471F-A604-1834C7C0A607}"/>
              </a:ext>
            </a:extLst>
          </p:cNvPr>
          <p:cNvSpPr/>
          <p:nvPr/>
        </p:nvSpPr>
        <p:spPr bwMode="auto">
          <a:xfrm>
            <a:off x="784274" y="2130300"/>
            <a:ext cx="2437622" cy="3349689"/>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Heat pumps and greener buildings</a:t>
            </a:r>
            <a:endParaRPr lang="en-GB" sz="1800" b="0" i="0" u="none" strike="noStrike" cap="none" normalizeH="0" baseline="0" dirty="0">
              <a:ln>
                <a:noFill/>
              </a:ln>
              <a:effectLst/>
              <a:latin typeface="Arial" charset="0"/>
              <a:cs typeface="Arial"/>
            </a:endParaRPr>
          </a:p>
        </p:txBody>
      </p:sp>
      <p:sp>
        <p:nvSpPr>
          <p:cNvPr id="7" name="Rectangle: Rounded Corners 6">
            <a:extLst>
              <a:ext uri="{FF2B5EF4-FFF2-40B4-BE49-F238E27FC236}">
                <a16:creationId xmlns:a16="http://schemas.microsoft.com/office/drawing/2014/main" id="{CD4922B3-FBC8-466E-B4AB-1833B94E00C6}"/>
              </a:ext>
            </a:extLst>
          </p:cNvPr>
          <p:cNvSpPr/>
          <p:nvPr/>
        </p:nvSpPr>
        <p:spPr bwMode="auto">
          <a:xfrm>
            <a:off x="3825503" y="2142910"/>
            <a:ext cx="2437622" cy="3349689"/>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Sustainable Aviation Fuel</a:t>
            </a:r>
            <a:endParaRPr lang="en-GB" sz="1800" b="0" i="0" u="none" strike="noStrike" cap="none" normalizeH="0" baseline="0" dirty="0">
              <a:ln>
                <a:noFill/>
              </a:ln>
              <a:solidFill>
                <a:schemeClr val="tx1"/>
              </a:solidFill>
              <a:effectLst/>
              <a:latin typeface="Arial" charset="0"/>
              <a:cs typeface="Arial"/>
            </a:endParaRPr>
          </a:p>
        </p:txBody>
      </p:sp>
      <p:sp>
        <p:nvSpPr>
          <p:cNvPr id="8" name="Rectangle: Rounded Corners 7">
            <a:extLst>
              <a:ext uri="{FF2B5EF4-FFF2-40B4-BE49-F238E27FC236}">
                <a16:creationId xmlns:a16="http://schemas.microsoft.com/office/drawing/2014/main" id="{1437F877-607A-4575-8819-CF262DF6C7FC}"/>
              </a:ext>
            </a:extLst>
          </p:cNvPr>
          <p:cNvSpPr/>
          <p:nvPr/>
        </p:nvSpPr>
        <p:spPr bwMode="auto">
          <a:xfrm>
            <a:off x="6910563" y="2127401"/>
            <a:ext cx="2437622" cy="3349689"/>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Recycling Food Packaging</a:t>
            </a:r>
            <a:endParaRPr lang="en-GB" sz="1800" b="0" i="0" u="none" strike="noStrike" cap="none" normalizeH="0" baseline="0" dirty="0">
              <a:ln>
                <a:noFill/>
              </a:ln>
              <a:solidFill>
                <a:schemeClr val="tx1"/>
              </a:solidFill>
              <a:effectLst/>
              <a:latin typeface="Arial" charset="0"/>
              <a:cs typeface="Arial"/>
            </a:endParaRPr>
          </a:p>
        </p:txBody>
      </p:sp>
      <p:pic>
        <p:nvPicPr>
          <p:cNvPr id="3" name="Picture 2" descr="A white air conditioner outside a house&#10;&#10;Description automatically generated">
            <a:extLst>
              <a:ext uri="{FF2B5EF4-FFF2-40B4-BE49-F238E27FC236}">
                <a16:creationId xmlns:a16="http://schemas.microsoft.com/office/drawing/2014/main" id="{6BD6DB67-5298-0D29-FABF-7A75B55508A1}"/>
              </a:ext>
            </a:extLst>
          </p:cNvPr>
          <p:cNvPicPr>
            <a:picLocks noChangeAspect="1"/>
          </p:cNvPicPr>
          <p:nvPr/>
        </p:nvPicPr>
        <p:blipFill>
          <a:blip r:embed="rId2"/>
          <a:stretch>
            <a:fillRect/>
          </a:stretch>
        </p:blipFill>
        <p:spPr>
          <a:xfrm>
            <a:off x="1112893" y="2871801"/>
            <a:ext cx="1829178" cy="2427391"/>
          </a:xfrm>
          <a:prstGeom prst="rect">
            <a:avLst/>
          </a:prstGeom>
        </p:spPr>
      </p:pic>
      <p:pic>
        <p:nvPicPr>
          <p:cNvPr id="4" name="Picture 3" descr="Sustainable Aviation Fuel is touted as being the key to a carbon-neutral deadline of 2050 for aviation but there are challenges.">
            <a:extLst>
              <a:ext uri="{FF2B5EF4-FFF2-40B4-BE49-F238E27FC236}">
                <a16:creationId xmlns:a16="http://schemas.microsoft.com/office/drawing/2014/main" id="{A628808C-035A-2559-F47C-9C8F7A1BA808}"/>
              </a:ext>
            </a:extLst>
          </p:cNvPr>
          <p:cNvPicPr>
            <a:picLocks noChangeAspect="1"/>
          </p:cNvPicPr>
          <p:nvPr/>
        </p:nvPicPr>
        <p:blipFill>
          <a:blip r:embed="rId3"/>
          <a:stretch>
            <a:fillRect/>
          </a:stretch>
        </p:blipFill>
        <p:spPr>
          <a:xfrm>
            <a:off x="4027533" y="3410322"/>
            <a:ext cx="2077392" cy="1168873"/>
          </a:xfrm>
          <a:prstGeom prst="rect">
            <a:avLst/>
          </a:prstGeom>
        </p:spPr>
      </p:pic>
      <p:pic>
        <p:nvPicPr>
          <p:cNvPr id="5" name="Picture 4" descr="tetra pak recycling - milk cartons">
            <a:extLst>
              <a:ext uri="{FF2B5EF4-FFF2-40B4-BE49-F238E27FC236}">
                <a16:creationId xmlns:a16="http://schemas.microsoft.com/office/drawing/2014/main" id="{E18BBDF0-EF98-157B-7112-B462F571BFD7}"/>
              </a:ext>
            </a:extLst>
          </p:cNvPr>
          <p:cNvPicPr>
            <a:picLocks noChangeAspect="1"/>
          </p:cNvPicPr>
          <p:nvPr/>
        </p:nvPicPr>
        <p:blipFill>
          <a:blip r:embed="rId4"/>
          <a:stretch>
            <a:fillRect/>
          </a:stretch>
        </p:blipFill>
        <p:spPr>
          <a:xfrm>
            <a:off x="7036202" y="3410322"/>
            <a:ext cx="2186343" cy="1498601"/>
          </a:xfrm>
          <a:prstGeom prst="rect">
            <a:avLst/>
          </a:prstGeom>
        </p:spPr>
      </p:pic>
      <p:sp>
        <p:nvSpPr>
          <p:cNvPr id="10" name="Rectangle: Rounded Corners 7">
            <a:extLst>
              <a:ext uri="{FF2B5EF4-FFF2-40B4-BE49-F238E27FC236}">
                <a16:creationId xmlns:a16="http://schemas.microsoft.com/office/drawing/2014/main" id="{7FA5E64B-547D-465E-7B17-A0510087442A}"/>
              </a:ext>
            </a:extLst>
          </p:cNvPr>
          <p:cNvSpPr/>
          <p:nvPr/>
        </p:nvSpPr>
        <p:spPr bwMode="auto">
          <a:xfrm>
            <a:off x="9995623" y="2127400"/>
            <a:ext cx="2437622" cy="3349689"/>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mRNA</a:t>
            </a:r>
            <a:endParaRPr lang="en-GB" sz="1800" b="0" i="0" u="none" strike="noStrike" cap="none" normalizeH="0" baseline="0" dirty="0">
              <a:ln>
                <a:noFill/>
              </a:ln>
              <a:solidFill>
                <a:schemeClr val="tx1"/>
              </a:solidFill>
              <a:effectLst/>
              <a:latin typeface="Arial" charset="0"/>
              <a:cs typeface="Arial"/>
            </a:endParaRPr>
          </a:p>
        </p:txBody>
      </p:sp>
      <p:pic>
        <p:nvPicPr>
          <p:cNvPr id="9" name="Picture 8">
            <a:extLst>
              <a:ext uri="{FF2B5EF4-FFF2-40B4-BE49-F238E27FC236}">
                <a16:creationId xmlns:a16="http://schemas.microsoft.com/office/drawing/2014/main" id="{6A2FD76A-6DFC-A5D7-9E62-4E99F21F9982}"/>
              </a:ext>
            </a:extLst>
          </p:cNvPr>
          <p:cNvPicPr>
            <a:picLocks noChangeAspect="1"/>
          </p:cNvPicPr>
          <p:nvPr/>
        </p:nvPicPr>
        <p:blipFill>
          <a:blip r:embed="rId5"/>
          <a:stretch>
            <a:fillRect/>
          </a:stretch>
        </p:blipFill>
        <p:spPr>
          <a:xfrm>
            <a:off x="10273806" y="3196233"/>
            <a:ext cx="1881256" cy="1778525"/>
          </a:xfrm>
          <a:prstGeom prst="rect">
            <a:avLst/>
          </a:prstGeom>
        </p:spPr>
      </p:pic>
    </p:spTree>
    <p:extLst>
      <p:ext uri="{BB962C8B-B14F-4D97-AF65-F5344CB8AC3E}">
        <p14:creationId xmlns:p14="http://schemas.microsoft.com/office/powerpoint/2010/main" val="38910646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5653-489D-4084-AD8E-18BFA32852FB}"/>
              </a:ext>
            </a:extLst>
          </p:cNvPr>
          <p:cNvSpPr>
            <a:spLocks noGrp="1"/>
          </p:cNvSpPr>
          <p:nvPr>
            <p:ph type="title"/>
          </p:nvPr>
        </p:nvSpPr>
        <p:spPr>
          <a:xfrm>
            <a:off x="588345" y="362192"/>
            <a:ext cx="4515806" cy="719138"/>
          </a:xfrm>
        </p:spPr>
        <p:txBody>
          <a:bodyPr/>
          <a:lstStyle/>
          <a:p>
            <a:r>
              <a:rPr lang="en-GB" sz="2400" dirty="0"/>
              <a:t>Groups</a:t>
            </a:r>
            <a:endParaRPr lang="de-DE" sz="2400" dirty="0"/>
          </a:p>
        </p:txBody>
      </p:sp>
      <p:graphicFrame>
        <p:nvGraphicFramePr>
          <p:cNvPr id="6" name="Table 7">
            <a:extLst>
              <a:ext uri="{FF2B5EF4-FFF2-40B4-BE49-F238E27FC236}">
                <a16:creationId xmlns:a16="http://schemas.microsoft.com/office/drawing/2014/main" id="{27D94A41-E6F2-6F57-902E-AF773DF0BAF0}"/>
              </a:ext>
            </a:extLst>
          </p:cNvPr>
          <p:cNvGraphicFramePr>
            <a:graphicFrameLocks noGrp="1"/>
          </p:cNvGraphicFramePr>
          <p:nvPr>
            <p:extLst>
              <p:ext uri="{D42A27DB-BD31-4B8C-83A1-F6EECF244321}">
                <p14:modId xmlns:p14="http://schemas.microsoft.com/office/powerpoint/2010/main" val="655811255"/>
              </p:ext>
            </p:extLst>
          </p:nvPr>
        </p:nvGraphicFramePr>
        <p:xfrm>
          <a:off x="1278634" y="2702437"/>
          <a:ext cx="11827750" cy="1854200"/>
        </p:xfrm>
        <a:graphic>
          <a:graphicData uri="http://schemas.openxmlformats.org/drawingml/2006/table">
            <a:tbl>
              <a:tblPr firstRow="1" bandRow="1">
                <a:tableStyleId>{5C22544A-7EE6-4342-B048-85BDC9FD1C3A}</a:tableStyleId>
              </a:tblPr>
              <a:tblGrid>
                <a:gridCol w="876902">
                  <a:extLst>
                    <a:ext uri="{9D8B030D-6E8A-4147-A177-3AD203B41FA5}">
                      <a16:colId xmlns:a16="http://schemas.microsoft.com/office/drawing/2014/main" val="710192637"/>
                    </a:ext>
                  </a:extLst>
                </a:gridCol>
                <a:gridCol w="1904999">
                  <a:extLst>
                    <a:ext uri="{9D8B030D-6E8A-4147-A177-3AD203B41FA5}">
                      <a16:colId xmlns:a16="http://schemas.microsoft.com/office/drawing/2014/main" val="3199245572"/>
                    </a:ext>
                  </a:extLst>
                </a:gridCol>
                <a:gridCol w="1768928">
                  <a:extLst>
                    <a:ext uri="{9D8B030D-6E8A-4147-A177-3AD203B41FA5}">
                      <a16:colId xmlns:a16="http://schemas.microsoft.com/office/drawing/2014/main" val="139421617"/>
                    </a:ext>
                  </a:extLst>
                </a:gridCol>
                <a:gridCol w="1799166">
                  <a:extLst>
                    <a:ext uri="{9D8B030D-6E8A-4147-A177-3AD203B41FA5}">
                      <a16:colId xmlns:a16="http://schemas.microsoft.com/office/drawing/2014/main" val="2342042745"/>
                    </a:ext>
                  </a:extLst>
                </a:gridCol>
                <a:gridCol w="1844523">
                  <a:extLst>
                    <a:ext uri="{9D8B030D-6E8A-4147-A177-3AD203B41FA5}">
                      <a16:colId xmlns:a16="http://schemas.microsoft.com/office/drawing/2014/main" val="3379366633"/>
                    </a:ext>
                  </a:extLst>
                </a:gridCol>
                <a:gridCol w="1935238">
                  <a:extLst>
                    <a:ext uri="{9D8B030D-6E8A-4147-A177-3AD203B41FA5}">
                      <a16:colId xmlns:a16="http://schemas.microsoft.com/office/drawing/2014/main" val="4149682139"/>
                    </a:ext>
                  </a:extLst>
                </a:gridCol>
                <a:gridCol w="1697994">
                  <a:extLst>
                    <a:ext uri="{9D8B030D-6E8A-4147-A177-3AD203B41FA5}">
                      <a16:colId xmlns:a16="http://schemas.microsoft.com/office/drawing/2014/main" val="2580879374"/>
                    </a:ext>
                  </a:extLst>
                </a:gridCol>
              </a:tblGrid>
              <a:tr h="370840">
                <a:tc>
                  <a:txBody>
                    <a:bodyPr/>
                    <a:lstStyle/>
                    <a:p>
                      <a:endParaRPr lang="en-GB"/>
                    </a:p>
                  </a:txBody>
                  <a:tcPr/>
                </a:tc>
                <a:tc>
                  <a:txBody>
                    <a:bodyPr/>
                    <a:lstStyle/>
                    <a:p>
                      <a:r>
                        <a:rPr lang="en-GB" dirty="0"/>
                        <a:t>Group 1 </a:t>
                      </a:r>
                    </a:p>
                  </a:txBody>
                  <a:tcPr/>
                </a:tc>
                <a:tc>
                  <a:txBody>
                    <a:bodyPr/>
                    <a:lstStyle/>
                    <a:p>
                      <a:r>
                        <a:rPr lang="en-GB" dirty="0"/>
                        <a:t>Group 2 </a:t>
                      </a:r>
                    </a:p>
                  </a:txBody>
                  <a:tcPr/>
                </a:tc>
                <a:tc>
                  <a:txBody>
                    <a:bodyPr/>
                    <a:lstStyle/>
                    <a:p>
                      <a:r>
                        <a:rPr lang="en-GB" dirty="0"/>
                        <a:t>Group 3 </a:t>
                      </a:r>
                    </a:p>
                  </a:txBody>
                  <a:tcPr/>
                </a:tc>
                <a:tc>
                  <a:txBody>
                    <a:bodyPr/>
                    <a:lstStyle/>
                    <a:p>
                      <a:r>
                        <a:rPr lang="en-GB" dirty="0"/>
                        <a:t>Group 4 </a:t>
                      </a:r>
                    </a:p>
                  </a:txBody>
                  <a:tcPr/>
                </a:tc>
                <a:tc>
                  <a:txBody>
                    <a:bodyPr/>
                    <a:lstStyle/>
                    <a:p>
                      <a:r>
                        <a:rPr lang="en-GB" dirty="0"/>
                        <a:t>Group 5 </a:t>
                      </a:r>
                    </a:p>
                  </a:txBody>
                  <a:tcPr/>
                </a:tc>
                <a:tc>
                  <a:txBody>
                    <a:bodyPr/>
                    <a:lstStyle/>
                    <a:p>
                      <a:r>
                        <a:rPr lang="en-GB"/>
                        <a:t>Group 6</a:t>
                      </a:r>
                    </a:p>
                  </a:txBody>
                  <a:tcPr/>
                </a:tc>
                <a:extLst>
                  <a:ext uri="{0D108BD9-81ED-4DB2-BD59-A6C34878D82A}">
                    <a16:rowId xmlns:a16="http://schemas.microsoft.com/office/drawing/2014/main" val="4141501290"/>
                  </a:ext>
                </a:extLst>
              </a:tr>
              <a:tr h="370840">
                <a:tc>
                  <a:txBody>
                    <a:bodyPr/>
                    <a:lstStyle/>
                    <a:p>
                      <a:r>
                        <a:rPr lang="en-GB" dirty="0"/>
                        <a:t>Topic </a:t>
                      </a:r>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686667528"/>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69158284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773593625"/>
                  </a:ext>
                </a:extLst>
              </a:tr>
              <a:tr h="370840">
                <a:tc>
                  <a:txBody>
                    <a:bodyPr/>
                    <a:lstStyle/>
                    <a:p>
                      <a:endParaRPr lang="en-GB"/>
                    </a:p>
                  </a:txBody>
                  <a:tcPr/>
                </a:tc>
                <a:tc>
                  <a:txBody>
                    <a:bodyPr/>
                    <a:lstStyle/>
                    <a:p>
                      <a:endParaRPr lang="en-GB" dirty="0"/>
                    </a:p>
                  </a:txBody>
                  <a:tcPr/>
                </a:tc>
                <a:tc>
                  <a:txBody>
                    <a:bodyPr/>
                    <a:lstStyle/>
                    <a:p>
                      <a:endParaRPr lang="en-GB" dirty="0">
                        <a:highlight>
                          <a:srgbClr val="FFFF00"/>
                        </a:highlight>
                      </a:endParaRPr>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133597616"/>
                  </a:ext>
                </a:extLst>
              </a:tr>
            </a:tbl>
          </a:graphicData>
        </a:graphic>
      </p:graphicFrame>
      <p:sp>
        <p:nvSpPr>
          <p:cNvPr id="3" name="TextBox 2">
            <a:extLst>
              <a:ext uri="{FF2B5EF4-FFF2-40B4-BE49-F238E27FC236}">
                <a16:creationId xmlns:a16="http://schemas.microsoft.com/office/drawing/2014/main" id="{C5D9A007-22C4-F00F-6700-53E3F854B4AC}"/>
              </a:ext>
            </a:extLst>
          </p:cNvPr>
          <p:cNvSpPr txBox="1"/>
          <p:nvPr/>
        </p:nvSpPr>
        <p:spPr>
          <a:xfrm>
            <a:off x="1337624" y="5126253"/>
            <a:ext cx="10937295" cy="923330"/>
          </a:xfrm>
          <a:prstGeom prst="rect">
            <a:avLst/>
          </a:prstGeom>
          <a:noFill/>
        </p:spPr>
        <p:txBody>
          <a:bodyPr wrap="square" lIns="91440" tIns="45720" rIns="91440" bIns="45720" rtlCol="0" anchor="t">
            <a:spAutoFit/>
          </a:bodyPr>
          <a:lstStyle/>
          <a:p>
            <a:r>
              <a:rPr lang="en-GB" dirty="0">
                <a:latin typeface="Arial"/>
                <a:ea typeface="ＭＳ Ｐゴシック"/>
                <a:cs typeface="Arial"/>
              </a:rPr>
              <a:t>Optional: Assign team members to the following roles: </a:t>
            </a:r>
            <a:br>
              <a:rPr lang="en-GB" dirty="0"/>
            </a:br>
            <a:br>
              <a:rPr lang="en-GB" dirty="0"/>
            </a:br>
            <a:r>
              <a:rPr lang="en-GB" dirty="0">
                <a:latin typeface="Arial"/>
                <a:ea typeface="ＭＳ Ｐゴシック"/>
                <a:cs typeface="Arial"/>
              </a:rPr>
              <a:t>Business Development Executive, R&amp;D Manager, Technology Intelligence Analyst</a:t>
            </a:r>
          </a:p>
        </p:txBody>
      </p:sp>
      <p:sp>
        <p:nvSpPr>
          <p:cNvPr id="13" name="Rectangle: Rounded Corners 12">
            <a:extLst>
              <a:ext uri="{FF2B5EF4-FFF2-40B4-BE49-F238E27FC236}">
                <a16:creationId xmlns:a16="http://schemas.microsoft.com/office/drawing/2014/main" id="{162D0449-C702-AC0C-B215-1F1CECB92FA3}"/>
              </a:ext>
            </a:extLst>
          </p:cNvPr>
          <p:cNvSpPr/>
          <p:nvPr/>
        </p:nvSpPr>
        <p:spPr bwMode="auto">
          <a:xfrm>
            <a:off x="7436506" y="259309"/>
            <a:ext cx="1607204" cy="2192061"/>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Heat pumps and greener buildings</a:t>
            </a:r>
            <a:endParaRPr lang="en-GB" sz="1800" b="0" i="0" u="none" strike="noStrike" cap="none" normalizeH="0" baseline="0" dirty="0">
              <a:ln>
                <a:noFill/>
              </a:ln>
              <a:effectLst/>
              <a:latin typeface="Arial" charset="0"/>
              <a:cs typeface="Arial"/>
            </a:endParaRPr>
          </a:p>
        </p:txBody>
      </p:sp>
      <p:sp>
        <p:nvSpPr>
          <p:cNvPr id="14" name="Rectangle: Rounded Corners 13">
            <a:extLst>
              <a:ext uri="{FF2B5EF4-FFF2-40B4-BE49-F238E27FC236}">
                <a16:creationId xmlns:a16="http://schemas.microsoft.com/office/drawing/2014/main" id="{46D5A5DA-9980-3BD7-FB85-25BDB2D3A5F1}"/>
              </a:ext>
            </a:extLst>
          </p:cNvPr>
          <p:cNvSpPr/>
          <p:nvPr/>
        </p:nvSpPr>
        <p:spPr bwMode="auto">
          <a:xfrm>
            <a:off x="9441688" y="267561"/>
            <a:ext cx="1607204" cy="2192061"/>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a:latin typeface="Arial"/>
                <a:ea typeface="ＭＳ Ｐゴシック"/>
                <a:cs typeface="Arial"/>
              </a:rPr>
              <a:t>Sustainable Aviation Fuel</a:t>
            </a:r>
            <a:endParaRPr lang="en-GB" sz="1800" b="0" i="0" u="none" strike="noStrike" cap="none" normalizeH="0" baseline="0">
              <a:ln>
                <a:noFill/>
              </a:ln>
              <a:solidFill>
                <a:schemeClr val="tx1"/>
              </a:solidFill>
              <a:effectLst/>
              <a:latin typeface="Arial" charset="0"/>
              <a:cs typeface="Arial"/>
            </a:endParaRPr>
          </a:p>
        </p:txBody>
      </p:sp>
      <p:sp>
        <p:nvSpPr>
          <p:cNvPr id="15" name="Rectangle: Rounded Corners 14">
            <a:extLst>
              <a:ext uri="{FF2B5EF4-FFF2-40B4-BE49-F238E27FC236}">
                <a16:creationId xmlns:a16="http://schemas.microsoft.com/office/drawing/2014/main" id="{0BBFE7F4-27F2-A960-239F-7375D68EE4CF}"/>
              </a:ext>
            </a:extLst>
          </p:cNvPr>
          <p:cNvSpPr/>
          <p:nvPr/>
        </p:nvSpPr>
        <p:spPr bwMode="auto">
          <a:xfrm>
            <a:off x="11475770" y="257412"/>
            <a:ext cx="1607204" cy="2192061"/>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Recycling Food Packaging</a:t>
            </a:r>
            <a:endParaRPr lang="en-GB" sz="1800" b="0" i="0" u="none" strike="noStrike" cap="none" normalizeH="0" baseline="0" dirty="0">
              <a:ln>
                <a:noFill/>
              </a:ln>
              <a:solidFill>
                <a:schemeClr val="tx1"/>
              </a:solidFill>
              <a:effectLst/>
              <a:latin typeface="Arial" charset="0"/>
              <a:cs typeface="Arial"/>
            </a:endParaRPr>
          </a:p>
        </p:txBody>
      </p:sp>
      <p:pic>
        <p:nvPicPr>
          <p:cNvPr id="16" name="Picture 15" descr="A white air conditioner outside a house&#10;&#10;Description automatically generated">
            <a:extLst>
              <a:ext uri="{FF2B5EF4-FFF2-40B4-BE49-F238E27FC236}">
                <a16:creationId xmlns:a16="http://schemas.microsoft.com/office/drawing/2014/main" id="{8969E76F-CBD7-3606-FA40-C452BD423412}"/>
              </a:ext>
            </a:extLst>
          </p:cNvPr>
          <p:cNvPicPr>
            <a:picLocks noChangeAspect="1"/>
          </p:cNvPicPr>
          <p:nvPr/>
        </p:nvPicPr>
        <p:blipFill>
          <a:blip r:embed="rId3"/>
          <a:stretch>
            <a:fillRect/>
          </a:stretch>
        </p:blipFill>
        <p:spPr>
          <a:xfrm>
            <a:off x="7725131" y="1185578"/>
            <a:ext cx="891293" cy="1176611"/>
          </a:xfrm>
          <a:prstGeom prst="rect">
            <a:avLst/>
          </a:prstGeom>
        </p:spPr>
      </p:pic>
      <p:pic>
        <p:nvPicPr>
          <p:cNvPr id="17" name="Picture 16" descr="Sustainable Aviation Fuel is touted as being the key to a carbon-neutral deadline of 2050 for aviation but there are challenges.">
            <a:extLst>
              <a:ext uri="{FF2B5EF4-FFF2-40B4-BE49-F238E27FC236}">
                <a16:creationId xmlns:a16="http://schemas.microsoft.com/office/drawing/2014/main" id="{D6C1F1F8-2447-AD2B-4FF5-B4F2495A2A04}"/>
              </a:ext>
            </a:extLst>
          </p:cNvPr>
          <p:cNvPicPr>
            <a:picLocks noChangeAspect="1"/>
          </p:cNvPicPr>
          <p:nvPr/>
        </p:nvPicPr>
        <p:blipFill>
          <a:blip r:embed="rId4"/>
          <a:stretch>
            <a:fillRect/>
          </a:stretch>
        </p:blipFill>
        <p:spPr>
          <a:xfrm>
            <a:off x="9630589" y="998730"/>
            <a:ext cx="1369693" cy="764919"/>
          </a:xfrm>
          <a:prstGeom prst="rect">
            <a:avLst/>
          </a:prstGeom>
        </p:spPr>
      </p:pic>
      <p:pic>
        <p:nvPicPr>
          <p:cNvPr id="18" name="Picture 17" descr="tetra pak recycling - milk cartons">
            <a:extLst>
              <a:ext uri="{FF2B5EF4-FFF2-40B4-BE49-F238E27FC236}">
                <a16:creationId xmlns:a16="http://schemas.microsoft.com/office/drawing/2014/main" id="{1D212B96-C031-880D-281D-A471212A0B1C}"/>
              </a:ext>
            </a:extLst>
          </p:cNvPr>
          <p:cNvPicPr>
            <a:picLocks noChangeAspect="1"/>
          </p:cNvPicPr>
          <p:nvPr/>
        </p:nvPicPr>
        <p:blipFill>
          <a:blip r:embed="rId5"/>
          <a:stretch>
            <a:fillRect/>
          </a:stretch>
        </p:blipFill>
        <p:spPr>
          <a:xfrm>
            <a:off x="11554155" y="1096965"/>
            <a:ext cx="1441528" cy="980695"/>
          </a:xfrm>
          <a:prstGeom prst="rect">
            <a:avLst/>
          </a:prstGeom>
        </p:spPr>
      </p:pic>
      <p:sp>
        <p:nvSpPr>
          <p:cNvPr id="4" name="Rectangle: Rounded Corners 12">
            <a:extLst>
              <a:ext uri="{FF2B5EF4-FFF2-40B4-BE49-F238E27FC236}">
                <a16:creationId xmlns:a16="http://schemas.microsoft.com/office/drawing/2014/main" id="{7F1934D4-2919-6189-BBE8-87D0C4FBAAC8}"/>
              </a:ext>
            </a:extLst>
          </p:cNvPr>
          <p:cNvSpPr/>
          <p:nvPr/>
        </p:nvSpPr>
        <p:spPr bwMode="auto">
          <a:xfrm>
            <a:off x="5431324" y="224639"/>
            <a:ext cx="1607204" cy="2192061"/>
          </a:xfrm>
          <a:prstGeom prst="roundRect">
            <a:avLst>
              <a:gd name="adj" fmla="val 7196"/>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spcBef>
                <a:spcPct val="20000"/>
              </a:spcBef>
            </a:pPr>
            <a:r>
              <a:rPr lang="en-GB" dirty="0">
                <a:latin typeface="Arial"/>
                <a:ea typeface="ＭＳ Ｐゴシック"/>
                <a:cs typeface="Arial"/>
              </a:rPr>
              <a:t>mRNA</a:t>
            </a:r>
            <a:endParaRPr lang="en-GB" sz="1800" b="0" i="0" u="none" strike="noStrike" cap="none" normalizeH="0" baseline="0" dirty="0">
              <a:ln>
                <a:noFill/>
              </a:ln>
              <a:effectLst/>
              <a:latin typeface="Arial" charset="0"/>
              <a:cs typeface="Arial"/>
            </a:endParaRPr>
          </a:p>
        </p:txBody>
      </p:sp>
      <p:pic>
        <p:nvPicPr>
          <p:cNvPr id="5" name="Picture 4">
            <a:extLst>
              <a:ext uri="{FF2B5EF4-FFF2-40B4-BE49-F238E27FC236}">
                <a16:creationId xmlns:a16="http://schemas.microsoft.com/office/drawing/2014/main" id="{B551C251-833C-31C2-5E9F-CDB6347D52C7}"/>
              </a:ext>
            </a:extLst>
          </p:cNvPr>
          <p:cNvPicPr>
            <a:picLocks noChangeAspect="1"/>
          </p:cNvPicPr>
          <p:nvPr/>
        </p:nvPicPr>
        <p:blipFill>
          <a:blip r:embed="rId6"/>
          <a:stretch>
            <a:fillRect/>
          </a:stretch>
        </p:blipFill>
        <p:spPr>
          <a:xfrm>
            <a:off x="5531029" y="767767"/>
            <a:ext cx="1447373" cy="1368336"/>
          </a:xfrm>
          <a:prstGeom prst="rect">
            <a:avLst/>
          </a:prstGeom>
        </p:spPr>
      </p:pic>
    </p:spTree>
    <p:extLst>
      <p:ext uri="{BB962C8B-B14F-4D97-AF65-F5344CB8AC3E}">
        <p14:creationId xmlns:p14="http://schemas.microsoft.com/office/powerpoint/2010/main" val="375611140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2AABE-81B9-4535-4E9B-828CA64D90A5}"/>
              </a:ext>
            </a:extLst>
          </p:cNvPr>
          <p:cNvSpPr txBox="1"/>
          <p:nvPr/>
        </p:nvSpPr>
        <p:spPr>
          <a:xfrm>
            <a:off x="1421190" y="1665816"/>
            <a:ext cx="1090083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053041"/>
                </a:solidFill>
                <a:latin typeface="Arial"/>
                <a:ea typeface="ＭＳ Ｐゴシック"/>
                <a:cs typeface="Arial"/>
              </a:rPr>
              <a:t>As a business development manager, you'll identify new business opportunities in order to generate revenue, improve profitability and help the business grow</a:t>
            </a:r>
            <a:endParaRPr lang="en-US" sz="2400" dirty="0">
              <a:latin typeface="Arial"/>
              <a:ea typeface="ＭＳ Ｐゴシック"/>
              <a:cs typeface="Arial"/>
            </a:endParaRPr>
          </a:p>
          <a:p>
            <a:pPr marL="285750" indent="-285750">
              <a:buFont typeface="Arial"/>
              <a:buChar char="•"/>
            </a:pPr>
            <a:endParaRPr lang="en-US" sz="2400" dirty="0">
              <a:solidFill>
                <a:srgbClr val="053041"/>
              </a:solidFill>
              <a:latin typeface="Arial"/>
              <a:ea typeface="ＭＳ Ｐゴシック"/>
              <a:cs typeface="Arial"/>
            </a:endParaRPr>
          </a:p>
          <a:p>
            <a:pPr marL="285750" indent="-285750">
              <a:buFont typeface="Arial"/>
              <a:buChar char="•"/>
            </a:pPr>
            <a:r>
              <a:rPr lang="en-GB" sz="2400" dirty="0">
                <a:solidFill>
                  <a:srgbClr val="474747"/>
                </a:solidFill>
                <a:latin typeface="Arial"/>
                <a:ea typeface="ＭＳ Ｐゴシック"/>
                <a:cs typeface="Arial"/>
              </a:rPr>
              <a:t>The R&amp;D manager </a:t>
            </a:r>
            <a:r>
              <a:rPr lang="en-US" sz="2400" dirty="0">
                <a:solidFill>
                  <a:srgbClr val="474747"/>
                </a:solidFill>
                <a:latin typeface="Arial"/>
                <a:ea typeface="ＭＳ Ｐゴシック"/>
                <a:cs typeface="Arial"/>
              </a:rPr>
              <a:t>is responsible for </a:t>
            </a:r>
            <a:r>
              <a:rPr lang="en-US" sz="2400" dirty="0">
                <a:solidFill>
                  <a:srgbClr val="040C28"/>
                </a:solidFill>
                <a:latin typeface="Arial"/>
                <a:ea typeface="ＭＳ Ｐゴシック"/>
                <a:cs typeface="Arial"/>
              </a:rPr>
              <a:t>conducting research, developing new products, processes, and technologies, and improving existing products</a:t>
            </a:r>
            <a:r>
              <a:rPr lang="en-US" sz="2400" dirty="0">
                <a:solidFill>
                  <a:srgbClr val="474747"/>
                </a:solidFill>
                <a:latin typeface="Arial"/>
                <a:ea typeface="ＭＳ Ｐゴシック"/>
                <a:cs typeface="Arial"/>
              </a:rPr>
              <a:t>.</a:t>
            </a:r>
            <a:endParaRPr lang="en-US" sz="2400" dirty="0">
              <a:latin typeface="Arial"/>
              <a:ea typeface="ＭＳ Ｐゴシック"/>
              <a:cs typeface="Arial"/>
            </a:endParaRPr>
          </a:p>
          <a:p>
            <a:pPr marL="285750" indent="-285750">
              <a:buFont typeface="Arial"/>
              <a:buChar char="•"/>
            </a:pPr>
            <a:endParaRPr lang="en-US" sz="2400" dirty="0">
              <a:solidFill>
                <a:srgbClr val="474747"/>
              </a:solidFill>
              <a:latin typeface="Arial"/>
              <a:ea typeface="ＭＳ Ｐゴシック"/>
              <a:cs typeface="Arial"/>
            </a:endParaRPr>
          </a:p>
          <a:p>
            <a:pPr marL="285750" indent="-285750">
              <a:buFont typeface="Arial"/>
              <a:buChar char="•"/>
            </a:pPr>
            <a:r>
              <a:rPr lang="en-US" sz="2400" dirty="0">
                <a:solidFill>
                  <a:srgbClr val="474747"/>
                </a:solidFill>
                <a:latin typeface="Arial"/>
                <a:ea typeface="ＭＳ Ｐゴシック"/>
                <a:cs typeface="Arial"/>
              </a:rPr>
              <a:t>A technology intelligence analyst </a:t>
            </a:r>
            <a:r>
              <a:rPr lang="en-US" sz="2400" dirty="0">
                <a:solidFill>
                  <a:srgbClr val="040C28"/>
                </a:solidFill>
                <a:latin typeface="Arial"/>
                <a:ea typeface="ＭＳ Ｐゴシック"/>
                <a:cs typeface="Arial"/>
              </a:rPr>
              <a:t>performs  research to provide information to executives or management who use it to craft a new sales project or business strategy</a:t>
            </a:r>
            <a:r>
              <a:rPr lang="en-US" sz="2400" dirty="0">
                <a:solidFill>
                  <a:srgbClr val="474747"/>
                </a:solidFill>
                <a:latin typeface="Arial"/>
                <a:ea typeface="ＭＳ Ｐゴシック"/>
                <a:cs typeface="Arial"/>
              </a:rPr>
              <a:t>.</a:t>
            </a:r>
            <a:endParaRPr lang="en-US" sz="2400" dirty="0">
              <a:latin typeface="Arial"/>
              <a:ea typeface="ＭＳ Ｐゴシック"/>
              <a:cs typeface="Arial"/>
            </a:endParaRPr>
          </a:p>
          <a:p>
            <a:endParaRPr lang="en-US" sz="2400" dirty="0">
              <a:cs typeface="Arial"/>
            </a:endParaRPr>
          </a:p>
          <a:p>
            <a:pPr algn="l"/>
            <a:endParaRPr lang="en-US" sz="2400" dirty="0">
              <a:cs typeface="Arial"/>
            </a:endParaRPr>
          </a:p>
        </p:txBody>
      </p:sp>
      <p:sp>
        <p:nvSpPr>
          <p:cNvPr id="3" name="Title 1">
            <a:extLst>
              <a:ext uri="{FF2B5EF4-FFF2-40B4-BE49-F238E27FC236}">
                <a16:creationId xmlns:a16="http://schemas.microsoft.com/office/drawing/2014/main" id="{C7F266BB-209B-8065-FC3D-225592AF072D}"/>
              </a:ext>
            </a:extLst>
          </p:cNvPr>
          <p:cNvSpPr txBox="1">
            <a:spLocks/>
          </p:cNvSpPr>
          <p:nvPr/>
        </p:nvSpPr>
        <p:spPr>
          <a:xfrm>
            <a:off x="657225" y="397554"/>
            <a:ext cx="122316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lvl1pPr algn="l" defTabSz="1000125" rtl="0" eaLnBrk="0" fontAlgn="base" hangingPunct="0">
              <a:spcBef>
                <a:spcPct val="0"/>
              </a:spcBef>
              <a:spcAft>
                <a:spcPct val="0"/>
              </a:spcAft>
              <a:defRPr sz="3000" b="1">
                <a:solidFill>
                  <a:srgbClr val="006A90"/>
                </a:solidFill>
                <a:latin typeface="+mj-lt"/>
                <a:ea typeface="ＭＳ Ｐゴシック" charset="-128"/>
                <a:cs typeface="ＭＳ Ｐゴシック" charset="-128"/>
              </a:defRPr>
            </a:lvl1pPr>
            <a:lvl2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2pPr>
            <a:lvl3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3pPr>
            <a:lvl4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4pPr>
            <a:lvl5pPr algn="l" defTabSz="1000125" rtl="0" eaLnBrk="0" fontAlgn="base" hangingPunct="0">
              <a:spcBef>
                <a:spcPct val="0"/>
              </a:spcBef>
              <a:spcAft>
                <a:spcPct val="0"/>
              </a:spcAft>
              <a:defRPr sz="3000" b="1">
                <a:solidFill>
                  <a:srgbClr val="006A90"/>
                </a:solidFill>
                <a:latin typeface="Arial" charset="0"/>
                <a:ea typeface="ＭＳ Ｐゴシック" charset="-128"/>
                <a:cs typeface="ＭＳ Ｐゴシック" charset="-128"/>
              </a:defRPr>
            </a:lvl5pPr>
            <a:lvl6pPr marL="457178" algn="l" defTabSz="1001663" rtl="0" eaLnBrk="1" fontAlgn="base" hangingPunct="1">
              <a:spcBef>
                <a:spcPct val="0"/>
              </a:spcBef>
              <a:spcAft>
                <a:spcPct val="0"/>
              </a:spcAft>
              <a:defRPr sz="3100" b="1">
                <a:solidFill>
                  <a:schemeClr val="tx1"/>
                </a:solidFill>
                <a:latin typeface="Arial" charset="0"/>
              </a:defRPr>
            </a:lvl6pPr>
            <a:lvl7pPr marL="914354" algn="l" defTabSz="1001663" rtl="0" eaLnBrk="1" fontAlgn="base" hangingPunct="1">
              <a:spcBef>
                <a:spcPct val="0"/>
              </a:spcBef>
              <a:spcAft>
                <a:spcPct val="0"/>
              </a:spcAft>
              <a:defRPr sz="3100" b="1">
                <a:solidFill>
                  <a:schemeClr val="tx1"/>
                </a:solidFill>
                <a:latin typeface="Arial" charset="0"/>
              </a:defRPr>
            </a:lvl7pPr>
            <a:lvl8pPr marL="1371532" algn="l" defTabSz="1001663" rtl="0" eaLnBrk="1" fontAlgn="base" hangingPunct="1">
              <a:spcBef>
                <a:spcPct val="0"/>
              </a:spcBef>
              <a:spcAft>
                <a:spcPct val="0"/>
              </a:spcAft>
              <a:defRPr sz="3100" b="1">
                <a:solidFill>
                  <a:schemeClr val="tx1"/>
                </a:solidFill>
                <a:latin typeface="Arial" charset="0"/>
              </a:defRPr>
            </a:lvl8pPr>
            <a:lvl9pPr marL="1828709" algn="l" defTabSz="1001663" rtl="0" eaLnBrk="1" fontAlgn="base" hangingPunct="1">
              <a:spcBef>
                <a:spcPct val="0"/>
              </a:spcBef>
              <a:spcAft>
                <a:spcPct val="0"/>
              </a:spcAft>
              <a:defRPr sz="3100" b="1">
                <a:solidFill>
                  <a:schemeClr val="tx1"/>
                </a:solidFill>
                <a:latin typeface="Arial" charset="0"/>
              </a:defRPr>
            </a:lvl9pPr>
          </a:lstStyle>
          <a:p>
            <a:r>
              <a:rPr lang="en-GB" sz="2400" kern="0" dirty="0"/>
              <a:t>The presentation need to fulfil the roles of the executives</a:t>
            </a:r>
            <a:endParaRPr lang="de-DE" sz="2400" kern="0" dirty="0"/>
          </a:p>
        </p:txBody>
      </p:sp>
    </p:spTree>
    <p:extLst>
      <p:ext uri="{BB962C8B-B14F-4D97-AF65-F5344CB8AC3E}">
        <p14:creationId xmlns:p14="http://schemas.microsoft.com/office/powerpoint/2010/main" val="27533074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4897-6C13-4F69-9C0B-D859F862A2B9}"/>
              </a:ext>
            </a:extLst>
          </p:cNvPr>
          <p:cNvSpPr>
            <a:spLocks noGrp="1"/>
          </p:cNvSpPr>
          <p:nvPr>
            <p:ph type="title"/>
          </p:nvPr>
        </p:nvSpPr>
        <p:spPr>
          <a:xfrm>
            <a:off x="1454618" y="2980030"/>
            <a:ext cx="12231688" cy="719138"/>
          </a:xfrm>
        </p:spPr>
        <p:txBody>
          <a:bodyPr/>
          <a:lstStyle/>
          <a:p>
            <a:r>
              <a:rPr lang="en-GB"/>
              <a:t>Introduction to patent analysis</a:t>
            </a:r>
            <a:endParaRPr lang="de-DE"/>
          </a:p>
        </p:txBody>
      </p:sp>
      <p:sp>
        <p:nvSpPr>
          <p:cNvPr id="4" name="Pentagon 4">
            <a:extLst>
              <a:ext uri="{FF2B5EF4-FFF2-40B4-BE49-F238E27FC236}">
                <a16:creationId xmlns:a16="http://schemas.microsoft.com/office/drawing/2014/main" id="{C1FF18C6-0B68-470F-BA7B-AD350400147E}"/>
              </a:ext>
            </a:extLst>
          </p:cNvPr>
          <p:cNvSpPr/>
          <p:nvPr/>
        </p:nvSpPr>
        <p:spPr>
          <a:xfrm>
            <a:off x="4763" y="2379955"/>
            <a:ext cx="1112837" cy="19192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54585" eaLnBrk="1" fontAlgn="auto" hangingPunct="1">
              <a:spcBef>
                <a:spcPts val="0"/>
              </a:spcBef>
              <a:spcAft>
                <a:spcPts val="0"/>
              </a:spcAft>
              <a:defRPr/>
            </a:pPr>
            <a:endParaRPr lang="en-GB" sz="2667">
              <a:solidFill>
                <a:srgbClr val="006A90"/>
              </a:solidFill>
            </a:endParaRPr>
          </a:p>
        </p:txBody>
      </p:sp>
    </p:spTree>
    <p:extLst>
      <p:ext uri="{BB962C8B-B14F-4D97-AF65-F5344CB8AC3E}">
        <p14:creationId xmlns:p14="http://schemas.microsoft.com/office/powerpoint/2010/main" val="41921502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694834" y="1765"/>
          <a:ext cx="1764" cy="1764"/>
        </p:xfrm>
        <a:graphic>
          <a:graphicData uri="http://schemas.openxmlformats.org/presentationml/2006/ole">
            <mc:AlternateContent xmlns:mc="http://schemas.openxmlformats.org/markup-compatibility/2006">
              <mc:Choice xmlns:v="urn:schemas-microsoft-com:vml" Requires="v">
                <p:oleObj name="think-cell Slide" r:id="rId4" imgW="663" imgH="664" progId="TCLayout.ActiveDocument.1">
                  <p:embed/>
                </p:oleObj>
              </mc:Choice>
              <mc:Fallback>
                <p:oleObj name="think-cell Slide" r:id="rId4" imgW="663" imgH="664" progId="TCLayout.ActiveDocument.1">
                  <p:embed/>
                  <p:pic>
                    <p:nvPicPr>
                      <p:cNvPr id="5" name="Object 4" hidden="1"/>
                      <p:cNvPicPr/>
                      <p:nvPr/>
                    </p:nvPicPr>
                    <p:blipFill>
                      <a:blip r:embed="rId5"/>
                      <a:stretch>
                        <a:fillRect/>
                      </a:stretch>
                    </p:blipFill>
                    <p:spPr>
                      <a:xfrm>
                        <a:off x="1694834" y="1765"/>
                        <a:ext cx="1764" cy="1764"/>
                      </a:xfrm>
                      <a:prstGeom prst="rect">
                        <a:avLst/>
                      </a:prstGeom>
                    </p:spPr>
                  </p:pic>
                </p:oleObj>
              </mc:Fallback>
            </mc:AlternateContent>
          </a:graphicData>
        </a:graphic>
      </p:graphicFrame>
      <p:sp>
        <p:nvSpPr>
          <p:cNvPr id="14" name="Rectangle 13" hidden="1"/>
          <p:cNvSpPr/>
          <p:nvPr>
            <p:custDataLst>
              <p:tags r:id="rId2"/>
            </p:custDataLst>
          </p:nvPr>
        </p:nvSpPr>
        <p:spPr>
          <a:xfrm>
            <a:off x="1693069" y="-99891"/>
            <a:ext cx="205257" cy="376171"/>
          </a:xfrm>
          <a:prstGeom prst="rect">
            <a:avLst/>
          </a:prstGeom>
          <a:ln>
            <a:solidFill>
              <a:schemeClr val="tx1">
                <a:lumMod val="50000"/>
                <a:lumOff val="50000"/>
              </a:schemeClr>
            </a:solidFill>
          </a:ln>
        </p:spPr>
        <p:txBody>
          <a:bodyPr wrap="none" lIns="0" tIns="0" rIns="0" bIns="0" rtlCol="0" anchor="ctr">
            <a:noAutofit/>
          </a:bodyPr>
          <a:lstStyle/>
          <a:p>
            <a:pPr>
              <a:spcBef>
                <a:spcPts val="667"/>
              </a:spcBef>
              <a:spcAft>
                <a:spcPts val="667"/>
              </a:spcAft>
            </a:pPr>
            <a:endParaRPr lang="en-GB" sz="2222" b="1">
              <a:ea typeface="+mj-ea"/>
              <a:cs typeface="+mj-cs"/>
              <a:sym typeface="Arial" panose="020B0604020202020204" pitchFamily="34" charset="0"/>
            </a:endParaRPr>
          </a:p>
        </p:txBody>
      </p:sp>
      <p:sp>
        <p:nvSpPr>
          <p:cNvPr id="2" name="Title 1"/>
          <p:cNvSpPr>
            <a:spLocks noGrp="1"/>
          </p:cNvSpPr>
          <p:nvPr>
            <p:ph type="title"/>
          </p:nvPr>
        </p:nvSpPr>
        <p:spPr>
          <a:xfrm>
            <a:off x="657225" y="351701"/>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Examples of patent analyses</a:t>
            </a:r>
          </a:p>
        </p:txBody>
      </p:sp>
      <p:pic>
        <p:nvPicPr>
          <p:cNvPr id="6" name="Picture 5"/>
          <p:cNvPicPr>
            <a:picLocks noChangeAspect="1"/>
          </p:cNvPicPr>
          <p:nvPr/>
        </p:nvPicPr>
        <p:blipFill>
          <a:blip r:embed="rId6"/>
          <a:stretch>
            <a:fillRect/>
          </a:stretch>
        </p:blipFill>
        <p:spPr>
          <a:xfrm>
            <a:off x="7893596" y="2147302"/>
            <a:ext cx="2416244" cy="3325396"/>
          </a:xfrm>
          <a:prstGeom prst="rect">
            <a:avLst/>
          </a:prstGeom>
          <a:ln>
            <a:solidFill>
              <a:schemeClr val="bg1">
                <a:lumMod val="50000"/>
              </a:schemeClr>
            </a:solidFill>
          </a:ln>
        </p:spPr>
      </p:pic>
      <p:pic>
        <p:nvPicPr>
          <p:cNvPr id="9" name="Picture 8"/>
          <p:cNvPicPr>
            <a:picLocks noChangeAspect="1"/>
          </p:cNvPicPr>
          <p:nvPr/>
        </p:nvPicPr>
        <p:blipFill>
          <a:blip r:embed="rId7"/>
          <a:stretch>
            <a:fillRect/>
          </a:stretch>
        </p:blipFill>
        <p:spPr>
          <a:xfrm>
            <a:off x="2442815" y="2147302"/>
            <a:ext cx="2371865" cy="3325396"/>
          </a:xfrm>
          <a:prstGeom prst="rect">
            <a:avLst/>
          </a:prstGeom>
          <a:ln>
            <a:solidFill>
              <a:schemeClr val="bg1">
                <a:lumMod val="50000"/>
              </a:schemeClr>
            </a:solidFill>
          </a:ln>
        </p:spPr>
      </p:pic>
      <p:sp>
        <p:nvSpPr>
          <p:cNvPr id="3" name="TextBox 2"/>
          <p:cNvSpPr txBox="1"/>
          <p:nvPr/>
        </p:nvSpPr>
        <p:spPr>
          <a:xfrm>
            <a:off x="2715677" y="1541254"/>
            <a:ext cx="1826141" cy="369332"/>
          </a:xfrm>
          <a:prstGeom prst="rect">
            <a:avLst/>
          </a:prstGeom>
          <a:noFill/>
        </p:spPr>
        <p:txBody>
          <a:bodyPr wrap="none" rtlCol="0">
            <a:spAutoFit/>
          </a:bodyPr>
          <a:lstStyle/>
          <a:p>
            <a:r>
              <a:rPr lang="en-GB" b="1">
                <a:solidFill>
                  <a:srgbClr val="006A90"/>
                </a:solidFill>
                <a:latin typeface="+mj-lt"/>
              </a:rPr>
              <a:t>Actor analysis </a:t>
            </a:r>
          </a:p>
        </p:txBody>
      </p:sp>
      <p:sp>
        <p:nvSpPr>
          <p:cNvPr id="15" name="TextBox 14"/>
          <p:cNvSpPr txBox="1"/>
          <p:nvPr/>
        </p:nvSpPr>
        <p:spPr>
          <a:xfrm>
            <a:off x="7209758" y="1541254"/>
            <a:ext cx="3783921" cy="369332"/>
          </a:xfrm>
          <a:prstGeom prst="rect">
            <a:avLst/>
          </a:prstGeom>
          <a:noFill/>
        </p:spPr>
        <p:txBody>
          <a:bodyPr wrap="none" rtlCol="0">
            <a:spAutoFit/>
          </a:bodyPr>
          <a:lstStyle/>
          <a:p>
            <a:r>
              <a:rPr lang="en-GB" b="1">
                <a:solidFill>
                  <a:srgbClr val="006A90"/>
                </a:solidFill>
                <a:latin typeface="+mj-lt"/>
              </a:rPr>
              <a:t>Technology emergence analysis </a:t>
            </a:r>
          </a:p>
        </p:txBody>
      </p:sp>
      <p:sp>
        <p:nvSpPr>
          <p:cNvPr id="13" name="TextBox 12">
            <a:extLst>
              <a:ext uri="{FF2B5EF4-FFF2-40B4-BE49-F238E27FC236}">
                <a16:creationId xmlns:a16="http://schemas.microsoft.com/office/drawing/2014/main" id="{0E139EF1-2932-425D-81EB-5F914F9A648D}"/>
              </a:ext>
            </a:extLst>
          </p:cNvPr>
          <p:cNvSpPr txBox="1"/>
          <p:nvPr/>
        </p:nvSpPr>
        <p:spPr>
          <a:xfrm>
            <a:off x="6506626" y="5656512"/>
            <a:ext cx="5190185" cy="553998"/>
          </a:xfrm>
          <a:prstGeom prst="rect">
            <a:avLst/>
          </a:prstGeom>
          <a:noFill/>
        </p:spPr>
        <p:txBody>
          <a:bodyPr wrap="square">
            <a:spAutoFit/>
          </a:bodyPr>
          <a:lstStyle/>
          <a:p>
            <a:r>
              <a:rPr lang="en-US" sz="1000" err="1">
                <a:latin typeface="+mj-lt"/>
              </a:rPr>
              <a:t>Göldner</a:t>
            </a:r>
            <a:r>
              <a:rPr lang="en-US" sz="1000">
                <a:latin typeface="+mj-lt"/>
              </a:rPr>
              <a:t>, M., C. Herstatt and F. Tietze (2015). "The emergence of care robotics – A patent and publication analysis." </a:t>
            </a:r>
            <a:r>
              <a:rPr lang="en-US" sz="1000" u="sng">
                <a:latin typeface="+mj-lt"/>
              </a:rPr>
              <a:t>Technological Forecasting and Social Change </a:t>
            </a:r>
            <a:r>
              <a:rPr lang="en-US" sz="1000" b="1" u="sng">
                <a:latin typeface="+mj-lt"/>
              </a:rPr>
              <a:t>92</a:t>
            </a:r>
            <a:r>
              <a:rPr lang="en-US" sz="1000" b="0" u="sng">
                <a:latin typeface="+mj-lt"/>
              </a:rPr>
              <a:t>(March): 115-131. </a:t>
            </a:r>
            <a:r>
              <a:rPr lang="de-DE" sz="1000">
                <a:latin typeface="+mj-lt"/>
                <a:hlinkClick r:id="rId8"/>
              </a:rPr>
              <a:t>www.sciencedirect.com/science/article/abs/pii/S0040162514002753</a:t>
            </a:r>
            <a:r>
              <a:rPr lang="de-DE" sz="1000">
                <a:latin typeface="+mj-lt"/>
              </a:rPr>
              <a:t> </a:t>
            </a:r>
          </a:p>
        </p:txBody>
      </p:sp>
      <p:sp>
        <p:nvSpPr>
          <p:cNvPr id="17" name="TextBox 16">
            <a:extLst>
              <a:ext uri="{FF2B5EF4-FFF2-40B4-BE49-F238E27FC236}">
                <a16:creationId xmlns:a16="http://schemas.microsoft.com/office/drawing/2014/main" id="{B621AE4A-094D-4A24-815B-A1F689F7C086}"/>
              </a:ext>
            </a:extLst>
          </p:cNvPr>
          <p:cNvSpPr txBox="1"/>
          <p:nvPr/>
        </p:nvSpPr>
        <p:spPr>
          <a:xfrm>
            <a:off x="1336089" y="5656512"/>
            <a:ext cx="4585316" cy="707886"/>
          </a:xfrm>
          <a:prstGeom prst="rect">
            <a:avLst/>
          </a:prstGeom>
          <a:noFill/>
        </p:spPr>
        <p:txBody>
          <a:bodyPr wrap="square">
            <a:spAutoFit/>
          </a:bodyPr>
          <a:lstStyle/>
          <a:p>
            <a:r>
              <a:rPr lang="en-US" sz="1000">
                <a:latin typeface="+mj-lt"/>
              </a:rPr>
              <a:t>List, J. and F. Tietze (2017 ). Additive Manufacturing Innovations by UK </a:t>
            </a:r>
            <a:r>
              <a:rPr lang="en-US" sz="1000" err="1">
                <a:latin typeface="+mj-lt"/>
              </a:rPr>
              <a:t>Organisations</a:t>
            </a:r>
            <a:r>
              <a:rPr lang="en-US" sz="1000">
                <a:latin typeface="+mj-lt"/>
              </a:rPr>
              <a:t>: A review of patents and academic literature published between 2006 and 2015. Cambridge, UK, Institute for Manufacturing, University of Cambridge. </a:t>
            </a:r>
            <a:r>
              <a:rPr lang="de-DE" sz="1000">
                <a:latin typeface="+mj-lt"/>
                <a:hlinkClick r:id="rId9"/>
              </a:rPr>
              <a:t>www.ifm.eng.cam.ac.uk/uploads/Download/AMUK2019.pdf</a:t>
            </a:r>
            <a:r>
              <a:rPr lang="de-DE" sz="1000">
                <a:latin typeface="+mj-lt"/>
              </a:rPr>
              <a:t> </a:t>
            </a:r>
            <a:endParaRPr lang="en-US" sz="1000">
              <a:latin typeface="+mj-lt"/>
            </a:endParaRPr>
          </a:p>
        </p:txBody>
      </p:sp>
    </p:spTree>
    <p:extLst>
      <p:ext uri="{BB962C8B-B14F-4D97-AF65-F5344CB8AC3E}">
        <p14:creationId xmlns:p14="http://schemas.microsoft.com/office/powerpoint/2010/main" val="20349544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9D6F2-4CEF-42BB-83F2-15C7D8FFE3B8}"/>
              </a:ext>
            </a:extLst>
          </p:cNvPr>
          <p:cNvSpPr>
            <a:spLocks noGrp="1"/>
          </p:cNvSpPr>
          <p:nvPr>
            <p:ph type="title"/>
          </p:nvPr>
        </p:nvSpPr>
        <p:spPr>
          <a:xfrm>
            <a:off x="471626" y="352754"/>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Examples of EPO reports</a:t>
            </a:r>
            <a:endParaRPr lang="de-DE" sz="2400"/>
          </a:p>
        </p:txBody>
      </p:sp>
      <p:sp>
        <p:nvSpPr>
          <p:cNvPr id="4" name="TextBox 3">
            <a:extLst>
              <a:ext uri="{FF2B5EF4-FFF2-40B4-BE49-F238E27FC236}">
                <a16:creationId xmlns:a16="http://schemas.microsoft.com/office/drawing/2014/main" id="{D91936F5-8296-45FF-95AD-99EAD39C581A}"/>
              </a:ext>
            </a:extLst>
          </p:cNvPr>
          <p:cNvSpPr txBox="1"/>
          <p:nvPr/>
        </p:nvSpPr>
        <p:spPr>
          <a:xfrm>
            <a:off x="3693784" y="6677506"/>
            <a:ext cx="8358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Arial"/>
                <a:ea typeface="ＭＳ Ｐゴシック"/>
                <a:cs typeface="Arial"/>
                <a:hlinkClick r:id="rId2"/>
              </a:rPr>
              <a:t>https://www.epo.org/searching-for-patents/business/patent-insight-reports.html</a:t>
            </a:r>
            <a:endParaRPr lang="en-US" sz="1200" dirty="0">
              <a:cs typeface="Arial" panose="020B0604020202020204" pitchFamily="34" charset="0"/>
            </a:endParaRPr>
          </a:p>
          <a:p>
            <a:endParaRPr lang="en-US" sz="1200" dirty="0">
              <a:cs typeface="Arial"/>
            </a:endParaRPr>
          </a:p>
        </p:txBody>
      </p:sp>
      <p:pic>
        <p:nvPicPr>
          <p:cNvPr id="7" name="Picture 7" descr="A picture containing text, outdoor, mountain&#10;&#10;Description automatically generated">
            <a:extLst>
              <a:ext uri="{FF2B5EF4-FFF2-40B4-BE49-F238E27FC236}">
                <a16:creationId xmlns:a16="http://schemas.microsoft.com/office/drawing/2014/main" id="{87BE1B0E-FA8F-4CFD-BAB1-8EC5552DA119}"/>
              </a:ext>
            </a:extLst>
          </p:cNvPr>
          <p:cNvPicPr>
            <a:picLocks noChangeAspect="1"/>
          </p:cNvPicPr>
          <p:nvPr/>
        </p:nvPicPr>
        <p:blipFill>
          <a:blip r:embed="rId3"/>
          <a:stretch>
            <a:fillRect/>
          </a:stretch>
        </p:blipFill>
        <p:spPr>
          <a:xfrm>
            <a:off x="471626" y="1727765"/>
            <a:ext cx="2921841" cy="4115300"/>
          </a:xfrm>
          <a:prstGeom prst="rect">
            <a:avLst/>
          </a:prstGeom>
          <a:ln>
            <a:solidFill>
              <a:schemeClr val="bg1">
                <a:lumMod val="65000"/>
              </a:schemeClr>
            </a:solidFill>
          </a:ln>
        </p:spPr>
      </p:pic>
      <p:pic>
        <p:nvPicPr>
          <p:cNvPr id="9" name="Picture 9" descr="A picture containing background pattern&#10;&#10;Description automatically generated">
            <a:extLst>
              <a:ext uri="{FF2B5EF4-FFF2-40B4-BE49-F238E27FC236}">
                <a16:creationId xmlns:a16="http://schemas.microsoft.com/office/drawing/2014/main" id="{E1B51FD3-5D15-48D4-9F38-7E44EF1C25B0}"/>
              </a:ext>
            </a:extLst>
          </p:cNvPr>
          <p:cNvPicPr>
            <a:picLocks noChangeAspect="1"/>
          </p:cNvPicPr>
          <p:nvPr/>
        </p:nvPicPr>
        <p:blipFill>
          <a:blip r:embed="rId4"/>
          <a:stretch>
            <a:fillRect/>
          </a:stretch>
        </p:blipFill>
        <p:spPr>
          <a:xfrm>
            <a:off x="3693784" y="1727765"/>
            <a:ext cx="2921841" cy="4164469"/>
          </a:xfrm>
          <a:prstGeom prst="rect">
            <a:avLst/>
          </a:prstGeom>
        </p:spPr>
      </p:pic>
      <p:pic>
        <p:nvPicPr>
          <p:cNvPr id="3" name="Picture 2">
            <a:extLst>
              <a:ext uri="{FF2B5EF4-FFF2-40B4-BE49-F238E27FC236}">
                <a16:creationId xmlns:a16="http://schemas.microsoft.com/office/drawing/2014/main" id="{40683DBA-BA81-5406-7F44-5EB2F12B5065}"/>
              </a:ext>
            </a:extLst>
          </p:cNvPr>
          <p:cNvPicPr>
            <a:picLocks noChangeAspect="1"/>
          </p:cNvPicPr>
          <p:nvPr/>
        </p:nvPicPr>
        <p:blipFill>
          <a:blip r:embed="rId5"/>
          <a:stretch>
            <a:fillRect/>
          </a:stretch>
        </p:blipFill>
        <p:spPr>
          <a:xfrm>
            <a:off x="6930515" y="1727765"/>
            <a:ext cx="5504403" cy="5670598"/>
          </a:xfrm>
          <a:prstGeom prst="rect">
            <a:avLst/>
          </a:prstGeom>
        </p:spPr>
      </p:pic>
      <p:pic>
        <p:nvPicPr>
          <p:cNvPr id="5" name="Picture 4">
            <a:extLst>
              <a:ext uri="{FF2B5EF4-FFF2-40B4-BE49-F238E27FC236}">
                <a16:creationId xmlns:a16="http://schemas.microsoft.com/office/drawing/2014/main" id="{819F5C25-E564-68D3-D905-1C0BB26EFBFA}"/>
              </a:ext>
            </a:extLst>
          </p:cNvPr>
          <p:cNvPicPr>
            <a:picLocks noChangeAspect="1"/>
          </p:cNvPicPr>
          <p:nvPr/>
        </p:nvPicPr>
        <p:blipFill>
          <a:blip r:embed="rId6"/>
          <a:stretch>
            <a:fillRect/>
          </a:stretch>
        </p:blipFill>
        <p:spPr>
          <a:xfrm>
            <a:off x="10321644" y="1727765"/>
            <a:ext cx="2930776" cy="4164469"/>
          </a:xfrm>
          <a:prstGeom prst="rect">
            <a:avLst/>
          </a:prstGeom>
          <a:ln>
            <a:solidFill>
              <a:schemeClr val="bg1">
                <a:lumMod val="65000"/>
              </a:schemeClr>
            </a:solidFill>
          </a:ln>
        </p:spPr>
      </p:pic>
    </p:spTree>
    <p:extLst>
      <p:ext uri="{BB962C8B-B14F-4D97-AF65-F5344CB8AC3E}">
        <p14:creationId xmlns:p14="http://schemas.microsoft.com/office/powerpoint/2010/main" val="11972662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3D2-6298-43EF-AFCF-E35B23008AC7}"/>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endParaRPr lang="de-DE" sz="2400"/>
          </a:p>
        </p:txBody>
      </p:sp>
      <p:sp>
        <p:nvSpPr>
          <p:cNvPr id="4" name="Content Placeholder 2">
            <a:extLst>
              <a:ext uri="{FF2B5EF4-FFF2-40B4-BE49-F238E27FC236}">
                <a16:creationId xmlns:a16="http://schemas.microsoft.com/office/drawing/2014/main" id="{7834F9D9-CBB5-4B89-8ABD-4316B91CEFC7}"/>
              </a:ext>
            </a:extLst>
          </p:cNvPr>
          <p:cNvSpPr>
            <a:spLocks noGrp="1"/>
          </p:cNvSpPr>
          <p:nvPr>
            <p:ph idx="1"/>
          </p:nvPr>
        </p:nvSpPr>
        <p:spPr>
          <a:xfrm>
            <a:off x="895350" y="1905000"/>
            <a:ext cx="12230100" cy="4799013"/>
          </a:xfrm>
        </p:spPr>
        <p:txBody>
          <a:bodyPr/>
          <a:lstStyle/>
          <a:p>
            <a:pPr marL="457200" indent="-457200">
              <a:buFont typeface="+mj-lt"/>
              <a:buAutoNum type="arabicPeriod"/>
            </a:pPr>
            <a:r>
              <a:rPr lang="en-GB"/>
              <a:t>Databases</a:t>
            </a:r>
          </a:p>
          <a:p>
            <a:pPr marL="457200" indent="-457200">
              <a:buFont typeface="+mj-lt"/>
              <a:buAutoNum type="arabicPeriod"/>
            </a:pPr>
            <a:endParaRPr lang="en-GB"/>
          </a:p>
          <a:p>
            <a:pPr marL="457200" indent="-457200">
              <a:buFont typeface="+mj-lt"/>
              <a:buAutoNum type="arabicPeriod"/>
            </a:pPr>
            <a:r>
              <a:rPr lang="en-GB"/>
              <a:t>Creating reliable datasets</a:t>
            </a:r>
          </a:p>
          <a:p>
            <a:pPr marL="457200" indent="-457200">
              <a:buFont typeface="+mj-lt"/>
              <a:buAutoNum type="arabicPeriod"/>
            </a:pPr>
            <a:endParaRPr lang="en-GB"/>
          </a:p>
          <a:p>
            <a:pPr marL="457200" indent="-457200">
              <a:buFont typeface="+mj-lt"/>
              <a:buAutoNum type="arabicPeriod"/>
            </a:pPr>
            <a:r>
              <a:rPr lang="en-GB"/>
              <a:t>Different types of patent documents/legal status</a:t>
            </a:r>
          </a:p>
          <a:p>
            <a:pPr marL="457200" indent="-457200">
              <a:buFont typeface="+mj-lt"/>
              <a:buAutoNum type="arabicPeriod"/>
            </a:pPr>
            <a:endParaRPr lang="en-GB"/>
          </a:p>
          <a:p>
            <a:pPr marL="457200" indent="-457200">
              <a:buFont typeface="+mj-lt"/>
              <a:buAutoNum type="arabicPeriod"/>
            </a:pPr>
            <a:r>
              <a:rPr lang="en-GB"/>
              <a:t>Patent families</a:t>
            </a:r>
            <a:endParaRPr lang="de-DE"/>
          </a:p>
        </p:txBody>
      </p:sp>
    </p:spTree>
    <p:extLst>
      <p:ext uri="{BB962C8B-B14F-4D97-AF65-F5344CB8AC3E}">
        <p14:creationId xmlns:p14="http://schemas.microsoft.com/office/powerpoint/2010/main" val="2077206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p:cNvSpPr>
            <a:spLocks noGrp="1"/>
          </p:cNvSpPr>
          <p:nvPr>
            <p:ph type="title"/>
          </p:nvPr>
        </p:nvSpPr>
        <p:spPr>
          <a:xfrm>
            <a:off x="383870" y="231031"/>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Freely available databases to extract (and </a:t>
            </a:r>
            <a:r>
              <a:rPr lang="en-US" sz="2400" err="1"/>
              <a:t>analyse</a:t>
            </a:r>
            <a:r>
              <a:rPr lang="en-US" sz="2400"/>
              <a:t>) patent data</a:t>
            </a:r>
          </a:p>
        </p:txBody>
      </p:sp>
      <p:sp>
        <p:nvSpPr>
          <p:cNvPr id="2" name="Textplatzhalter 1"/>
          <p:cNvSpPr>
            <a:spLocks noGrp="1"/>
          </p:cNvSpPr>
          <p:nvPr>
            <p:ph type="body" sz="quarter" idx="12"/>
          </p:nvPr>
        </p:nvSpPr>
        <p:spPr/>
        <p:txBody>
          <a:bodyPr/>
          <a:lstStyle/>
          <a:p>
            <a:endParaRPr lang="de-DE"/>
          </a:p>
        </p:txBody>
      </p:sp>
      <p:pic>
        <p:nvPicPr>
          <p:cNvPr id="5715970" name="Picture 2"/>
          <p:cNvPicPr>
            <a:picLocks noChangeAspect="1" noChangeArrowheads="1"/>
          </p:cNvPicPr>
          <p:nvPr/>
        </p:nvPicPr>
        <p:blipFill>
          <a:blip r:embed="rId3" cstate="print"/>
          <a:srcRect l="23026" t="8087" r="33917" b="9243"/>
          <a:stretch>
            <a:fillRect/>
          </a:stretch>
        </p:blipFill>
        <p:spPr bwMode="auto">
          <a:xfrm>
            <a:off x="1513547" y="2024958"/>
            <a:ext cx="2975070" cy="3570083"/>
          </a:xfrm>
          <a:prstGeom prst="rect">
            <a:avLst/>
          </a:prstGeom>
          <a:noFill/>
          <a:ln w="9525">
            <a:solidFill>
              <a:schemeClr val="bg1">
                <a:lumMod val="65000"/>
              </a:schemeClr>
            </a:solidFill>
            <a:miter lim="800000"/>
            <a:headEnd/>
            <a:tailEnd/>
          </a:ln>
        </p:spPr>
      </p:pic>
      <p:sp>
        <p:nvSpPr>
          <p:cNvPr id="15" name="Rechteck 14"/>
          <p:cNvSpPr/>
          <p:nvPr/>
        </p:nvSpPr>
        <p:spPr>
          <a:xfrm>
            <a:off x="1223390" y="1210119"/>
            <a:ext cx="4474610" cy="673646"/>
          </a:xfrm>
          <a:prstGeom prst="rect">
            <a:avLst/>
          </a:prstGeom>
        </p:spPr>
        <p:txBody>
          <a:bodyPr wrap="square">
            <a:spAutoFit/>
          </a:bodyPr>
          <a:lstStyle/>
          <a:p>
            <a:r>
              <a:rPr lang="en-US" sz="1556" b="1">
                <a:solidFill>
                  <a:srgbClr val="006A90"/>
                </a:solidFill>
                <a:latin typeface="+mj-lt"/>
              </a:rPr>
              <a:t>Patent Office databases</a:t>
            </a:r>
          </a:p>
          <a:p>
            <a:r>
              <a:rPr lang="en-US" sz="1111">
                <a:latin typeface="+mj-lt"/>
                <a:hlinkClick r:id="rId4"/>
              </a:rPr>
              <a:t>http://worldwide.espacenet.com</a:t>
            </a:r>
            <a:endParaRPr lang="en-US" sz="1111">
              <a:latin typeface="+mj-lt"/>
            </a:endParaRPr>
          </a:p>
          <a:p>
            <a:r>
              <a:rPr lang="en-US" sz="1111">
                <a:latin typeface="+mj-lt"/>
                <a:hlinkClick r:id="rId5"/>
              </a:rPr>
              <a:t>https://patentscope.wipo.int/search/en/search.jsf</a:t>
            </a:r>
            <a:r>
              <a:rPr lang="en-US" sz="1111">
                <a:latin typeface="+mj-lt"/>
              </a:rPr>
              <a:t> </a:t>
            </a:r>
          </a:p>
        </p:txBody>
      </p:sp>
      <p:pic>
        <p:nvPicPr>
          <p:cNvPr id="5" name="Picture 4"/>
          <p:cNvPicPr>
            <a:picLocks noChangeAspect="1"/>
          </p:cNvPicPr>
          <p:nvPr/>
        </p:nvPicPr>
        <p:blipFill>
          <a:blip r:embed="rId6"/>
          <a:stretch>
            <a:fillRect/>
          </a:stretch>
        </p:blipFill>
        <p:spPr>
          <a:xfrm>
            <a:off x="6541236" y="1414153"/>
            <a:ext cx="3304333" cy="1837821"/>
          </a:xfrm>
          <a:prstGeom prst="rect">
            <a:avLst/>
          </a:prstGeom>
          <a:ln>
            <a:solidFill>
              <a:schemeClr val="bg2"/>
            </a:solidFill>
          </a:ln>
        </p:spPr>
      </p:pic>
      <p:sp>
        <p:nvSpPr>
          <p:cNvPr id="12" name="Rechteck 14"/>
          <p:cNvSpPr/>
          <p:nvPr/>
        </p:nvSpPr>
        <p:spPr>
          <a:xfrm>
            <a:off x="9917178" y="2019618"/>
            <a:ext cx="1840204" cy="502702"/>
          </a:xfrm>
          <a:prstGeom prst="rect">
            <a:avLst/>
          </a:prstGeom>
        </p:spPr>
        <p:txBody>
          <a:bodyPr wrap="square">
            <a:spAutoFit/>
          </a:bodyPr>
          <a:lstStyle/>
          <a:p>
            <a:r>
              <a:rPr lang="en-US" sz="1556" b="1">
                <a:solidFill>
                  <a:srgbClr val="006A90"/>
                </a:solidFill>
                <a:latin typeface="+mj-lt"/>
              </a:rPr>
              <a:t>The Lens.org</a:t>
            </a:r>
          </a:p>
          <a:p>
            <a:r>
              <a:rPr lang="en-US" sz="1111">
                <a:latin typeface="+mj-lt"/>
                <a:hlinkClick r:id="rId7"/>
              </a:rPr>
              <a:t>https://www.lens.org</a:t>
            </a:r>
            <a:r>
              <a:rPr lang="en-US" sz="1111">
                <a:latin typeface="+mj-lt"/>
              </a:rPr>
              <a:t> </a:t>
            </a:r>
          </a:p>
        </p:txBody>
      </p:sp>
      <p:pic>
        <p:nvPicPr>
          <p:cNvPr id="6" name="Picture 5"/>
          <p:cNvPicPr>
            <a:picLocks noChangeAspect="1"/>
          </p:cNvPicPr>
          <p:nvPr/>
        </p:nvPicPr>
        <p:blipFill>
          <a:blip r:embed="rId8"/>
          <a:stretch>
            <a:fillRect/>
          </a:stretch>
        </p:blipFill>
        <p:spPr>
          <a:xfrm>
            <a:off x="7102239" y="3883849"/>
            <a:ext cx="3304333" cy="1870770"/>
          </a:xfrm>
          <a:prstGeom prst="rect">
            <a:avLst/>
          </a:prstGeom>
          <a:ln>
            <a:solidFill>
              <a:schemeClr val="bg2"/>
            </a:solidFill>
          </a:ln>
        </p:spPr>
      </p:pic>
      <p:sp>
        <p:nvSpPr>
          <p:cNvPr id="16" name="Rechteck 14"/>
          <p:cNvSpPr/>
          <p:nvPr/>
        </p:nvSpPr>
        <p:spPr>
          <a:xfrm>
            <a:off x="10483028" y="4375430"/>
            <a:ext cx="1840204" cy="673646"/>
          </a:xfrm>
          <a:prstGeom prst="rect">
            <a:avLst/>
          </a:prstGeom>
        </p:spPr>
        <p:txBody>
          <a:bodyPr wrap="square">
            <a:spAutoFit/>
          </a:bodyPr>
          <a:lstStyle/>
          <a:p>
            <a:r>
              <a:rPr lang="en-US" sz="1556" b="1">
                <a:solidFill>
                  <a:srgbClr val="006A90"/>
                </a:solidFill>
                <a:latin typeface="+mj-lt"/>
              </a:rPr>
              <a:t>Google patents</a:t>
            </a:r>
          </a:p>
          <a:p>
            <a:r>
              <a:rPr lang="en-US" sz="1111">
                <a:latin typeface="+mj-lt"/>
                <a:hlinkClick r:id="rId9"/>
              </a:rPr>
              <a:t>https://www.google.com/?tbm=pts</a:t>
            </a:r>
            <a:r>
              <a:rPr lang="en-US" sz="1111">
                <a:latin typeface="+mj-lt"/>
              </a:rPr>
              <a:t> </a:t>
            </a:r>
          </a:p>
        </p:txBody>
      </p:sp>
      <p:pic>
        <p:nvPicPr>
          <p:cNvPr id="7" name="Picture 6"/>
          <p:cNvPicPr>
            <a:picLocks noChangeAspect="1"/>
          </p:cNvPicPr>
          <p:nvPr/>
        </p:nvPicPr>
        <p:blipFill>
          <a:blip r:embed="rId10"/>
          <a:stretch>
            <a:fillRect/>
          </a:stretch>
        </p:blipFill>
        <p:spPr>
          <a:xfrm>
            <a:off x="2143008" y="4118982"/>
            <a:ext cx="3713256" cy="2093788"/>
          </a:xfrm>
          <a:prstGeom prst="rect">
            <a:avLst/>
          </a:prstGeom>
          <a:ln>
            <a:solidFill>
              <a:schemeClr val="bg2"/>
            </a:solidFill>
          </a:ln>
        </p:spPr>
      </p:pic>
    </p:spTree>
    <p:extLst>
      <p:ext uri="{BB962C8B-B14F-4D97-AF65-F5344CB8AC3E}">
        <p14:creationId xmlns:p14="http://schemas.microsoft.com/office/powerpoint/2010/main" val="197622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694834" y="1765"/>
          <a:ext cx="1764" cy="1764"/>
        </p:xfrm>
        <a:graphic>
          <a:graphicData uri="http://schemas.openxmlformats.org/presentationml/2006/ole">
            <mc:AlternateContent xmlns:mc="http://schemas.openxmlformats.org/markup-compatibility/2006">
              <mc:Choice xmlns:v="urn:schemas-microsoft-com:vml" Requires="v">
                <p:oleObj name="think-cell Slide" r:id="rId6" imgW="663" imgH="664" progId="TCLayout.ActiveDocument.1">
                  <p:embed/>
                </p:oleObj>
              </mc:Choice>
              <mc:Fallback>
                <p:oleObj name="think-cell Slide" r:id="rId6" imgW="663" imgH="664" progId="TCLayout.ActiveDocument.1">
                  <p:embed/>
                  <p:pic>
                    <p:nvPicPr>
                      <p:cNvPr id="10" name="Object 9" hidden="1"/>
                      <p:cNvPicPr/>
                      <p:nvPr/>
                    </p:nvPicPr>
                    <p:blipFill>
                      <a:blip r:embed="rId7"/>
                      <a:stretch>
                        <a:fillRect/>
                      </a:stretch>
                    </p:blipFill>
                    <p:spPr>
                      <a:xfrm>
                        <a:off x="1694834" y="1765"/>
                        <a:ext cx="1764" cy="1764"/>
                      </a:xfrm>
                      <a:prstGeom prst="rect">
                        <a:avLst/>
                      </a:prstGeom>
                    </p:spPr>
                  </p:pic>
                </p:oleObj>
              </mc:Fallback>
            </mc:AlternateContent>
          </a:graphicData>
        </a:graphic>
      </p:graphicFrame>
      <p:sp>
        <p:nvSpPr>
          <p:cNvPr id="11" name="Rectangle 10" hidden="1"/>
          <p:cNvSpPr/>
          <p:nvPr>
            <p:custDataLst>
              <p:tags r:id="rId3"/>
            </p:custDataLst>
          </p:nvPr>
        </p:nvSpPr>
        <p:spPr>
          <a:xfrm>
            <a:off x="1693069" y="-99891"/>
            <a:ext cx="205257" cy="376171"/>
          </a:xfrm>
          <a:prstGeom prst="rect">
            <a:avLst/>
          </a:prstGeom>
          <a:ln>
            <a:solidFill>
              <a:schemeClr val="tx1">
                <a:lumMod val="50000"/>
                <a:lumOff val="50000"/>
              </a:schemeClr>
            </a:solidFill>
          </a:ln>
        </p:spPr>
        <p:txBody>
          <a:bodyPr wrap="none" lIns="0" tIns="0" rIns="0" bIns="0" rtlCol="0" anchor="ctr">
            <a:noAutofit/>
          </a:bodyPr>
          <a:lstStyle/>
          <a:p>
            <a:pPr>
              <a:spcBef>
                <a:spcPts val="667"/>
              </a:spcBef>
              <a:spcAft>
                <a:spcPts val="667"/>
              </a:spcAft>
            </a:pPr>
            <a:endParaRPr lang="en-GB" sz="2222" b="1">
              <a:ea typeface="+mj-ea"/>
              <a:cs typeface="+mj-cs"/>
              <a:sym typeface="Arial" panose="020B0604020202020204" pitchFamily="34" charset="0"/>
            </a:endParaRPr>
          </a:p>
        </p:txBody>
      </p:sp>
      <p:sp>
        <p:nvSpPr>
          <p:cNvPr id="9" name="Title 8"/>
          <p:cNvSpPr>
            <a:spLocks noGrp="1"/>
          </p:cNvSpPr>
          <p:nvPr>
            <p:ph type="title"/>
          </p:nvPr>
        </p:nvSpPr>
        <p:spPr>
          <a:xfrm>
            <a:off x="504498" y="385162"/>
            <a:ext cx="11069106" cy="54451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Cloud based data sets, </a:t>
            </a:r>
            <a:r>
              <a:rPr lang="en-GB" sz="2400" err="1"/>
              <a:t>eg</a:t>
            </a:r>
            <a:r>
              <a:rPr lang="en-GB" sz="2400"/>
              <a:t> Google Big Query, </a:t>
            </a:r>
            <a:r>
              <a:rPr lang="en-GB" sz="2400" err="1"/>
              <a:t>PatStat</a:t>
            </a:r>
            <a:r>
              <a:rPr lang="en-GB" sz="2400"/>
              <a:t> increasingly available for data science approaches</a:t>
            </a:r>
          </a:p>
        </p:txBody>
      </p:sp>
      <p:sp>
        <p:nvSpPr>
          <p:cNvPr id="2" name="Text Placeholder 1"/>
          <p:cNvSpPr>
            <a:spLocks noGrp="1"/>
          </p:cNvSpPr>
          <p:nvPr>
            <p:ph type="body" idx="4294967295"/>
          </p:nvPr>
        </p:nvSpPr>
        <p:spPr>
          <a:xfrm>
            <a:off x="5694088" y="4088856"/>
            <a:ext cx="4988278" cy="2358319"/>
          </a:xfrm>
        </p:spPr>
        <p:txBody>
          <a:bodyPr>
            <a:noAutofit/>
          </a:bodyPr>
          <a:lstStyle/>
          <a:p>
            <a:pPr marL="0" indent="0"/>
            <a:r>
              <a:rPr lang="en-GB" sz="1778">
                <a:latin typeface="Arial" charset="0"/>
                <a:ea typeface="Arial" charset="0"/>
                <a:cs typeface="Arial" charset="0"/>
              </a:rPr>
              <a:t>USPTO</a:t>
            </a:r>
          </a:p>
          <a:p>
            <a:pPr marL="317497" indent="-317497">
              <a:buFont typeface="Arial" panose="020B0604020202020204" pitchFamily="34" charset="0"/>
              <a:buChar char="•"/>
            </a:pPr>
            <a:r>
              <a:rPr lang="en-GB" sz="1778">
                <a:latin typeface="Arial" charset="0"/>
                <a:ea typeface="Arial" charset="0"/>
                <a:cs typeface="Arial" charset="0"/>
              </a:rPr>
              <a:t>Representative sample of the Global Economy (WIPO, 2018)</a:t>
            </a:r>
          </a:p>
          <a:p>
            <a:pPr marL="317497" indent="-317497">
              <a:buFont typeface="Arial" panose="020B0604020202020204" pitchFamily="34" charset="0"/>
              <a:buChar char="•"/>
            </a:pPr>
            <a:r>
              <a:rPr lang="en-GB" sz="1778">
                <a:latin typeface="Arial" charset="0"/>
                <a:ea typeface="Arial" charset="0"/>
                <a:cs typeface="Arial" charset="0"/>
              </a:rPr>
              <a:t>Used the </a:t>
            </a:r>
            <a:r>
              <a:rPr lang="en-GB" sz="1778" err="1">
                <a:latin typeface="Arial" charset="0"/>
                <a:ea typeface="Arial" charset="0"/>
                <a:cs typeface="Arial" charset="0"/>
              </a:rPr>
              <a:t>PatentsView</a:t>
            </a:r>
            <a:r>
              <a:rPr lang="en-GB" sz="1778">
                <a:latin typeface="Arial" charset="0"/>
                <a:ea typeface="Arial" charset="0"/>
                <a:cs typeface="Arial" charset="0"/>
              </a:rPr>
              <a:t> dataset</a:t>
            </a:r>
          </a:p>
          <a:p>
            <a:pPr marL="317497" indent="-317497">
              <a:buFont typeface="Arial" panose="020B0604020202020204" pitchFamily="34" charset="0"/>
              <a:buChar char="•"/>
            </a:pPr>
            <a:r>
              <a:rPr lang="en-GB" sz="1778">
                <a:latin typeface="Arial" charset="0"/>
                <a:ea typeface="Arial" charset="0"/>
                <a:cs typeface="Arial" charset="0"/>
              </a:rPr>
              <a:t>Granted utility patents (1997-2017)</a:t>
            </a:r>
          </a:p>
        </p:txBody>
      </p:sp>
      <p:pic>
        <p:nvPicPr>
          <p:cNvPr id="5" name="Picture 4">
            <a:extLst>
              <a:ext uri="{FF2B5EF4-FFF2-40B4-BE49-F238E27FC236}">
                <a16:creationId xmlns:a16="http://schemas.microsoft.com/office/drawing/2014/main" id="{38EC0FA9-2B0D-6A4C-8C8B-E7679D7E435C}"/>
              </a:ext>
            </a:extLst>
          </p:cNvPr>
          <p:cNvPicPr>
            <a:picLocks noChangeAspect="1"/>
          </p:cNvPicPr>
          <p:nvPr/>
        </p:nvPicPr>
        <p:blipFill>
          <a:blip r:embed="rId8">
            <a:clrChange>
              <a:clrFrom>
                <a:srgbClr val="FDFBFC"/>
              </a:clrFrom>
              <a:clrTo>
                <a:srgbClr val="FDFBFC">
                  <a:alpha val="0"/>
                </a:srgbClr>
              </a:clrTo>
            </a:clrChange>
          </a:blip>
          <a:stretch>
            <a:fillRect/>
          </a:stretch>
        </p:blipFill>
        <p:spPr>
          <a:xfrm>
            <a:off x="1986060" y="3962878"/>
            <a:ext cx="3189578" cy="1794138"/>
          </a:xfrm>
          <a:prstGeom prst="rect">
            <a:avLst/>
          </a:prstGeom>
        </p:spPr>
      </p:pic>
      <p:pic>
        <p:nvPicPr>
          <p:cNvPr id="6" name="Picture 5">
            <a:extLst>
              <a:ext uri="{FF2B5EF4-FFF2-40B4-BE49-F238E27FC236}">
                <a16:creationId xmlns:a16="http://schemas.microsoft.com/office/drawing/2014/main" id="{1CCCDB6B-712A-C743-A51E-54EB91E6FBB9}"/>
              </a:ext>
            </a:extLst>
          </p:cNvPr>
          <p:cNvPicPr>
            <a:picLocks noChangeAspect="1"/>
          </p:cNvPicPr>
          <p:nvPr/>
        </p:nvPicPr>
        <p:blipFill>
          <a:blip r:embed="rId9"/>
          <a:stretch>
            <a:fillRect/>
          </a:stretch>
        </p:blipFill>
        <p:spPr>
          <a:xfrm>
            <a:off x="7074248" y="1873935"/>
            <a:ext cx="2935944" cy="1085023"/>
          </a:xfrm>
          <a:prstGeom prst="rect">
            <a:avLst/>
          </a:prstGeom>
        </p:spPr>
      </p:pic>
      <p:sp>
        <p:nvSpPr>
          <p:cNvPr id="7" name="TextBox 6">
            <a:extLst>
              <a:ext uri="{FF2B5EF4-FFF2-40B4-BE49-F238E27FC236}">
                <a16:creationId xmlns:a16="http://schemas.microsoft.com/office/drawing/2014/main" id="{25D9831A-7083-3E49-B9D1-4E486674CB10}"/>
              </a:ext>
            </a:extLst>
          </p:cNvPr>
          <p:cNvSpPr txBox="1"/>
          <p:nvPr/>
        </p:nvSpPr>
        <p:spPr>
          <a:xfrm>
            <a:off x="1542648" y="1632431"/>
            <a:ext cx="4496403" cy="1733936"/>
          </a:xfrm>
          <a:prstGeom prst="rect">
            <a:avLst/>
          </a:prstGeom>
          <a:noFill/>
        </p:spPr>
        <p:txBody>
          <a:bodyPr wrap="square" rtlCol="0">
            <a:spAutoFit/>
          </a:bodyPr>
          <a:lstStyle/>
          <a:p>
            <a:pPr algn="l"/>
            <a:r>
              <a:rPr lang="en-GB" sz="1778" b="1">
                <a:latin typeface="Arial" charset="0"/>
                <a:ea typeface="Arial" charset="0"/>
                <a:cs typeface="Arial" charset="0"/>
              </a:rPr>
              <a:t>Google Big Query</a:t>
            </a:r>
          </a:p>
          <a:p>
            <a:pPr marL="317497" indent="-317497">
              <a:buFont typeface="Arial" panose="020B0604020202020204" pitchFamily="34" charset="0"/>
              <a:buChar char="•"/>
            </a:pPr>
            <a:r>
              <a:rPr lang="en-GB" sz="1778">
                <a:latin typeface="Arial" charset="0"/>
                <a:ea typeface="Arial" charset="0"/>
                <a:cs typeface="Arial" charset="0"/>
              </a:rPr>
              <a:t>Fast SQL queries/ Sampling large data</a:t>
            </a:r>
          </a:p>
          <a:p>
            <a:pPr marL="317497" indent="-317497">
              <a:buFont typeface="Arial" panose="020B0604020202020204" pitchFamily="34" charset="0"/>
              <a:buChar char="•"/>
            </a:pPr>
            <a:r>
              <a:rPr lang="en-GB" sz="1778">
                <a:latin typeface="Arial" charset="0"/>
                <a:ea typeface="Arial" charset="0"/>
                <a:cs typeface="Arial" charset="0"/>
              </a:rPr>
              <a:t>Standardised means of access</a:t>
            </a:r>
          </a:p>
          <a:p>
            <a:pPr marL="317497" indent="-317497">
              <a:buFont typeface="Arial" panose="020B0604020202020204" pitchFamily="34" charset="0"/>
              <a:buChar char="•"/>
            </a:pPr>
            <a:r>
              <a:rPr lang="en-GB" sz="1778">
                <a:latin typeface="Arial" charset="0"/>
                <a:ea typeface="Arial" charset="0"/>
                <a:cs typeface="Arial" charset="0"/>
              </a:rPr>
              <a:t>Source used initially but then we used python – the data can be easier pre-processed and prepared (and it’s free)</a:t>
            </a:r>
          </a:p>
        </p:txBody>
      </p:sp>
      <p:sp>
        <p:nvSpPr>
          <p:cNvPr id="8" name="Rectangle 7"/>
          <p:cNvSpPr/>
          <p:nvPr/>
        </p:nvSpPr>
        <p:spPr>
          <a:xfrm>
            <a:off x="3652723" y="7169664"/>
            <a:ext cx="5372973" cy="229165"/>
          </a:xfrm>
          <a:prstGeom prst="rect">
            <a:avLst/>
          </a:prstGeom>
        </p:spPr>
        <p:txBody>
          <a:bodyPr wrap="square">
            <a:spAutoFit/>
          </a:bodyPr>
          <a:lstStyle/>
          <a:p>
            <a:pPr algn="l"/>
            <a:r>
              <a:rPr lang="en-US" sz="889"/>
              <a:t>Source: WIPO 2018, </a:t>
            </a:r>
            <a:r>
              <a:rPr lang="en-US" sz="889">
                <a:hlinkClick r:id="rId10"/>
              </a:rPr>
              <a:t>https://www.wipo.int/edocs/pubdocs/en/wipo_pub_941_2018.pdf</a:t>
            </a:r>
            <a:r>
              <a:rPr lang="en-US" sz="889"/>
              <a:t> </a:t>
            </a:r>
          </a:p>
        </p:txBody>
      </p:sp>
    </p:spTree>
    <p:custDataLst>
      <p:tags r:id="rId1"/>
    </p:custDataLst>
    <p:extLst>
      <p:ext uri="{BB962C8B-B14F-4D97-AF65-F5344CB8AC3E}">
        <p14:creationId xmlns:p14="http://schemas.microsoft.com/office/powerpoint/2010/main" val="2916617832"/>
      </p:ext>
    </p:extLst>
  </p:cSld>
  <p:clrMapOvr>
    <a:masterClrMapping/>
  </p:clrMapOvr>
  <mc:AlternateContent xmlns:mc="http://schemas.openxmlformats.org/markup-compatibility/2006" xmlns:p14="http://schemas.microsoft.com/office/powerpoint/2010/main">
    <mc:Choice Requires="p14">
      <p:transition spd="slow" p14:dur="2000" advTm="60397"/>
    </mc:Choice>
    <mc:Fallback xmlns="">
      <p:transition spd="slow" advTm="6039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69" y="325200"/>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Searching and analysing patents</a:t>
            </a:r>
          </a:p>
        </p:txBody>
      </p:sp>
      <p:pic>
        <p:nvPicPr>
          <p:cNvPr id="6" name="Picture 5"/>
          <p:cNvPicPr>
            <a:picLocks noChangeAspect="1"/>
          </p:cNvPicPr>
          <p:nvPr/>
        </p:nvPicPr>
        <p:blipFill>
          <a:blip r:embed="rId2"/>
          <a:stretch>
            <a:fillRect/>
          </a:stretch>
        </p:blipFill>
        <p:spPr>
          <a:xfrm>
            <a:off x="1922967" y="1308646"/>
            <a:ext cx="3321516" cy="4451023"/>
          </a:xfrm>
          <a:prstGeom prst="rect">
            <a:avLst/>
          </a:prstGeom>
          <a:ln>
            <a:solidFill>
              <a:schemeClr val="bg2"/>
            </a:solidFill>
          </a:ln>
        </p:spPr>
      </p:pic>
      <p:pic>
        <p:nvPicPr>
          <p:cNvPr id="7" name="Picture 6"/>
          <p:cNvPicPr>
            <a:picLocks noChangeAspect="1"/>
          </p:cNvPicPr>
          <p:nvPr/>
        </p:nvPicPr>
        <p:blipFill>
          <a:blip r:embed="rId3"/>
          <a:stretch>
            <a:fillRect/>
          </a:stretch>
        </p:blipFill>
        <p:spPr>
          <a:xfrm>
            <a:off x="6666712" y="2347454"/>
            <a:ext cx="4204818" cy="2925091"/>
          </a:xfrm>
          <a:prstGeom prst="rect">
            <a:avLst/>
          </a:prstGeom>
          <a:ln>
            <a:solidFill>
              <a:schemeClr val="bg2"/>
            </a:solidFill>
          </a:ln>
        </p:spPr>
      </p:pic>
      <p:sp>
        <p:nvSpPr>
          <p:cNvPr id="8" name="Rectangle 7"/>
          <p:cNvSpPr/>
          <p:nvPr/>
        </p:nvSpPr>
        <p:spPr>
          <a:xfrm>
            <a:off x="7260535" y="5572690"/>
            <a:ext cx="3017173" cy="276999"/>
          </a:xfrm>
          <a:prstGeom prst="rect">
            <a:avLst/>
          </a:prstGeom>
        </p:spPr>
        <p:txBody>
          <a:bodyPr wrap="none">
            <a:spAutoFit/>
          </a:bodyPr>
          <a:lstStyle/>
          <a:p>
            <a:r>
              <a:rPr lang="en-GB" sz="1200">
                <a:latin typeface="+mj-lt"/>
                <a:hlinkClick r:id="rId4"/>
              </a:rPr>
              <a:t>https://wipo-analytics.github.io/index.html</a:t>
            </a:r>
            <a:r>
              <a:rPr lang="en-GB" sz="1200">
                <a:latin typeface="+mj-lt"/>
              </a:rPr>
              <a:t> </a:t>
            </a:r>
          </a:p>
        </p:txBody>
      </p:sp>
      <p:sp>
        <p:nvSpPr>
          <p:cNvPr id="9" name="Rectangle 8"/>
          <p:cNvSpPr/>
          <p:nvPr/>
        </p:nvSpPr>
        <p:spPr>
          <a:xfrm>
            <a:off x="1718577" y="5849689"/>
            <a:ext cx="4000444" cy="461665"/>
          </a:xfrm>
          <a:prstGeom prst="rect">
            <a:avLst/>
          </a:prstGeom>
        </p:spPr>
        <p:txBody>
          <a:bodyPr wrap="square">
            <a:spAutoFit/>
          </a:bodyPr>
          <a:lstStyle/>
          <a:p>
            <a:r>
              <a:rPr lang="en-GB" sz="1200">
                <a:latin typeface="+mj-lt"/>
                <a:hlinkClick r:id="rId5"/>
              </a:rPr>
              <a:t>https://www.sciencedirect.com/science/article/pii/S017221901630103X</a:t>
            </a:r>
            <a:r>
              <a:rPr lang="en-GB" sz="1200">
                <a:latin typeface="+mj-lt"/>
              </a:rPr>
              <a:t> </a:t>
            </a:r>
          </a:p>
        </p:txBody>
      </p:sp>
      <p:sp>
        <p:nvSpPr>
          <p:cNvPr id="10" name="TextBox 9">
            <a:extLst>
              <a:ext uri="{FF2B5EF4-FFF2-40B4-BE49-F238E27FC236}">
                <a16:creationId xmlns:a16="http://schemas.microsoft.com/office/drawing/2014/main" id="{D5B55147-76CF-47FF-BA80-0E7BA922AFA1}"/>
              </a:ext>
            </a:extLst>
          </p:cNvPr>
          <p:cNvSpPr txBox="1"/>
          <p:nvPr/>
        </p:nvSpPr>
        <p:spPr>
          <a:xfrm>
            <a:off x="6773069" y="1057416"/>
            <a:ext cx="5573141" cy="707886"/>
          </a:xfrm>
          <a:prstGeom prst="rect">
            <a:avLst/>
          </a:prstGeom>
          <a:noFill/>
        </p:spPr>
        <p:txBody>
          <a:bodyPr wrap="square">
            <a:spAutoFit/>
          </a:bodyPr>
          <a:lstStyle/>
          <a:p>
            <a:pPr>
              <a:spcAft>
                <a:spcPts val="333"/>
              </a:spcAft>
            </a:pPr>
            <a:r>
              <a:rPr lang="de-DE" sz="2000" dirty="0" err="1">
                <a:latin typeface="+mj-lt"/>
              </a:rPr>
              <a:t>Regularly</a:t>
            </a:r>
            <a:r>
              <a:rPr lang="de-DE" sz="2000" dirty="0">
                <a:latin typeface="+mj-lt"/>
              </a:rPr>
              <a:t> </a:t>
            </a:r>
            <a:r>
              <a:rPr lang="de-DE" sz="2000" dirty="0" err="1">
                <a:latin typeface="+mj-lt"/>
              </a:rPr>
              <a:t>updated</a:t>
            </a:r>
            <a:r>
              <a:rPr lang="de-DE" sz="2000" dirty="0">
                <a:latin typeface="+mj-lt"/>
              </a:rPr>
              <a:t> </a:t>
            </a:r>
            <a:r>
              <a:rPr lang="de-DE" sz="2000" dirty="0" err="1">
                <a:latin typeface="+mj-lt"/>
              </a:rPr>
              <a:t>list</a:t>
            </a:r>
            <a:r>
              <a:rPr lang="de-DE" sz="2000" dirty="0">
                <a:latin typeface="+mj-lt"/>
              </a:rPr>
              <a:t> of </a:t>
            </a:r>
            <a:r>
              <a:rPr lang="de-DE" sz="2000" u="sng" dirty="0" err="1">
                <a:latin typeface="+mj-lt"/>
              </a:rPr>
              <a:t>commercial</a:t>
            </a:r>
            <a:r>
              <a:rPr lang="de-DE" sz="2000" dirty="0">
                <a:latin typeface="+mj-lt"/>
              </a:rPr>
              <a:t> </a:t>
            </a:r>
            <a:r>
              <a:rPr lang="de-DE" sz="2000" dirty="0" err="1">
                <a:latin typeface="+mj-lt"/>
              </a:rPr>
              <a:t>tools</a:t>
            </a:r>
            <a:r>
              <a:rPr lang="de-DE" sz="2000" dirty="0">
                <a:latin typeface="+mj-lt"/>
              </a:rPr>
              <a:t>: </a:t>
            </a:r>
            <a:r>
              <a:rPr lang="de-DE" sz="2000" dirty="0">
                <a:latin typeface="+mj-lt"/>
                <a:hlinkClick r:id="rId6"/>
              </a:rPr>
              <a:t>http://piug.org/vendors#AnalysisTool</a:t>
            </a:r>
            <a:endParaRPr lang="de-DE" sz="2000" dirty="0">
              <a:latin typeface="+mj-lt"/>
            </a:endParaRPr>
          </a:p>
        </p:txBody>
      </p:sp>
    </p:spTree>
    <p:extLst>
      <p:ext uri="{BB962C8B-B14F-4D97-AF65-F5344CB8AC3E}">
        <p14:creationId xmlns:p14="http://schemas.microsoft.com/office/powerpoint/2010/main" val="419426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B3B0-0827-B148-899B-9B4E53AFC054}"/>
              </a:ext>
            </a:extLst>
          </p:cNvPr>
          <p:cNvSpPr>
            <a:spLocks noGrp="1"/>
          </p:cNvSpPr>
          <p:nvPr>
            <p:ph type="title"/>
          </p:nvPr>
        </p:nvSpPr>
        <p:spPr>
          <a:xfrm>
            <a:off x="583927" y="513030"/>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Agenda</a:t>
            </a:r>
          </a:p>
        </p:txBody>
      </p:sp>
      <p:sp>
        <p:nvSpPr>
          <p:cNvPr id="42" name="Rechteck 46">
            <a:hlinkClick r:id="rId9" action="ppaction://hlinksldjump"/>
            <a:extLst>
              <a:ext uri="{FF2B5EF4-FFF2-40B4-BE49-F238E27FC236}">
                <a16:creationId xmlns:a16="http://schemas.microsoft.com/office/drawing/2014/main" id="{3BF7177A-BA91-954F-AAB4-F6DF4A736549}"/>
              </a:ext>
            </a:extLst>
          </p:cNvPr>
          <p:cNvSpPr/>
          <p:nvPr>
            <p:custDataLst>
              <p:tags r:id="rId1"/>
            </p:custDataLst>
          </p:nvPr>
        </p:nvSpPr>
        <p:spPr>
          <a:xfrm>
            <a:off x="1297882" y="2358418"/>
            <a:ext cx="6195267" cy="48687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ctr" anchorCtr="0" forceAA="0" compatLnSpc="1">
            <a:prstTxWarp prst="textNoShape">
              <a:avLst/>
            </a:prstTxWarp>
            <a:noAutofit/>
          </a:bodyPr>
          <a:lstStyle/>
          <a:p>
            <a:r>
              <a:rPr lang="en-GB">
                <a:solidFill>
                  <a:schemeClr val="tx1">
                    <a:lumMod val="100000"/>
                  </a:schemeClr>
                </a:solidFill>
                <a:latin typeface="Arial" panose="020B0604020202020204" pitchFamily="34" charset="0"/>
              </a:rPr>
              <a:t>Introduction to the exercise</a:t>
            </a:r>
          </a:p>
        </p:txBody>
      </p:sp>
      <p:sp>
        <p:nvSpPr>
          <p:cNvPr id="43" name="Rechteck 45">
            <a:hlinkClick r:id="rId9" action="ppaction://hlinksldjump"/>
            <a:extLst>
              <a:ext uri="{FF2B5EF4-FFF2-40B4-BE49-F238E27FC236}">
                <a16:creationId xmlns:a16="http://schemas.microsoft.com/office/drawing/2014/main" id="{D5BA79B9-F28A-1247-8DDD-701B7F768E44}"/>
              </a:ext>
            </a:extLst>
          </p:cNvPr>
          <p:cNvSpPr/>
          <p:nvPr>
            <p:custDataLst>
              <p:tags r:id="rId2"/>
            </p:custDataLst>
          </p:nvPr>
        </p:nvSpPr>
        <p:spPr>
          <a:xfrm>
            <a:off x="619537" y="2342929"/>
            <a:ext cx="517850" cy="517850"/>
          </a:xfrm>
          <a:prstGeom prst="rect">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en-GB" sz="2400" b="1">
                <a:solidFill>
                  <a:schemeClr val="bg1">
                    <a:lumMod val="100000"/>
                  </a:schemeClr>
                </a:solidFill>
                <a:latin typeface="Arial" panose="020B0604020202020204" pitchFamily="34" charset="0"/>
              </a:rPr>
              <a:t>1</a:t>
            </a:r>
          </a:p>
        </p:txBody>
      </p:sp>
      <p:sp>
        <p:nvSpPr>
          <p:cNvPr id="26" name="Rechteck 46">
            <a:hlinkClick r:id="rId9" action="ppaction://hlinksldjump"/>
            <a:extLst>
              <a:ext uri="{FF2B5EF4-FFF2-40B4-BE49-F238E27FC236}">
                <a16:creationId xmlns:a16="http://schemas.microsoft.com/office/drawing/2014/main" id="{4230CAA4-94F1-DB4C-88A0-77FD63B3F995}"/>
              </a:ext>
            </a:extLst>
          </p:cNvPr>
          <p:cNvSpPr/>
          <p:nvPr>
            <p:custDataLst>
              <p:tags r:id="rId3"/>
            </p:custDataLst>
          </p:nvPr>
        </p:nvSpPr>
        <p:spPr>
          <a:xfrm>
            <a:off x="1297881" y="3357076"/>
            <a:ext cx="10803780" cy="51785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ctr" anchorCtr="0" forceAA="0" compatLnSpc="1">
            <a:prstTxWarp prst="textNoShape">
              <a:avLst/>
            </a:prstTxWarp>
            <a:noAutofit/>
          </a:bodyPr>
          <a:lstStyle/>
          <a:p>
            <a:r>
              <a:rPr lang="en-GB" dirty="0">
                <a:solidFill>
                  <a:schemeClr val="tx1">
                    <a:lumMod val="100000"/>
                  </a:schemeClr>
                </a:solidFill>
                <a:latin typeface="Arial" panose="020B0604020202020204" pitchFamily="34" charset="0"/>
              </a:rPr>
              <a:t>Forming groups</a:t>
            </a:r>
          </a:p>
        </p:txBody>
      </p:sp>
      <p:sp>
        <p:nvSpPr>
          <p:cNvPr id="27" name="Rechteck 45">
            <a:hlinkClick r:id="rId9" action="ppaction://hlinksldjump"/>
            <a:extLst>
              <a:ext uri="{FF2B5EF4-FFF2-40B4-BE49-F238E27FC236}">
                <a16:creationId xmlns:a16="http://schemas.microsoft.com/office/drawing/2014/main" id="{D36522B2-E357-474C-B65F-FA026C9207C9}"/>
              </a:ext>
            </a:extLst>
          </p:cNvPr>
          <p:cNvSpPr/>
          <p:nvPr>
            <p:custDataLst>
              <p:tags r:id="rId4"/>
            </p:custDataLst>
          </p:nvPr>
        </p:nvSpPr>
        <p:spPr>
          <a:xfrm>
            <a:off x="619537" y="4347676"/>
            <a:ext cx="517850" cy="517850"/>
          </a:xfrm>
          <a:prstGeom prst="rect">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en-GB" sz="2400" b="1">
                <a:solidFill>
                  <a:schemeClr val="bg1">
                    <a:lumMod val="100000"/>
                  </a:schemeClr>
                </a:solidFill>
                <a:latin typeface="Arial" panose="020B0604020202020204" pitchFamily="34" charset="0"/>
              </a:rPr>
              <a:t>3</a:t>
            </a:r>
          </a:p>
        </p:txBody>
      </p:sp>
      <p:sp>
        <p:nvSpPr>
          <p:cNvPr id="28" name="Rechteck 46">
            <a:hlinkClick r:id="rId9" action="ppaction://hlinksldjump"/>
            <a:extLst>
              <a:ext uri="{FF2B5EF4-FFF2-40B4-BE49-F238E27FC236}">
                <a16:creationId xmlns:a16="http://schemas.microsoft.com/office/drawing/2014/main" id="{8A530EB6-1A2D-C64F-A610-375022727C76}"/>
              </a:ext>
            </a:extLst>
          </p:cNvPr>
          <p:cNvSpPr/>
          <p:nvPr>
            <p:custDataLst>
              <p:tags r:id="rId5"/>
            </p:custDataLst>
          </p:nvPr>
        </p:nvSpPr>
        <p:spPr>
          <a:xfrm>
            <a:off x="1297882" y="4340851"/>
            <a:ext cx="6336704" cy="51785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ctr" anchorCtr="0" forceAA="0" compatLnSpc="1">
            <a:prstTxWarp prst="textNoShape">
              <a:avLst/>
            </a:prstTxWarp>
            <a:noAutofit/>
          </a:bodyPr>
          <a:lstStyle/>
          <a:p>
            <a:r>
              <a:rPr lang="en-GB" dirty="0">
                <a:solidFill>
                  <a:schemeClr val="tx1">
                    <a:lumMod val="100000"/>
                  </a:schemeClr>
                </a:solidFill>
                <a:latin typeface="Arial" panose="020B0604020202020204" pitchFamily="34" charset="0"/>
              </a:rPr>
              <a:t>Introduction to patent analytics – Part 1</a:t>
            </a:r>
          </a:p>
        </p:txBody>
      </p:sp>
      <p:sp>
        <p:nvSpPr>
          <p:cNvPr id="29" name="Rechteck 45">
            <a:hlinkClick r:id="rId9" action="ppaction://hlinksldjump"/>
            <a:extLst>
              <a:ext uri="{FF2B5EF4-FFF2-40B4-BE49-F238E27FC236}">
                <a16:creationId xmlns:a16="http://schemas.microsoft.com/office/drawing/2014/main" id="{38C2B5D3-F865-624B-98DE-6377891700AB}"/>
              </a:ext>
            </a:extLst>
          </p:cNvPr>
          <p:cNvSpPr/>
          <p:nvPr>
            <p:custDataLst>
              <p:tags r:id="rId6"/>
            </p:custDataLst>
          </p:nvPr>
        </p:nvSpPr>
        <p:spPr>
          <a:xfrm>
            <a:off x="619537" y="3362951"/>
            <a:ext cx="517850" cy="517850"/>
          </a:xfrm>
          <a:prstGeom prst="rect">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en-GB" sz="2400" b="1">
                <a:solidFill>
                  <a:schemeClr val="bg1">
                    <a:lumMod val="100000"/>
                  </a:schemeClr>
                </a:solidFill>
                <a:latin typeface="Arial" panose="020B0604020202020204" pitchFamily="34" charset="0"/>
              </a:rPr>
              <a:t>2</a:t>
            </a:r>
          </a:p>
        </p:txBody>
      </p:sp>
      <p:sp>
        <p:nvSpPr>
          <p:cNvPr id="3" name="TextBox 2">
            <a:extLst>
              <a:ext uri="{FF2B5EF4-FFF2-40B4-BE49-F238E27FC236}">
                <a16:creationId xmlns:a16="http://schemas.microsoft.com/office/drawing/2014/main" id="{2A9B1BA4-28F2-4047-B0CE-F30A7DFDF5C5}"/>
              </a:ext>
            </a:extLst>
          </p:cNvPr>
          <p:cNvSpPr txBox="1"/>
          <p:nvPr/>
        </p:nvSpPr>
        <p:spPr>
          <a:xfrm>
            <a:off x="6837679" y="2417188"/>
            <a:ext cx="813043" cy="369332"/>
          </a:xfrm>
          <a:prstGeom prst="rect">
            <a:avLst/>
          </a:prstGeom>
          <a:noFill/>
        </p:spPr>
        <p:txBody>
          <a:bodyPr wrap="none" rtlCol="0">
            <a:spAutoFit/>
          </a:bodyPr>
          <a:lstStyle/>
          <a:p>
            <a:r>
              <a:rPr lang="en-GB"/>
              <a:t>30min</a:t>
            </a:r>
            <a:endParaRPr lang="de-DE"/>
          </a:p>
        </p:txBody>
      </p:sp>
      <p:sp>
        <p:nvSpPr>
          <p:cNvPr id="12" name="TextBox 11">
            <a:extLst>
              <a:ext uri="{FF2B5EF4-FFF2-40B4-BE49-F238E27FC236}">
                <a16:creationId xmlns:a16="http://schemas.microsoft.com/office/drawing/2014/main" id="{231F3518-1B1D-45A3-9941-AE5F68039ED5}"/>
              </a:ext>
            </a:extLst>
          </p:cNvPr>
          <p:cNvSpPr txBox="1"/>
          <p:nvPr/>
        </p:nvSpPr>
        <p:spPr>
          <a:xfrm>
            <a:off x="6837679" y="4415110"/>
            <a:ext cx="813043" cy="369332"/>
          </a:xfrm>
          <a:prstGeom prst="rect">
            <a:avLst/>
          </a:prstGeom>
          <a:noFill/>
        </p:spPr>
        <p:txBody>
          <a:bodyPr wrap="none" rtlCol="0">
            <a:spAutoFit/>
          </a:bodyPr>
          <a:lstStyle/>
          <a:p>
            <a:r>
              <a:rPr lang="en-GB"/>
              <a:t>60min</a:t>
            </a:r>
            <a:endParaRPr lang="de-DE"/>
          </a:p>
        </p:txBody>
      </p:sp>
      <p:sp>
        <p:nvSpPr>
          <p:cNvPr id="13" name="TextBox 12">
            <a:extLst>
              <a:ext uri="{FF2B5EF4-FFF2-40B4-BE49-F238E27FC236}">
                <a16:creationId xmlns:a16="http://schemas.microsoft.com/office/drawing/2014/main" id="{7107C6BD-D18F-4617-86B8-66055B4A0852}"/>
              </a:ext>
            </a:extLst>
          </p:cNvPr>
          <p:cNvSpPr txBox="1"/>
          <p:nvPr/>
        </p:nvSpPr>
        <p:spPr>
          <a:xfrm>
            <a:off x="6837679" y="3431335"/>
            <a:ext cx="813043" cy="369332"/>
          </a:xfrm>
          <a:prstGeom prst="rect">
            <a:avLst/>
          </a:prstGeom>
          <a:noFill/>
        </p:spPr>
        <p:txBody>
          <a:bodyPr wrap="none" rtlCol="0">
            <a:spAutoFit/>
          </a:bodyPr>
          <a:lstStyle/>
          <a:p>
            <a:r>
              <a:rPr lang="en-GB" dirty="0"/>
              <a:t>15min</a:t>
            </a:r>
            <a:endParaRPr lang="de-DE" dirty="0"/>
          </a:p>
        </p:txBody>
      </p:sp>
      <p:sp>
        <p:nvSpPr>
          <p:cNvPr id="4" name="Arrow: Right 3">
            <a:extLst>
              <a:ext uri="{FF2B5EF4-FFF2-40B4-BE49-F238E27FC236}">
                <a16:creationId xmlns:a16="http://schemas.microsoft.com/office/drawing/2014/main" id="{08753873-C845-4941-959F-233855A3DD82}"/>
              </a:ext>
            </a:extLst>
          </p:cNvPr>
          <p:cNvSpPr/>
          <p:nvPr/>
        </p:nvSpPr>
        <p:spPr bwMode="auto">
          <a:xfrm>
            <a:off x="7898746" y="2893046"/>
            <a:ext cx="370989" cy="900966"/>
          </a:xfrm>
          <a:prstGeom prst="rightArrow">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90902A58-E02F-42BC-A2CA-6F8EDA37ABDA}"/>
              </a:ext>
            </a:extLst>
          </p:cNvPr>
          <p:cNvSpPr txBox="1"/>
          <p:nvPr/>
        </p:nvSpPr>
        <p:spPr>
          <a:xfrm>
            <a:off x="8442960" y="3158236"/>
            <a:ext cx="3005951" cy="369332"/>
          </a:xfrm>
          <a:prstGeom prst="rect">
            <a:avLst/>
          </a:prstGeom>
          <a:noFill/>
        </p:spPr>
        <p:txBody>
          <a:bodyPr wrap="none" rtlCol="0">
            <a:spAutoFit/>
          </a:bodyPr>
          <a:lstStyle/>
          <a:p>
            <a:r>
              <a:rPr lang="en-GB"/>
              <a:t>10min break – form groups!</a:t>
            </a:r>
            <a:endParaRPr lang="de-DE"/>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3D2-6298-43EF-AFCF-E35B23008AC7}"/>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endParaRPr lang="de-DE" sz="2400"/>
          </a:p>
        </p:txBody>
      </p:sp>
      <p:sp>
        <p:nvSpPr>
          <p:cNvPr id="4" name="Content Placeholder 2">
            <a:extLst>
              <a:ext uri="{FF2B5EF4-FFF2-40B4-BE49-F238E27FC236}">
                <a16:creationId xmlns:a16="http://schemas.microsoft.com/office/drawing/2014/main" id="{7834F9D9-CBB5-4B89-8ABD-4316B91CEFC7}"/>
              </a:ext>
            </a:extLst>
          </p:cNvPr>
          <p:cNvSpPr>
            <a:spLocks noGrp="1"/>
          </p:cNvSpPr>
          <p:nvPr>
            <p:ph idx="1"/>
          </p:nvPr>
        </p:nvSpPr>
        <p:spPr>
          <a:xfrm>
            <a:off x="895350" y="1905000"/>
            <a:ext cx="12230100" cy="4799013"/>
          </a:xfrm>
        </p:spPr>
        <p:txBody>
          <a:bodyPr/>
          <a:lstStyle/>
          <a:p>
            <a:pPr marL="457200" indent="-457200">
              <a:buFont typeface="+mj-lt"/>
              <a:buAutoNum type="arabicPeriod"/>
            </a:pPr>
            <a:r>
              <a:rPr lang="en-GB"/>
              <a:t>Databases</a:t>
            </a:r>
          </a:p>
          <a:p>
            <a:pPr marL="457200" indent="-457200">
              <a:buFont typeface="+mj-lt"/>
              <a:buAutoNum type="arabicPeriod"/>
            </a:pPr>
            <a:endParaRPr lang="en-GB"/>
          </a:p>
          <a:p>
            <a:pPr marL="457200" indent="-457200">
              <a:buFont typeface="+mj-lt"/>
              <a:buAutoNum type="arabicPeriod"/>
            </a:pPr>
            <a:r>
              <a:rPr lang="en-GB">
                <a:solidFill>
                  <a:srgbClr val="FF0000"/>
                </a:solidFill>
              </a:rPr>
              <a:t>Creating reliable datasets</a:t>
            </a:r>
          </a:p>
          <a:p>
            <a:pPr marL="457200" indent="-457200">
              <a:buFont typeface="+mj-lt"/>
              <a:buAutoNum type="arabicPeriod"/>
            </a:pPr>
            <a:endParaRPr lang="en-GB"/>
          </a:p>
          <a:p>
            <a:pPr marL="457200" indent="-457200">
              <a:buFont typeface="+mj-lt"/>
              <a:buAutoNum type="arabicPeriod"/>
            </a:pPr>
            <a:r>
              <a:rPr lang="en-GB"/>
              <a:t>Different types of patent documents/ status</a:t>
            </a:r>
          </a:p>
          <a:p>
            <a:pPr marL="457200" indent="-457200">
              <a:buFont typeface="+mj-lt"/>
              <a:buAutoNum type="arabicPeriod"/>
            </a:pPr>
            <a:endParaRPr lang="en-GB"/>
          </a:p>
          <a:p>
            <a:pPr marL="457200" indent="-457200">
              <a:buFont typeface="+mj-lt"/>
              <a:buAutoNum type="arabicPeriod"/>
            </a:pPr>
            <a:r>
              <a:rPr lang="en-GB"/>
              <a:t>Patent families</a:t>
            </a:r>
            <a:endParaRPr lang="de-DE"/>
          </a:p>
        </p:txBody>
      </p:sp>
    </p:spTree>
    <p:extLst>
      <p:ext uri="{BB962C8B-B14F-4D97-AF65-F5344CB8AC3E}">
        <p14:creationId xmlns:p14="http://schemas.microsoft.com/office/powerpoint/2010/main" val="9859511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8648565" y="1361084"/>
            <a:ext cx="880098" cy="880098"/>
          </a:xfrm>
          <a:prstGeom prst="ellipse">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648565" y="2502371"/>
            <a:ext cx="880098" cy="880098"/>
          </a:xfrm>
          <a:prstGeom prst="ellipse">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9848698" y="2499046"/>
            <a:ext cx="880098" cy="880098"/>
          </a:xfrm>
          <a:prstGeom prst="ellipse">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a:xfrm>
            <a:off x="497207" y="264292"/>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err="1"/>
              <a:t>Developing</a:t>
            </a:r>
            <a:r>
              <a:rPr lang="de-DE" sz="2400"/>
              <a:t> </a:t>
            </a:r>
            <a:r>
              <a:rPr lang="de-DE" sz="2400" err="1"/>
              <a:t>effective</a:t>
            </a:r>
            <a:r>
              <a:rPr lang="de-DE" sz="2400"/>
              <a:t> </a:t>
            </a:r>
            <a:r>
              <a:rPr lang="de-DE" sz="2400" err="1"/>
              <a:t>search</a:t>
            </a:r>
            <a:r>
              <a:rPr lang="de-DE" sz="2400"/>
              <a:t> </a:t>
            </a:r>
            <a:r>
              <a:rPr lang="de-DE" sz="2400" err="1"/>
              <a:t>strategies</a:t>
            </a:r>
            <a:endParaRPr lang="de-DE" sz="2400"/>
          </a:p>
        </p:txBody>
      </p:sp>
      <p:sp>
        <p:nvSpPr>
          <p:cNvPr id="4" name="Textplatzhalter 3"/>
          <p:cNvSpPr>
            <a:spLocks noGrp="1"/>
          </p:cNvSpPr>
          <p:nvPr>
            <p:ph type="body" sz="quarter" idx="11"/>
          </p:nvPr>
        </p:nvSpPr>
        <p:spPr>
          <a:xfrm>
            <a:off x="822004" y="1370295"/>
            <a:ext cx="6111083" cy="5040560"/>
          </a:xfrm>
          <a:noFill/>
        </p:spPr>
        <p:txBody>
          <a:bodyPr/>
          <a:lstStyle/>
          <a:p>
            <a:pPr marL="340995" indent="-340995">
              <a:spcAft>
                <a:spcPts val="889"/>
              </a:spcAft>
              <a:buFont typeface="+mj-lt"/>
              <a:buAutoNum type="arabicPeriod"/>
            </a:pPr>
            <a:r>
              <a:rPr lang="en-US" sz="1750">
                <a:ea typeface="ＭＳ Ｐゴシック"/>
              </a:rPr>
              <a:t>Key word search </a:t>
            </a:r>
            <a:br>
              <a:rPr lang="en-US" sz="1750"/>
            </a:br>
            <a:r>
              <a:rPr lang="en-US" sz="1750">
                <a:ea typeface="ＭＳ Ｐゴシック"/>
              </a:rPr>
              <a:t>(generic functional vs. component specific)</a:t>
            </a:r>
          </a:p>
          <a:p>
            <a:pPr marL="340995" indent="-340995">
              <a:spcAft>
                <a:spcPts val="889"/>
              </a:spcAft>
              <a:buFont typeface="+mj-lt"/>
              <a:buAutoNum type="arabicPeriod"/>
            </a:pPr>
            <a:r>
              <a:rPr lang="en-US" sz="1750">
                <a:ea typeface="ＭＳ Ｐゴシック"/>
              </a:rPr>
              <a:t>Patent classification search </a:t>
            </a:r>
            <a:br>
              <a:rPr lang="en-US" sz="1750"/>
            </a:br>
            <a:r>
              <a:rPr lang="en-US" sz="1750">
                <a:ea typeface="ＭＳ Ｐゴシック"/>
              </a:rPr>
              <a:t>(e.g. IPC, CPC, )</a:t>
            </a:r>
          </a:p>
          <a:p>
            <a:pPr marL="340995" indent="-340995">
              <a:spcAft>
                <a:spcPts val="889"/>
              </a:spcAft>
              <a:buFont typeface="+mj-lt"/>
              <a:buAutoNum type="arabicPeriod"/>
            </a:pPr>
            <a:r>
              <a:rPr lang="en-US" sz="1750">
                <a:ea typeface="ＭＳ Ｐゴシック"/>
              </a:rPr>
              <a:t>“Crawling” </a:t>
            </a:r>
            <a:br>
              <a:rPr lang="en-US" sz="1750"/>
            </a:br>
            <a:r>
              <a:rPr lang="en-US" sz="1750">
                <a:ea typeface="ＭＳ Ｐゴシック"/>
              </a:rPr>
              <a:t>(e.g. along forward/ backward citations)</a:t>
            </a:r>
          </a:p>
          <a:p>
            <a:pPr marL="340995" indent="-340995">
              <a:spcAft>
                <a:spcPts val="889"/>
              </a:spcAft>
              <a:buFont typeface="+mj-lt"/>
              <a:buAutoNum type="arabicPeriod"/>
            </a:pPr>
            <a:r>
              <a:rPr lang="en-US" sz="1750">
                <a:ea typeface="ＭＳ Ｐゴシック"/>
              </a:rPr>
              <a:t>Actor specific searches </a:t>
            </a:r>
            <a:br>
              <a:rPr lang="en-US" sz="1750"/>
            </a:br>
            <a:r>
              <a:rPr lang="en-US" sz="1750">
                <a:ea typeface="ＭＳ Ｐゴシック"/>
              </a:rPr>
              <a:t>(e.g. firms, inventors)</a:t>
            </a:r>
          </a:p>
          <a:p>
            <a:pPr marL="340995" indent="-340995">
              <a:spcAft>
                <a:spcPts val="889"/>
              </a:spcAft>
              <a:buFont typeface="+mj-lt"/>
              <a:buAutoNum type="arabicPeriod"/>
            </a:pPr>
            <a:r>
              <a:rPr lang="en-US" sz="1750">
                <a:ea typeface="ＭＳ Ｐゴシック"/>
              </a:rPr>
              <a:t>Specific patent status</a:t>
            </a:r>
            <a:br>
              <a:rPr lang="en-US" sz="1750"/>
            </a:br>
            <a:r>
              <a:rPr lang="en-US" sz="1750">
                <a:ea typeface="ＭＳ Ｐゴシック"/>
              </a:rPr>
              <a:t>(e.g. sold, licensed, opposed, litigated)</a:t>
            </a:r>
          </a:p>
          <a:p>
            <a:pPr marL="340995" indent="-340995">
              <a:spcAft>
                <a:spcPts val="889"/>
              </a:spcAft>
              <a:buFont typeface="+mj-lt"/>
              <a:buAutoNum type="arabicPeriod"/>
            </a:pPr>
            <a:r>
              <a:rPr lang="en-US" sz="1750">
                <a:ea typeface="ＭＳ Ｐゴシック"/>
              </a:rPr>
              <a:t>Content analysis / text searches </a:t>
            </a:r>
            <a:br>
              <a:rPr lang="en-US" sz="1750"/>
            </a:br>
            <a:r>
              <a:rPr lang="en-US" sz="1750">
                <a:ea typeface="ＭＳ Ｐゴシック"/>
              </a:rPr>
              <a:t>(e.g. abstracts, description, claims)</a:t>
            </a:r>
          </a:p>
          <a:p>
            <a:pPr marL="340995" indent="-340995">
              <a:spcAft>
                <a:spcPts val="889"/>
              </a:spcAft>
              <a:buFont typeface="+mj-lt"/>
              <a:buAutoNum type="arabicPeriod"/>
            </a:pPr>
            <a:r>
              <a:rPr lang="en-US" sz="1750">
                <a:ea typeface="ＭＳ Ｐゴシック"/>
              </a:rPr>
              <a:t>…</a:t>
            </a:r>
          </a:p>
          <a:p>
            <a:pPr marL="340995" indent="-340995">
              <a:spcAft>
                <a:spcPts val="889"/>
              </a:spcAft>
              <a:buFont typeface="+mj-lt"/>
              <a:buAutoNum type="arabicPeriod"/>
            </a:pPr>
            <a:endParaRPr lang="en-US" sz="1778"/>
          </a:p>
          <a:p>
            <a:pPr marL="888365" lvl="1" indent="-380365">
              <a:spcAft>
                <a:spcPts val="889"/>
              </a:spcAft>
              <a:buFont typeface="+mj-lt"/>
              <a:buAutoNum type="arabicPeriod"/>
            </a:pPr>
            <a:endParaRPr lang="en-US" sz="1778">
              <a:cs typeface="Arial"/>
            </a:endParaRPr>
          </a:p>
          <a:p>
            <a:pPr marL="340995" indent="-340995">
              <a:spcAft>
                <a:spcPts val="889"/>
              </a:spcAft>
              <a:buFont typeface="+mj-lt"/>
              <a:buAutoNum type="arabicPeriod"/>
            </a:pPr>
            <a:endParaRPr lang="en-US" sz="1778"/>
          </a:p>
        </p:txBody>
      </p:sp>
      <p:sp>
        <p:nvSpPr>
          <p:cNvPr id="8" name="Rechteck 7"/>
          <p:cNvSpPr/>
          <p:nvPr/>
        </p:nvSpPr>
        <p:spPr>
          <a:xfrm>
            <a:off x="3636818" y="6501578"/>
            <a:ext cx="5536517" cy="776495"/>
          </a:xfrm>
          <a:prstGeom prst="rect">
            <a:avLst/>
          </a:prstGeom>
        </p:spPr>
        <p:txBody>
          <a:bodyPr wrap="square">
            <a:spAutoFit/>
          </a:bodyPr>
          <a:lstStyle/>
          <a:p>
            <a:pPr algn="l"/>
            <a:r>
              <a:rPr lang="en-US" sz="889" b="1">
                <a:solidFill>
                  <a:schemeClr val="bg1">
                    <a:lumMod val="50000"/>
                  </a:schemeClr>
                </a:solidFill>
                <a:latin typeface="+mj-lt"/>
              </a:rPr>
              <a:t>See further </a:t>
            </a:r>
          </a:p>
          <a:p>
            <a:pPr algn="l"/>
            <a:r>
              <a:rPr lang="en-US" sz="889" err="1">
                <a:solidFill>
                  <a:schemeClr val="bg1">
                    <a:lumMod val="50000"/>
                  </a:schemeClr>
                </a:solidFill>
                <a:latin typeface="+mj-lt"/>
              </a:rPr>
              <a:t>Dirnberger</a:t>
            </a:r>
            <a:r>
              <a:rPr lang="en-US" sz="889">
                <a:solidFill>
                  <a:schemeClr val="bg1">
                    <a:lumMod val="50000"/>
                  </a:schemeClr>
                </a:solidFill>
                <a:latin typeface="+mj-lt"/>
              </a:rPr>
              <a:t>, D. (2011). A guide to efficient keyword, sequence and classification search strategies for biopharmaceutical drug-centric patent landscape searches. World Patent Information, 33(2), 128-143. </a:t>
            </a:r>
          </a:p>
          <a:p>
            <a:r>
              <a:rPr lang="en-US" sz="889" err="1">
                <a:solidFill>
                  <a:schemeClr val="bg1">
                    <a:lumMod val="50000"/>
                  </a:schemeClr>
                </a:solidFill>
                <a:latin typeface="+mj-lt"/>
              </a:rPr>
              <a:t>Nijhof</a:t>
            </a:r>
            <a:r>
              <a:rPr lang="en-US" sz="889">
                <a:solidFill>
                  <a:schemeClr val="bg1">
                    <a:lumMod val="50000"/>
                  </a:schemeClr>
                </a:solidFill>
                <a:latin typeface="+mj-lt"/>
              </a:rPr>
              <a:t>, E. (2011). Searching? Or actually trying to find something?–The comforts of searching versus the challenges of finding. World Patent Information, 33(4), 360-363. </a:t>
            </a:r>
          </a:p>
        </p:txBody>
      </p:sp>
      <p:cxnSp>
        <p:nvCxnSpPr>
          <p:cNvPr id="7" name="Straight Arrow Connector 6"/>
          <p:cNvCxnSpPr/>
          <p:nvPr/>
        </p:nvCxnSpPr>
        <p:spPr>
          <a:xfrm flipV="1">
            <a:off x="8239449" y="1361085"/>
            <a:ext cx="0" cy="2232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8239373" y="3601686"/>
            <a:ext cx="279099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848698" y="1392124"/>
            <a:ext cx="880098" cy="880098"/>
          </a:xfrm>
          <a:prstGeom prst="ellipse">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9908140" y="1451844"/>
            <a:ext cx="761213" cy="761213"/>
          </a:xfrm>
          <a:prstGeom prst="ellipse">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0045966" y="2696314"/>
            <a:ext cx="485562" cy="485562"/>
          </a:xfrm>
          <a:prstGeom prst="ellipse">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8447645" y="2998580"/>
            <a:ext cx="454371" cy="454371"/>
          </a:xfrm>
          <a:prstGeom prst="ellipse">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0225844" y="3638715"/>
            <a:ext cx="1133644" cy="369332"/>
          </a:xfrm>
          <a:prstGeom prst="rect">
            <a:avLst/>
          </a:prstGeom>
          <a:noFill/>
        </p:spPr>
        <p:txBody>
          <a:bodyPr wrap="none" rtlCol="0">
            <a:spAutoFit/>
          </a:bodyPr>
          <a:lstStyle/>
          <a:p>
            <a:r>
              <a:rPr lang="en-GB">
                <a:latin typeface="+mj-lt"/>
              </a:rPr>
              <a:t>Precision</a:t>
            </a:r>
          </a:p>
        </p:txBody>
      </p:sp>
      <p:sp>
        <p:nvSpPr>
          <p:cNvPr id="21" name="TextBox 20"/>
          <p:cNvSpPr txBox="1"/>
          <p:nvPr/>
        </p:nvSpPr>
        <p:spPr>
          <a:xfrm rot="16200000">
            <a:off x="7634812" y="1414999"/>
            <a:ext cx="825867" cy="369332"/>
          </a:xfrm>
          <a:prstGeom prst="rect">
            <a:avLst/>
          </a:prstGeom>
          <a:noFill/>
        </p:spPr>
        <p:txBody>
          <a:bodyPr wrap="none" rtlCol="0">
            <a:spAutoFit/>
          </a:bodyPr>
          <a:lstStyle/>
          <a:p>
            <a:r>
              <a:rPr lang="en-GB">
                <a:latin typeface="+mj-lt"/>
              </a:rPr>
              <a:t>Recall</a:t>
            </a:r>
          </a:p>
        </p:txBody>
      </p:sp>
      <p:sp>
        <p:nvSpPr>
          <p:cNvPr id="22" name="Rectangle 21"/>
          <p:cNvSpPr/>
          <p:nvPr/>
        </p:nvSpPr>
        <p:spPr>
          <a:xfrm>
            <a:off x="6933087" y="4382472"/>
            <a:ext cx="5658315" cy="1477328"/>
          </a:xfrm>
          <a:prstGeom prst="rect">
            <a:avLst/>
          </a:prstGeom>
        </p:spPr>
        <p:txBody>
          <a:bodyPr wrap="square">
            <a:spAutoFit/>
          </a:bodyPr>
          <a:lstStyle/>
          <a:p>
            <a:pPr algn="l"/>
            <a:r>
              <a:rPr lang="en-GB" b="1">
                <a:latin typeface="+mj-lt"/>
              </a:rPr>
              <a:t>Two key data retrieval quality criteria</a:t>
            </a:r>
          </a:p>
          <a:p>
            <a:pPr marL="285750" indent="-285750" algn="l">
              <a:buFont typeface="Arial" panose="020B0604020202020204" pitchFamily="34" charset="0"/>
              <a:buChar char="•"/>
            </a:pPr>
            <a:r>
              <a:rPr lang="en-GB" b="1">
                <a:latin typeface="+mj-lt"/>
              </a:rPr>
              <a:t>Recall</a:t>
            </a:r>
            <a:r>
              <a:rPr lang="en-GB">
                <a:latin typeface="+mj-lt"/>
              </a:rPr>
              <a:t>: share of relevant retrieved documents to total number of relevant documents</a:t>
            </a:r>
          </a:p>
          <a:p>
            <a:pPr marL="285750" indent="-285750" algn="l">
              <a:buFont typeface="Arial" panose="020B0604020202020204" pitchFamily="34" charset="0"/>
              <a:buChar char="•"/>
            </a:pPr>
            <a:r>
              <a:rPr lang="en-GB" b="1">
                <a:latin typeface="+mj-lt"/>
              </a:rPr>
              <a:t>Precision</a:t>
            </a:r>
            <a:r>
              <a:rPr lang="en-GB">
                <a:latin typeface="+mj-lt"/>
              </a:rPr>
              <a:t>: share of relevant retrieved documents to the number of retrieved documents </a:t>
            </a:r>
          </a:p>
        </p:txBody>
      </p:sp>
      <p:sp>
        <p:nvSpPr>
          <p:cNvPr id="23" name="Oval 22"/>
          <p:cNvSpPr/>
          <p:nvPr/>
        </p:nvSpPr>
        <p:spPr>
          <a:xfrm>
            <a:off x="8318246" y="1412465"/>
            <a:ext cx="1151059" cy="761213"/>
          </a:xfrm>
          <a:prstGeom prst="ellipse">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9114095" y="654643"/>
            <a:ext cx="146593" cy="146593"/>
          </a:xfrm>
          <a:prstGeom prst="ellipse">
            <a:avLst/>
          </a:prstGeom>
          <a:solidFill>
            <a:srgbClr val="006A90"/>
          </a:solidFill>
          <a:ln>
            <a:solidFill>
              <a:srgbClr val="006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5" name="Oval 24"/>
          <p:cNvSpPr/>
          <p:nvPr/>
        </p:nvSpPr>
        <p:spPr>
          <a:xfrm>
            <a:off x="9114095" y="901203"/>
            <a:ext cx="146593" cy="146593"/>
          </a:xfrm>
          <a:prstGeom prst="ellipse">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6" name="TextBox 25"/>
          <p:cNvSpPr txBox="1"/>
          <p:nvPr/>
        </p:nvSpPr>
        <p:spPr>
          <a:xfrm>
            <a:off x="9226770" y="603640"/>
            <a:ext cx="1274708" cy="369332"/>
          </a:xfrm>
          <a:prstGeom prst="rect">
            <a:avLst/>
          </a:prstGeom>
          <a:noFill/>
        </p:spPr>
        <p:txBody>
          <a:bodyPr wrap="none" rtlCol="0">
            <a:spAutoFit/>
          </a:bodyPr>
          <a:lstStyle/>
          <a:p>
            <a:pPr algn="l"/>
            <a:r>
              <a:rPr lang="en-GB">
                <a:latin typeface="+mj-lt"/>
              </a:rPr>
              <a:t>Population</a:t>
            </a:r>
          </a:p>
        </p:txBody>
      </p:sp>
      <p:sp>
        <p:nvSpPr>
          <p:cNvPr id="27" name="TextBox 26"/>
          <p:cNvSpPr txBox="1"/>
          <p:nvPr/>
        </p:nvSpPr>
        <p:spPr>
          <a:xfrm>
            <a:off x="9226769" y="850200"/>
            <a:ext cx="2518638" cy="369332"/>
          </a:xfrm>
          <a:prstGeom prst="rect">
            <a:avLst/>
          </a:prstGeom>
          <a:noFill/>
        </p:spPr>
        <p:txBody>
          <a:bodyPr wrap="none" rtlCol="0">
            <a:spAutoFit/>
          </a:bodyPr>
          <a:lstStyle/>
          <a:p>
            <a:pPr algn="l"/>
            <a:r>
              <a:rPr lang="en-GB">
                <a:latin typeface="+mj-lt"/>
              </a:rPr>
              <a:t>Sample (data retrieval)</a:t>
            </a:r>
          </a:p>
        </p:txBody>
      </p:sp>
    </p:spTree>
    <p:extLst>
      <p:ext uri="{BB962C8B-B14F-4D97-AF65-F5344CB8AC3E}">
        <p14:creationId xmlns:p14="http://schemas.microsoft.com/office/powerpoint/2010/main" val="633128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AE39-6170-4F55-85DE-FD75B654FE38}"/>
              </a:ext>
            </a:extLst>
          </p:cNvPr>
          <p:cNvSpPr>
            <a:spLocks noGrp="1"/>
          </p:cNvSpPr>
          <p:nvPr>
            <p:ph type="title"/>
          </p:nvPr>
        </p:nvSpPr>
        <p:spPr>
          <a:xfrm>
            <a:off x="759333" y="555913"/>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Developing effective search strategies</a:t>
            </a:r>
          </a:p>
        </p:txBody>
      </p:sp>
      <p:graphicFrame>
        <p:nvGraphicFramePr>
          <p:cNvPr id="5" name="Table 4">
            <a:extLst>
              <a:ext uri="{FF2B5EF4-FFF2-40B4-BE49-F238E27FC236}">
                <a16:creationId xmlns:a16="http://schemas.microsoft.com/office/drawing/2014/main" id="{CE632F38-243C-49B2-AAD7-38BC58221683}"/>
              </a:ext>
            </a:extLst>
          </p:cNvPr>
          <p:cNvGraphicFramePr>
            <a:graphicFrameLocks noGrp="1"/>
          </p:cNvGraphicFramePr>
          <p:nvPr>
            <p:extLst>
              <p:ext uri="{D42A27DB-BD31-4B8C-83A1-F6EECF244321}">
                <p14:modId xmlns:p14="http://schemas.microsoft.com/office/powerpoint/2010/main" val="3802185440"/>
              </p:ext>
            </p:extLst>
          </p:nvPr>
        </p:nvGraphicFramePr>
        <p:xfrm>
          <a:off x="759333" y="1614084"/>
          <a:ext cx="12176039" cy="4523300"/>
        </p:xfrm>
        <a:graphic>
          <a:graphicData uri="http://schemas.openxmlformats.org/drawingml/2006/table">
            <a:tbl>
              <a:tblPr firstRow="1" bandRow="1">
                <a:tableStyleId>{5C22544A-7EE6-4342-B048-85BDC9FD1C3A}</a:tableStyleId>
              </a:tblPr>
              <a:tblGrid>
                <a:gridCol w="1276519">
                  <a:extLst>
                    <a:ext uri="{9D8B030D-6E8A-4147-A177-3AD203B41FA5}">
                      <a16:colId xmlns:a16="http://schemas.microsoft.com/office/drawing/2014/main" val="1875895865"/>
                    </a:ext>
                  </a:extLst>
                </a:gridCol>
                <a:gridCol w="2179904">
                  <a:extLst>
                    <a:ext uri="{9D8B030D-6E8A-4147-A177-3AD203B41FA5}">
                      <a16:colId xmlns:a16="http://schemas.microsoft.com/office/drawing/2014/main" val="3274316028"/>
                    </a:ext>
                  </a:extLst>
                </a:gridCol>
                <a:gridCol w="2179904">
                  <a:extLst>
                    <a:ext uri="{9D8B030D-6E8A-4147-A177-3AD203B41FA5}">
                      <a16:colId xmlns:a16="http://schemas.microsoft.com/office/drawing/2014/main" val="4132968084"/>
                    </a:ext>
                  </a:extLst>
                </a:gridCol>
                <a:gridCol w="2179904">
                  <a:extLst>
                    <a:ext uri="{9D8B030D-6E8A-4147-A177-3AD203B41FA5}">
                      <a16:colId xmlns:a16="http://schemas.microsoft.com/office/drawing/2014/main" val="576372755"/>
                    </a:ext>
                  </a:extLst>
                </a:gridCol>
                <a:gridCol w="2179904">
                  <a:extLst>
                    <a:ext uri="{9D8B030D-6E8A-4147-A177-3AD203B41FA5}">
                      <a16:colId xmlns:a16="http://schemas.microsoft.com/office/drawing/2014/main" val="3490035567"/>
                    </a:ext>
                  </a:extLst>
                </a:gridCol>
                <a:gridCol w="2179904">
                  <a:extLst>
                    <a:ext uri="{9D8B030D-6E8A-4147-A177-3AD203B41FA5}">
                      <a16:colId xmlns:a16="http://schemas.microsoft.com/office/drawing/2014/main" val="3330332242"/>
                    </a:ext>
                  </a:extLst>
                </a:gridCol>
              </a:tblGrid>
              <a:tr h="581835">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100" kern="1200" spc="0">
                          <a:ln>
                            <a:noFill/>
                          </a:ln>
                          <a:effectLst/>
                        </a:rPr>
                        <a:t>Applicants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100" kern="1200" spc="0">
                          <a:ln>
                            <a:noFill/>
                          </a:ln>
                          <a:effectLst/>
                        </a:rPr>
                        <a:t>Inventors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100" kern="1200" spc="0">
                          <a:ln>
                            <a:noFill/>
                          </a:ln>
                          <a:effectLst/>
                        </a:rPr>
                        <a:t>Publication Year</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100" kern="1200" spc="0">
                          <a:ln>
                            <a:noFill/>
                          </a:ln>
                          <a:effectLst/>
                        </a:rPr>
                        <a:t>Priority Country</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100" kern="1200" spc="0">
                          <a:ln>
                            <a:noFill/>
                          </a:ln>
                          <a:effectLst/>
                        </a:rPr>
                        <a:t>Classes</a:t>
                      </a:r>
                      <a:endParaRPr lang="en-GB">
                        <a:effectLst/>
                      </a:endParaRPr>
                    </a:p>
                  </a:txBody>
                  <a:tcPr marL="0" marR="0" marT="0" marB="0" anchor="ctr"/>
                </a:tc>
                <a:extLst>
                  <a:ext uri="{0D108BD9-81ED-4DB2-BD59-A6C34878D82A}">
                    <a16:rowId xmlns:a16="http://schemas.microsoft.com/office/drawing/2014/main" val="2531741144"/>
                  </a:ext>
                </a:extLst>
              </a:tr>
              <a:tr h="788293">
                <a:tc>
                  <a:txBody>
                    <a:bodyPr/>
                    <a:lstStyle/>
                    <a:p>
                      <a:pPr marL="0" algn="l" rtl="0" eaLnBrk="1" latinLnBrk="0" hangingPunct="1">
                        <a:lnSpc>
                          <a:spcPct val="90000"/>
                        </a:lnSpc>
                        <a:spcBef>
                          <a:spcPts val="0"/>
                        </a:spcBef>
                        <a:spcAft>
                          <a:spcPts val="0"/>
                        </a:spcAft>
                      </a:pPr>
                      <a:r>
                        <a:rPr lang="en-GB" sz="1100" kern="1200" spc="0">
                          <a:ln>
                            <a:noFill/>
                          </a:ln>
                          <a:effectLst/>
                        </a:rPr>
                        <a:t>Applicants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Collaboration between organisations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Where are the researchers working</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Evolution of filing activity</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Home market or most important market</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Key technological areas of  applicants</a:t>
                      </a:r>
                      <a:endParaRPr lang="en-GB">
                        <a:effectLst/>
                      </a:endParaRPr>
                    </a:p>
                  </a:txBody>
                  <a:tcPr marL="0" marR="0" marT="0" marB="0" anchor="ctr"/>
                </a:tc>
                <a:extLst>
                  <a:ext uri="{0D108BD9-81ED-4DB2-BD59-A6C34878D82A}">
                    <a16:rowId xmlns:a16="http://schemas.microsoft.com/office/drawing/2014/main" val="983624016"/>
                  </a:ext>
                </a:extLst>
              </a:tr>
              <a:tr h="788293">
                <a:tc>
                  <a:txBody>
                    <a:bodyPr/>
                    <a:lstStyle/>
                    <a:p>
                      <a:pPr marL="0" algn="l" rtl="0" eaLnBrk="1" latinLnBrk="0" hangingPunct="1">
                        <a:lnSpc>
                          <a:spcPct val="90000"/>
                        </a:lnSpc>
                        <a:spcBef>
                          <a:spcPts val="0"/>
                        </a:spcBef>
                        <a:spcAft>
                          <a:spcPts val="0"/>
                        </a:spcAft>
                      </a:pPr>
                      <a:r>
                        <a:rPr lang="en-GB" sz="1100" kern="1200" spc="0">
                          <a:ln>
                            <a:noFill/>
                          </a:ln>
                          <a:effectLst/>
                        </a:rPr>
                        <a:t>Inventors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20" baseline="0">
                          <a:ln>
                            <a:noFill/>
                          </a:ln>
                          <a:effectLst/>
                        </a:rPr>
                        <a:t>Collaboration between researchers / inventors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Evolution of inventors patenting activity</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Inventors´ country of origin</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Research fields</a:t>
                      </a:r>
                      <a:br>
                        <a:rPr lang="en-GB" sz="1050" kern="1200" spc="0">
                          <a:ln>
                            <a:noFill/>
                          </a:ln>
                          <a:effectLst/>
                        </a:rPr>
                      </a:br>
                      <a:r>
                        <a:rPr lang="en-GB" sz="1050" kern="1200" spc="0">
                          <a:ln>
                            <a:noFill/>
                          </a:ln>
                          <a:effectLst/>
                        </a:rPr>
                        <a:t>of the inventors</a:t>
                      </a:r>
                      <a:endParaRPr lang="en-GB">
                        <a:effectLst/>
                      </a:endParaRPr>
                    </a:p>
                  </a:txBody>
                  <a:tcPr marL="0" marR="0" marT="0" marB="0" anchor="ctr"/>
                </a:tc>
                <a:extLst>
                  <a:ext uri="{0D108BD9-81ED-4DB2-BD59-A6C34878D82A}">
                    <a16:rowId xmlns:a16="http://schemas.microsoft.com/office/drawing/2014/main" val="2052673895"/>
                  </a:ext>
                </a:extLst>
              </a:tr>
              <a:tr h="788293">
                <a:tc>
                  <a:txBody>
                    <a:bodyPr/>
                    <a:lstStyle/>
                    <a:p>
                      <a:pPr marL="0" algn="l" rtl="0" eaLnBrk="1" latinLnBrk="0" hangingPunct="1">
                        <a:lnSpc>
                          <a:spcPct val="90000"/>
                        </a:lnSpc>
                        <a:spcBef>
                          <a:spcPts val="0"/>
                        </a:spcBef>
                        <a:spcAft>
                          <a:spcPts val="0"/>
                        </a:spcAft>
                      </a:pPr>
                      <a:r>
                        <a:rPr lang="en-GB" sz="1100" kern="1200" spc="0">
                          <a:ln>
                            <a:noFill/>
                          </a:ln>
                          <a:effectLst/>
                        </a:rPr>
                        <a:t>Publication Year</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Evolution of the activity per country</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Evolution of country patent output</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Evolution of technology sector</a:t>
                      </a:r>
                      <a:endParaRPr lang="en-GB">
                        <a:effectLst/>
                      </a:endParaRPr>
                    </a:p>
                  </a:txBody>
                  <a:tcPr marL="0" marR="0" marT="0" marB="0" anchor="ctr"/>
                </a:tc>
                <a:extLst>
                  <a:ext uri="{0D108BD9-81ED-4DB2-BD59-A6C34878D82A}">
                    <a16:rowId xmlns:a16="http://schemas.microsoft.com/office/drawing/2014/main" val="352152903"/>
                  </a:ext>
                </a:extLst>
              </a:tr>
              <a:tr h="788293">
                <a:tc>
                  <a:txBody>
                    <a:bodyPr/>
                    <a:lstStyle/>
                    <a:p>
                      <a:pPr marL="0" algn="l" rtl="0" eaLnBrk="1" latinLnBrk="0" hangingPunct="1">
                        <a:lnSpc>
                          <a:spcPct val="90000"/>
                        </a:lnSpc>
                        <a:spcBef>
                          <a:spcPts val="0"/>
                        </a:spcBef>
                        <a:spcAft>
                          <a:spcPts val="0"/>
                        </a:spcAft>
                      </a:pPr>
                      <a:r>
                        <a:rPr lang="en-GB" sz="1100" kern="1200" spc="0">
                          <a:ln>
                            <a:noFill/>
                          </a:ln>
                          <a:effectLst/>
                        </a:rPr>
                        <a:t>Priority Country</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Collaboration between countries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a:ln>
                            <a:noFill/>
                          </a:ln>
                          <a:effectLst/>
                        </a:rPr>
                        <a:t>Key technological areas of countries</a:t>
                      </a:r>
                      <a:endParaRPr lang="en-GB">
                        <a:effectLst/>
                      </a:endParaRPr>
                    </a:p>
                  </a:txBody>
                  <a:tcPr marL="0" marR="0" marT="0" marB="0" anchor="ctr"/>
                </a:tc>
                <a:extLst>
                  <a:ext uri="{0D108BD9-81ED-4DB2-BD59-A6C34878D82A}">
                    <a16:rowId xmlns:a16="http://schemas.microsoft.com/office/drawing/2014/main" val="2930888768"/>
                  </a:ext>
                </a:extLst>
              </a:tr>
              <a:tr h="788293">
                <a:tc>
                  <a:txBody>
                    <a:bodyPr/>
                    <a:lstStyle/>
                    <a:p>
                      <a:pPr marL="0" algn="l" rtl="0" eaLnBrk="1" latinLnBrk="0" hangingPunct="1">
                        <a:lnSpc>
                          <a:spcPct val="90000"/>
                        </a:lnSpc>
                        <a:spcBef>
                          <a:spcPts val="0"/>
                        </a:spcBef>
                        <a:spcAft>
                          <a:spcPts val="0"/>
                        </a:spcAft>
                      </a:pPr>
                      <a:r>
                        <a:rPr lang="en-GB" sz="1100" kern="1200" spc="0">
                          <a:ln>
                            <a:noFill/>
                          </a:ln>
                          <a:effectLst/>
                        </a:rPr>
                        <a:t>Classes</a:t>
                      </a:r>
                      <a:endParaRPr lang="en-GB">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endParaRPr lang="en-AT">
                        <a:effectLst/>
                      </a:endParaRPr>
                    </a:p>
                  </a:txBody>
                  <a:tcPr marL="0" marR="0" marT="0" marB="0" anchor="ctr"/>
                </a:tc>
                <a:tc>
                  <a:txBody>
                    <a:bodyPr/>
                    <a:lstStyle/>
                    <a:p>
                      <a:pPr marL="0" algn="l" rtl="0" eaLnBrk="1" latinLnBrk="0" hangingPunct="1">
                        <a:lnSpc>
                          <a:spcPct val="90000"/>
                        </a:lnSpc>
                        <a:spcBef>
                          <a:spcPts val="0"/>
                        </a:spcBef>
                        <a:spcAft>
                          <a:spcPts val="0"/>
                        </a:spcAft>
                      </a:pPr>
                      <a:r>
                        <a:rPr lang="en-GB" sz="1050" kern="1200" spc="0" dirty="0">
                          <a:ln>
                            <a:noFill/>
                          </a:ln>
                          <a:effectLst/>
                        </a:rPr>
                        <a:t>Relationships between technological domains</a:t>
                      </a:r>
                      <a:endParaRPr lang="en-GB" dirty="0">
                        <a:effectLst/>
                      </a:endParaRPr>
                    </a:p>
                  </a:txBody>
                  <a:tcPr marL="0" marR="0" marT="0" marB="0" anchor="ctr"/>
                </a:tc>
                <a:extLst>
                  <a:ext uri="{0D108BD9-81ED-4DB2-BD59-A6C34878D82A}">
                    <a16:rowId xmlns:a16="http://schemas.microsoft.com/office/drawing/2014/main" val="1152785981"/>
                  </a:ext>
                </a:extLst>
              </a:tr>
            </a:tbl>
          </a:graphicData>
        </a:graphic>
      </p:graphicFrame>
    </p:spTree>
    <p:extLst>
      <p:ext uri="{BB962C8B-B14F-4D97-AF65-F5344CB8AC3E}">
        <p14:creationId xmlns:p14="http://schemas.microsoft.com/office/powerpoint/2010/main" val="10770005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1304-3C7D-4817-82A6-62F823B58B1E}"/>
              </a:ext>
            </a:extLst>
          </p:cNvPr>
          <p:cNvSpPr>
            <a:spLocks noGrp="1"/>
          </p:cNvSpPr>
          <p:nvPr>
            <p:ph type="title"/>
          </p:nvPr>
        </p:nvSpPr>
        <p:spPr>
          <a:xfrm>
            <a:off x="657225" y="407034"/>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Complex search strategy – statement - blockchain</a:t>
            </a:r>
          </a:p>
        </p:txBody>
      </p:sp>
      <p:pic>
        <p:nvPicPr>
          <p:cNvPr id="4" name="Picture 4" descr="Text&#10;&#10;Description automatically generated">
            <a:extLst>
              <a:ext uri="{FF2B5EF4-FFF2-40B4-BE49-F238E27FC236}">
                <a16:creationId xmlns:a16="http://schemas.microsoft.com/office/drawing/2014/main" id="{A04817F5-A19D-4319-B68E-BBB5F00FD351}"/>
              </a:ext>
            </a:extLst>
          </p:cNvPr>
          <p:cNvPicPr>
            <a:picLocks noChangeAspect="1"/>
          </p:cNvPicPr>
          <p:nvPr/>
        </p:nvPicPr>
        <p:blipFill>
          <a:blip r:embed="rId2"/>
          <a:stretch>
            <a:fillRect/>
          </a:stretch>
        </p:blipFill>
        <p:spPr>
          <a:xfrm>
            <a:off x="2120990" y="1445259"/>
            <a:ext cx="8179811" cy="3597866"/>
          </a:xfrm>
          <a:prstGeom prst="rect">
            <a:avLst/>
          </a:prstGeom>
        </p:spPr>
      </p:pic>
      <p:sp>
        <p:nvSpPr>
          <p:cNvPr id="5" name="TextBox 4">
            <a:extLst>
              <a:ext uri="{FF2B5EF4-FFF2-40B4-BE49-F238E27FC236}">
                <a16:creationId xmlns:a16="http://schemas.microsoft.com/office/drawing/2014/main" id="{511BDBAE-A978-4A63-BCC1-A3731F80959F}"/>
              </a:ext>
            </a:extLst>
          </p:cNvPr>
          <p:cNvSpPr txBox="1"/>
          <p:nvPr/>
        </p:nvSpPr>
        <p:spPr>
          <a:xfrm>
            <a:off x="1211072" y="5362212"/>
            <a:ext cx="90897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ＭＳ Ｐゴシック"/>
                <a:cs typeface="Arial"/>
              </a:rPr>
              <a:t>Keywords, synonyms, truncated terms, classifications, Boolean  AND OR NOT</a:t>
            </a:r>
          </a:p>
          <a:p>
            <a:endParaRPr lang="en-US">
              <a:cs typeface="Arial"/>
            </a:endParaRPr>
          </a:p>
          <a:p>
            <a:r>
              <a:rPr lang="en-US">
                <a:latin typeface="Arial"/>
                <a:ea typeface="ＭＳ Ｐゴシック"/>
                <a:cs typeface="Arial"/>
              </a:rPr>
              <a:t>"Blockchain" not good enough – blockchain – bicycle chain – blockchain copolymer </a:t>
            </a:r>
            <a:endParaRPr lang="en-US">
              <a:cs typeface="Arial"/>
            </a:endParaRPr>
          </a:p>
        </p:txBody>
      </p:sp>
      <p:sp>
        <p:nvSpPr>
          <p:cNvPr id="6" name="TextBox 5">
            <a:extLst>
              <a:ext uri="{FF2B5EF4-FFF2-40B4-BE49-F238E27FC236}">
                <a16:creationId xmlns:a16="http://schemas.microsoft.com/office/drawing/2014/main" id="{841D3164-F0E4-40BE-A8B7-DFC03792D22A}"/>
              </a:ext>
            </a:extLst>
          </p:cNvPr>
          <p:cNvSpPr txBox="1"/>
          <p:nvPr/>
        </p:nvSpPr>
        <p:spPr>
          <a:xfrm>
            <a:off x="3529161" y="6874412"/>
            <a:ext cx="6771640" cy="338554"/>
          </a:xfrm>
          <a:prstGeom prst="rect">
            <a:avLst/>
          </a:prstGeom>
          <a:noFill/>
        </p:spPr>
        <p:txBody>
          <a:bodyPr wrap="square">
            <a:spAutoFit/>
          </a:bodyPr>
          <a:lstStyle/>
          <a:p>
            <a:r>
              <a:rPr lang="de-DE" sz="800" b="0" i="0">
                <a:solidFill>
                  <a:srgbClr val="222222"/>
                </a:solidFill>
                <a:effectLst/>
                <a:latin typeface="Arial" panose="020B0604020202020204" pitchFamily="34" charset="0"/>
              </a:rPr>
              <a:t>Source: Clarke, Nigel S., Björn Jürgens, and Victor Herrero-Solana. "Blockchain patent </a:t>
            </a:r>
            <a:r>
              <a:rPr lang="de-DE" sz="800" b="0" i="0" err="1">
                <a:solidFill>
                  <a:srgbClr val="222222"/>
                </a:solidFill>
                <a:effectLst/>
                <a:latin typeface="Arial" panose="020B0604020202020204" pitchFamily="34" charset="0"/>
              </a:rPr>
              <a:t>landscaping</a:t>
            </a:r>
            <a:r>
              <a:rPr lang="de-DE" sz="800" b="0" i="0">
                <a:solidFill>
                  <a:srgbClr val="222222"/>
                </a:solidFill>
                <a:effectLst/>
                <a:latin typeface="Arial" panose="020B0604020202020204" pitchFamily="34" charset="0"/>
              </a:rPr>
              <a:t>: An expert </a:t>
            </a:r>
            <a:r>
              <a:rPr lang="de-DE" sz="800" b="0" i="0" err="1">
                <a:solidFill>
                  <a:srgbClr val="222222"/>
                </a:solidFill>
                <a:effectLst/>
                <a:latin typeface="Arial" panose="020B0604020202020204" pitchFamily="34" charset="0"/>
              </a:rPr>
              <a:t>based</a:t>
            </a:r>
            <a:r>
              <a:rPr lang="de-DE" sz="800" b="0" i="0">
                <a:solidFill>
                  <a:srgbClr val="222222"/>
                </a:solidFill>
                <a:effectLst/>
                <a:latin typeface="Arial" panose="020B0604020202020204" pitchFamily="34" charset="0"/>
              </a:rPr>
              <a:t> </a:t>
            </a:r>
            <a:r>
              <a:rPr lang="de-DE" sz="800" b="0" i="0" err="1">
                <a:solidFill>
                  <a:srgbClr val="222222"/>
                </a:solidFill>
                <a:effectLst/>
                <a:latin typeface="Arial" panose="020B0604020202020204" pitchFamily="34" charset="0"/>
              </a:rPr>
              <a:t>methodology</a:t>
            </a:r>
            <a:r>
              <a:rPr lang="de-DE" sz="800" b="0" i="0">
                <a:solidFill>
                  <a:srgbClr val="222222"/>
                </a:solidFill>
                <a:effectLst/>
                <a:latin typeface="Arial" panose="020B0604020202020204" pitchFamily="34" charset="0"/>
              </a:rPr>
              <a:t> and </a:t>
            </a:r>
            <a:r>
              <a:rPr lang="de-DE" sz="800" b="0" i="0" err="1">
                <a:solidFill>
                  <a:srgbClr val="222222"/>
                </a:solidFill>
                <a:effectLst/>
                <a:latin typeface="Arial" panose="020B0604020202020204" pitchFamily="34" charset="0"/>
              </a:rPr>
              <a:t>search</a:t>
            </a:r>
            <a:r>
              <a:rPr lang="de-DE" sz="800" b="0" i="0">
                <a:solidFill>
                  <a:srgbClr val="222222"/>
                </a:solidFill>
                <a:effectLst/>
                <a:latin typeface="Arial" panose="020B0604020202020204" pitchFamily="34" charset="0"/>
              </a:rPr>
              <a:t> </a:t>
            </a:r>
            <a:r>
              <a:rPr lang="de-DE" sz="800" b="0" i="0" err="1">
                <a:solidFill>
                  <a:srgbClr val="222222"/>
                </a:solidFill>
                <a:effectLst/>
                <a:latin typeface="Arial" panose="020B0604020202020204" pitchFamily="34" charset="0"/>
              </a:rPr>
              <a:t>query</a:t>
            </a:r>
            <a:r>
              <a:rPr lang="de-DE" sz="800" b="0" i="0">
                <a:solidFill>
                  <a:srgbClr val="222222"/>
                </a:solidFill>
                <a:effectLst/>
                <a:latin typeface="Arial" panose="020B0604020202020204" pitchFamily="34" charset="0"/>
              </a:rPr>
              <a:t>." </a:t>
            </a:r>
            <a:r>
              <a:rPr lang="de-DE" sz="800" b="0" i="1">
                <a:solidFill>
                  <a:srgbClr val="222222"/>
                </a:solidFill>
                <a:effectLst/>
                <a:latin typeface="Arial" panose="020B0604020202020204" pitchFamily="34" charset="0"/>
              </a:rPr>
              <a:t>World Patent Information</a:t>
            </a:r>
            <a:r>
              <a:rPr lang="de-DE" sz="800" b="0" i="0">
                <a:solidFill>
                  <a:srgbClr val="222222"/>
                </a:solidFill>
                <a:effectLst/>
                <a:latin typeface="Arial" panose="020B0604020202020204" pitchFamily="34" charset="0"/>
              </a:rPr>
              <a:t> 61 (2020): 101964.</a:t>
            </a:r>
            <a:endParaRPr lang="de-DE" sz="800"/>
          </a:p>
        </p:txBody>
      </p:sp>
    </p:spTree>
    <p:extLst>
      <p:ext uri="{BB962C8B-B14F-4D97-AF65-F5344CB8AC3E}">
        <p14:creationId xmlns:p14="http://schemas.microsoft.com/office/powerpoint/2010/main" val="3612011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405" y="335528"/>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a:ea typeface="ＭＳ Ｐゴシック"/>
              </a:rPr>
              <a:t>Data </a:t>
            </a:r>
            <a:r>
              <a:rPr lang="de-DE" sz="2400" err="1">
                <a:ea typeface="ＭＳ Ｐゴシック"/>
              </a:rPr>
              <a:t>quality</a:t>
            </a:r>
            <a:r>
              <a:rPr lang="de-DE" sz="2400">
                <a:ea typeface="ＭＳ Ｐゴシック"/>
              </a:rPr>
              <a:t> and </a:t>
            </a:r>
            <a:r>
              <a:rPr lang="de-DE" sz="2400" err="1">
                <a:ea typeface="ＭＳ Ｐゴシック"/>
              </a:rPr>
              <a:t>the</a:t>
            </a:r>
            <a:r>
              <a:rPr lang="de-DE" sz="2400">
                <a:ea typeface="ＭＳ Ｐゴシック"/>
              </a:rPr>
              <a:t> </a:t>
            </a:r>
            <a:r>
              <a:rPr lang="de-DE" sz="2400" err="1">
                <a:ea typeface="ＭＳ Ｐゴシック"/>
              </a:rPr>
              <a:t>need</a:t>
            </a:r>
            <a:r>
              <a:rPr lang="de-DE" sz="2400">
                <a:ea typeface="ＭＳ Ｐゴシック"/>
              </a:rPr>
              <a:t> </a:t>
            </a:r>
            <a:r>
              <a:rPr lang="de-DE" sz="2400" err="1">
                <a:ea typeface="ＭＳ Ｐゴシック"/>
              </a:rPr>
              <a:t>for</a:t>
            </a:r>
            <a:r>
              <a:rPr lang="de-DE" sz="2400">
                <a:ea typeface="ＭＳ Ｐゴシック"/>
              </a:rPr>
              <a:t> cleaning – </a:t>
            </a:r>
            <a:r>
              <a:rPr lang="de-DE" sz="2400" err="1">
                <a:ea typeface="ＭＳ Ｐゴシック"/>
              </a:rPr>
              <a:t>Example</a:t>
            </a:r>
            <a:r>
              <a:rPr lang="de-DE" sz="2400">
                <a:ea typeface="ＭＳ Ｐゴシック"/>
              </a:rPr>
              <a:t> </a:t>
            </a:r>
            <a:r>
              <a:rPr lang="de-DE" sz="2400" err="1">
                <a:ea typeface="ＭＳ Ｐゴシック"/>
              </a:rPr>
              <a:t>applicant</a:t>
            </a:r>
            <a:r>
              <a:rPr lang="de-DE" sz="2400">
                <a:ea typeface="ＭＳ Ｐゴシック"/>
              </a:rPr>
              <a:t> </a:t>
            </a:r>
            <a:r>
              <a:rPr lang="de-DE" sz="2400" err="1">
                <a:ea typeface="ＭＳ Ｐゴシック"/>
              </a:rPr>
              <a:t>name</a:t>
            </a:r>
            <a:endParaRPr lang="de-DE" sz="2400">
              <a:ea typeface="ＭＳ Ｐゴシック"/>
            </a:endParaRPr>
          </a:p>
        </p:txBody>
      </p:sp>
      <p:sp>
        <p:nvSpPr>
          <p:cNvPr id="4" name="Text Placeholder 3"/>
          <p:cNvSpPr>
            <a:spLocks noGrp="1"/>
          </p:cNvSpPr>
          <p:nvPr>
            <p:ph type="body" sz="quarter" idx="12"/>
          </p:nvPr>
        </p:nvSpPr>
        <p:spPr>
          <a:xfrm>
            <a:off x="1147497" y="4928284"/>
            <a:ext cx="4611858" cy="529697"/>
          </a:xfrm>
        </p:spPr>
        <p:txBody>
          <a:bodyPr/>
          <a:lstStyle/>
          <a:p>
            <a:pPr marL="0" indent="0"/>
            <a:r>
              <a:rPr lang="de-DE" sz="1000" b="0">
                <a:solidFill>
                  <a:schemeClr val="bg2"/>
                </a:solidFill>
              </a:rPr>
              <a:t>Tietze, F. (2012). Technology Market Transactions - </a:t>
            </a:r>
            <a:r>
              <a:rPr lang="de-DE" sz="1000" b="0" err="1">
                <a:solidFill>
                  <a:schemeClr val="bg2"/>
                </a:solidFill>
              </a:rPr>
              <a:t>Auctions</a:t>
            </a:r>
            <a:r>
              <a:rPr lang="de-DE" sz="1000" b="0">
                <a:solidFill>
                  <a:schemeClr val="bg2"/>
                </a:solidFill>
              </a:rPr>
              <a:t>, Intermediaries and Innovation. Cheltenham Edgar Elgar Publishing.</a:t>
            </a:r>
          </a:p>
          <a:p>
            <a:endParaRPr lang="de-DE" sz="1000" b="0">
              <a:solidFill>
                <a:schemeClr val="bg2"/>
              </a:solidFill>
            </a:endParaRPr>
          </a:p>
        </p:txBody>
      </p:sp>
      <p:pic>
        <p:nvPicPr>
          <p:cNvPr id="7" name="Picture 6"/>
          <p:cNvPicPr>
            <a:picLocks noChangeAspect="1"/>
          </p:cNvPicPr>
          <p:nvPr/>
        </p:nvPicPr>
        <p:blipFill>
          <a:blip r:embed="rId2"/>
          <a:stretch>
            <a:fillRect/>
          </a:stretch>
        </p:blipFill>
        <p:spPr>
          <a:xfrm>
            <a:off x="1065749" y="1978798"/>
            <a:ext cx="4611858" cy="2697689"/>
          </a:xfrm>
          <a:prstGeom prst="rect">
            <a:avLst/>
          </a:prstGeom>
        </p:spPr>
      </p:pic>
      <p:sp>
        <p:nvSpPr>
          <p:cNvPr id="3" name="Rectangle 2"/>
          <p:cNvSpPr/>
          <p:nvPr/>
        </p:nvSpPr>
        <p:spPr>
          <a:xfrm>
            <a:off x="6581621" y="4928284"/>
            <a:ext cx="5320269" cy="353601"/>
          </a:xfrm>
          <a:prstGeom prst="rect">
            <a:avLst/>
          </a:prstGeom>
          <a:noFill/>
          <a:ln w="9525">
            <a:noFill/>
            <a:miter lim="800000"/>
            <a:headEnd/>
            <a:tailEnd/>
          </a:ln>
          <a:effectLst/>
        </p:spPr>
        <p:txBody>
          <a:bodyPr vert="horz" wrap="square" lIns="101600" tIns="50800" rIns="101600" bIns="50800" numCol="1" anchor="b" anchorCtr="0" compatLnSpc="1">
            <a:prstTxWarp prst="textNoShape">
              <a:avLst/>
            </a:prstTxWarp>
          </a:bodyPr>
          <a:lstStyle/>
          <a:p>
            <a:pPr>
              <a:spcBef>
                <a:spcPts val="0"/>
              </a:spcBef>
              <a:spcAft>
                <a:spcPts val="0"/>
              </a:spcAft>
            </a:pPr>
            <a:r>
              <a:rPr lang="en-US" sz="1000" err="1">
                <a:solidFill>
                  <a:schemeClr val="bg2"/>
                </a:solidFill>
                <a:latin typeface="+mn-lt"/>
              </a:rPr>
              <a:t>Peeters</a:t>
            </a:r>
            <a:r>
              <a:rPr lang="en-US" sz="1000">
                <a:solidFill>
                  <a:schemeClr val="bg2"/>
                </a:solidFill>
                <a:latin typeface="+mn-lt"/>
              </a:rPr>
              <a:t>, B., X. Song, J. </a:t>
            </a:r>
            <a:r>
              <a:rPr lang="en-US" sz="1000" err="1">
                <a:solidFill>
                  <a:schemeClr val="bg2"/>
                </a:solidFill>
                <a:latin typeface="+mn-lt"/>
              </a:rPr>
              <a:t>Callaert</a:t>
            </a:r>
            <a:r>
              <a:rPr lang="en-US" sz="1000">
                <a:solidFill>
                  <a:schemeClr val="bg2"/>
                </a:solidFill>
                <a:latin typeface="+mn-lt"/>
              </a:rPr>
              <a:t>, J. </a:t>
            </a:r>
            <a:r>
              <a:rPr lang="en-US" sz="1000" err="1">
                <a:solidFill>
                  <a:schemeClr val="bg2"/>
                </a:solidFill>
                <a:latin typeface="+mn-lt"/>
              </a:rPr>
              <a:t>Grouwels</a:t>
            </a:r>
            <a:r>
              <a:rPr lang="en-US" sz="1000">
                <a:solidFill>
                  <a:schemeClr val="bg2"/>
                </a:solidFill>
                <a:latin typeface="+mn-lt"/>
              </a:rPr>
              <a:t> and B. Van </a:t>
            </a:r>
            <a:r>
              <a:rPr lang="en-US" sz="1000" err="1">
                <a:solidFill>
                  <a:schemeClr val="bg2"/>
                </a:solidFill>
                <a:latin typeface="+mn-lt"/>
              </a:rPr>
              <a:t>Looy</a:t>
            </a:r>
            <a:r>
              <a:rPr lang="en-US" sz="1000">
                <a:solidFill>
                  <a:schemeClr val="bg2"/>
                </a:solidFill>
                <a:latin typeface="+mn-lt"/>
              </a:rPr>
              <a:t> (2010). Harmonizing harmonized patentee names: an exploratory assessment of top patentees.</a:t>
            </a:r>
          </a:p>
        </p:txBody>
      </p:sp>
      <p:pic>
        <p:nvPicPr>
          <p:cNvPr id="10" name="Picture 9"/>
          <p:cNvPicPr>
            <a:picLocks noChangeAspect="1"/>
          </p:cNvPicPr>
          <p:nvPr/>
        </p:nvPicPr>
        <p:blipFill>
          <a:blip r:embed="rId3"/>
          <a:stretch>
            <a:fillRect/>
          </a:stretch>
        </p:blipFill>
        <p:spPr>
          <a:xfrm>
            <a:off x="6306073" y="1868620"/>
            <a:ext cx="5858301" cy="2693222"/>
          </a:xfrm>
          <a:prstGeom prst="rect">
            <a:avLst/>
          </a:prstGeom>
        </p:spPr>
      </p:pic>
      <p:sp>
        <p:nvSpPr>
          <p:cNvPr id="12" name="TextBox 11"/>
          <p:cNvSpPr txBox="1"/>
          <p:nvPr/>
        </p:nvSpPr>
        <p:spPr>
          <a:xfrm>
            <a:off x="2731217" y="5868027"/>
            <a:ext cx="7475123" cy="400110"/>
          </a:xfrm>
          <a:prstGeom prst="rect">
            <a:avLst/>
          </a:prstGeom>
          <a:noFill/>
        </p:spPr>
        <p:txBody>
          <a:bodyPr wrap="none" rtlCol="0">
            <a:spAutoFit/>
          </a:bodyPr>
          <a:lstStyle/>
          <a:p>
            <a:r>
              <a:rPr lang="en-GB" sz="2000" b="1">
                <a:solidFill>
                  <a:srgbClr val="006A90"/>
                </a:solidFill>
                <a:latin typeface="+mj-lt"/>
              </a:rPr>
              <a:t>Nowadays, certain tools employ a “corporate tree” function</a:t>
            </a:r>
            <a:endParaRPr lang="de-DE" sz="2000" b="1">
              <a:solidFill>
                <a:srgbClr val="006A90"/>
              </a:solidFill>
              <a:latin typeface="+mj-lt"/>
            </a:endParaRPr>
          </a:p>
        </p:txBody>
      </p:sp>
    </p:spTree>
    <p:extLst>
      <p:ext uri="{BB962C8B-B14F-4D97-AF65-F5344CB8AC3E}">
        <p14:creationId xmlns:p14="http://schemas.microsoft.com/office/powerpoint/2010/main" val="1523539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3420161" y="1090817"/>
            <a:ext cx="6990047" cy="6187102"/>
          </a:xfrm>
          <a:prstGeom prst="rect">
            <a:avLst/>
          </a:prstGeom>
          <a:ln>
            <a:solidFill>
              <a:schemeClr val="bg1">
                <a:lumMod val="75000"/>
              </a:schemeClr>
            </a:solidFill>
          </a:ln>
        </p:spPr>
      </p:pic>
      <p:sp>
        <p:nvSpPr>
          <p:cNvPr id="301059" name="Rectangle 2"/>
          <p:cNvSpPr>
            <a:spLocks noGrp="1" noChangeArrowheads="1"/>
          </p:cNvSpPr>
          <p:nvPr>
            <p:ph type="title"/>
          </p:nvPr>
        </p:nvSpPr>
        <p:spPr>
          <a:xfrm>
            <a:off x="348156" y="165436"/>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Information contained in patent documents</a:t>
            </a:r>
            <a:endParaRPr lang="en-GB" sz="2400"/>
          </a:p>
        </p:txBody>
      </p:sp>
      <p:sp>
        <p:nvSpPr>
          <p:cNvPr id="301064" name="Rectangle 8"/>
          <p:cNvSpPr>
            <a:spLocks noChangeArrowheads="1"/>
          </p:cNvSpPr>
          <p:nvPr/>
        </p:nvSpPr>
        <p:spPr bwMode="auto">
          <a:xfrm>
            <a:off x="1693070" y="5265815"/>
            <a:ext cx="1639618" cy="624417"/>
          </a:xfrm>
          <a:prstGeom prst="rect">
            <a:avLst/>
          </a:prstGeom>
          <a:solidFill>
            <a:srgbClr val="EAEAEA"/>
          </a:solidFill>
          <a:ln w="9525">
            <a:noFill/>
            <a:round/>
            <a:headEnd/>
            <a:tailEnd/>
          </a:ln>
        </p:spPr>
        <p:txBody>
          <a:bodyPr lIns="100000" tIns="52000" rIns="100000" bIns="52000"/>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Technology</a:t>
            </a:r>
          </a:p>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classification</a:t>
            </a:r>
          </a:p>
        </p:txBody>
      </p:sp>
      <p:sp>
        <p:nvSpPr>
          <p:cNvPr id="301069" name="Rectangle 14"/>
          <p:cNvSpPr>
            <a:spLocks noChangeArrowheads="1"/>
          </p:cNvSpPr>
          <p:nvPr/>
        </p:nvSpPr>
        <p:spPr bwMode="auto">
          <a:xfrm flipH="1">
            <a:off x="1972536" y="1256880"/>
            <a:ext cx="1157147" cy="402167"/>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Inventor</a:t>
            </a:r>
          </a:p>
        </p:txBody>
      </p:sp>
      <p:sp>
        <p:nvSpPr>
          <p:cNvPr id="301072" name="Line 17"/>
          <p:cNvSpPr>
            <a:spLocks noChangeShapeType="1"/>
          </p:cNvSpPr>
          <p:nvPr/>
        </p:nvSpPr>
        <p:spPr bwMode="auto">
          <a:xfrm flipH="1" flipV="1">
            <a:off x="2852633" y="1739055"/>
            <a:ext cx="908821" cy="651794"/>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301074" name="Rectangle 20"/>
          <p:cNvSpPr>
            <a:spLocks noChangeArrowheads="1"/>
          </p:cNvSpPr>
          <p:nvPr/>
        </p:nvSpPr>
        <p:spPr bwMode="auto">
          <a:xfrm>
            <a:off x="1972536" y="6474705"/>
            <a:ext cx="1182478" cy="626453"/>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Backward citations</a:t>
            </a:r>
          </a:p>
        </p:txBody>
      </p:sp>
      <p:sp>
        <p:nvSpPr>
          <p:cNvPr id="301078" name="Rectangle 24"/>
          <p:cNvSpPr>
            <a:spLocks noChangeArrowheads="1"/>
          </p:cNvSpPr>
          <p:nvPr/>
        </p:nvSpPr>
        <p:spPr bwMode="auto">
          <a:xfrm>
            <a:off x="10453671" y="1553777"/>
            <a:ext cx="1359959" cy="624417"/>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Publication</a:t>
            </a:r>
          </a:p>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number</a:t>
            </a:r>
          </a:p>
        </p:txBody>
      </p:sp>
      <p:sp>
        <p:nvSpPr>
          <p:cNvPr id="301079" name="Line 25"/>
          <p:cNvSpPr>
            <a:spLocks noChangeShapeType="1"/>
          </p:cNvSpPr>
          <p:nvPr/>
        </p:nvSpPr>
        <p:spPr bwMode="auto">
          <a:xfrm>
            <a:off x="10276732" y="1325532"/>
            <a:ext cx="558328" cy="151643"/>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301081" name="Rectangle 27"/>
          <p:cNvSpPr>
            <a:spLocks noChangeArrowheads="1"/>
          </p:cNvSpPr>
          <p:nvPr/>
        </p:nvSpPr>
        <p:spPr bwMode="auto">
          <a:xfrm>
            <a:off x="10614172" y="2511164"/>
            <a:ext cx="1038957" cy="624417"/>
          </a:xfrm>
          <a:prstGeom prst="rect">
            <a:avLst/>
          </a:prstGeom>
          <a:solidFill>
            <a:srgbClr val="EAEAEA"/>
          </a:solidFill>
          <a:ln w="9525">
            <a:noFill/>
            <a:round/>
            <a:headEnd/>
            <a:tailEnd/>
          </a:ln>
        </p:spPr>
        <p:txBody>
          <a:bodyPr lIns="0" tIns="0" rIns="0" bIns="0" anchor="ctr"/>
          <a:lstStyle/>
          <a:p>
            <a:pPr algn="ctr">
              <a:lnSpc>
                <a:spcPct val="93000"/>
              </a:lnSpc>
              <a:buClr>
                <a:srgbClr val="000000"/>
              </a:buClr>
              <a:buSzPct val="100000"/>
              <a:tabLst>
                <a:tab pos="0" algn="l"/>
                <a:tab pos="497412" algn="l"/>
                <a:tab pos="996588" algn="l"/>
                <a:tab pos="139522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Granting</a:t>
            </a:r>
            <a:br>
              <a:rPr lang="en-GB" sz="1556" b="1">
                <a:solidFill>
                  <a:schemeClr val="tx2"/>
                </a:solidFill>
                <a:latin typeface="+mj-lt"/>
                <a:ea typeface="Tahoma" panose="020B0604030504040204" pitchFamily="34" charset="0"/>
                <a:cs typeface="Tahoma" panose="020B0604030504040204" pitchFamily="34" charset="0"/>
              </a:rPr>
            </a:br>
            <a:r>
              <a:rPr lang="en-GB" sz="1556" b="1">
                <a:solidFill>
                  <a:schemeClr val="tx2"/>
                </a:solidFill>
                <a:latin typeface="+mj-lt"/>
                <a:ea typeface="Tahoma" panose="020B0604030504040204" pitchFamily="34" charset="0"/>
                <a:cs typeface="Tahoma" panose="020B0604030504040204" pitchFamily="34" charset="0"/>
              </a:rPr>
              <a:t> date</a:t>
            </a:r>
          </a:p>
        </p:txBody>
      </p:sp>
      <p:sp>
        <p:nvSpPr>
          <p:cNvPr id="301082" name="Line 28"/>
          <p:cNvSpPr>
            <a:spLocks noChangeShapeType="1"/>
          </p:cNvSpPr>
          <p:nvPr/>
        </p:nvSpPr>
        <p:spPr bwMode="auto">
          <a:xfrm flipH="1">
            <a:off x="3206456" y="6193101"/>
            <a:ext cx="1326364" cy="587112"/>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301084" name="Rectangle 4"/>
          <p:cNvSpPr>
            <a:spLocks noChangeArrowheads="1"/>
          </p:cNvSpPr>
          <p:nvPr/>
        </p:nvSpPr>
        <p:spPr bwMode="auto">
          <a:xfrm>
            <a:off x="10583782" y="4976262"/>
            <a:ext cx="1099737" cy="433917"/>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Abstract</a:t>
            </a:r>
          </a:p>
        </p:txBody>
      </p:sp>
      <p:sp>
        <p:nvSpPr>
          <p:cNvPr id="301092" name="Rectangle 15"/>
          <p:cNvSpPr>
            <a:spLocks noChangeArrowheads="1"/>
          </p:cNvSpPr>
          <p:nvPr/>
        </p:nvSpPr>
        <p:spPr bwMode="auto">
          <a:xfrm>
            <a:off x="2074137" y="3878784"/>
            <a:ext cx="1080877" cy="524341"/>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Priority patent</a:t>
            </a:r>
          </a:p>
        </p:txBody>
      </p:sp>
      <p:sp>
        <p:nvSpPr>
          <p:cNvPr id="301070" name="Rectangle 15"/>
          <p:cNvSpPr>
            <a:spLocks noChangeArrowheads="1"/>
          </p:cNvSpPr>
          <p:nvPr/>
        </p:nvSpPr>
        <p:spPr bwMode="auto">
          <a:xfrm>
            <a:off x="1924857" y="3024541"/>
            <a:ext cx="1288567" cy="521386"/>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Applicant/ owner</a:t>
            </a:r>
          </a:p>
        </p:txBody>
      </p:sp>
      <p:sp>
        <p:nvSpPr>
          <p:cNvPr id="301071" name="Line 16"/>
          <p:cNvSpPr>
            <a:spLocks noChangeShapeType="1"/>
          </p:cNvSpPr>
          <p:nvPr/>
        </p:nvSpPr>
        <p:spPr bwMode="auto">
          <a:xfrm flipH="1">
            <a:off x="2612607" y="2681668"/>
            <a:ext cx="1167388" cy="262864"/>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41" name="Line 25"/>
          <p:cNvSpPr>
            <a:spLocks noChangeShapeType="1"/>
          </p:cNvSpPr>
          <p:nvPr/>
        </p:nvSpPr>
        <p:spPr bwMode="auto">
          <a:xfrm>
            <a:off x="9639775" y="1613344"/>
            <a:ext cx="937917" cy="1182898"/>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42" name="Line 25"/>
          <p:cNvSpPr>
            <a:spLocks noChangeShapeType="1"/>
          </p:cNvSpPr>
          <p:nvPr/>
        </p:nvSpPr>
        <p:spPr bwMode="auto">
          <a:xfrm>
            <a:off x="8572834" y="3983951"/>
            <a:ext cx="1920524" cy="1149202"/>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43" name="Line 16"/>
          <p:cNvSpPr>
            <a:spLocks noChangeShapeType="1"/>
          </p:cNvSpPr>
          <p:nvPr/>
        </p:nvSpPr>
        <p:spPr bwMode="auto">
          <a:xfrm flipH="1" flipV="1">
            <a:off x="3253548" y="4121007"/>
            <a:ext cx="3157299" cy="586255"/>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44" name="Line 16"/>
          <p:cNvSpPr>
            <a:spLocks noChangeShapeType="1"/>
          </p:cNvSpPr>
          <p:nvPr/>
        </p:nvSpPr>
        <p:spPr bwMode="auto">
          <a:xfrm flipH="1">
            <a:off x="3420161" y="5410177"/>
            <a:ext cx="472588" cy="80010"/>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45" name="Rectangle 27"/>
          <p:cNvSpPr>
            <a:spLocks noChangeArrowheads="1"/>
          </p:cNvSpPr>
          <p:nvPr/>
        </p:nvSpPr>
        <p:spPr bwMode="auto">
          <a:xfrm>
            <a:off x="10493359" y="3489965"/>
            <a:ext cx="1280583" cy="624417"/>
          </a:xfrm>
          <a:prstGeom prst="rect">
            <a:avLst/>
          </a:prstGeom>
          <a:solidFill>
            <a:srgbClr val="EAEAEA"/>
          </a:solidFill>
          <a:ln w="9525">
            <a:noFill/>
            <a:round/>
            <a:headEnd/>
            <a:tailEnd/>
          </a:ln>
        </p:spPr>
        <p:txBody>
          <a:bodyPr lIns="0" tIns="0" rIns="0" bIns="0" anchor="ctr"/>
          <a:lstStyle/>
          <a:p>
            <a:pPr algn="ctr">
              <a:lnSpc>
                <a:spcPct val="93000"/>
              </a:lnSpc>
              <a:buClr>
                <a:srgbClr val="000000"/>
              </a:buClr>
              <a:buSzPct val="100000"/>
              <a:tabLst>
                <a:tab pos="0" algn="l"/>
                <a:tab pos="497412" algn="l"/>
                <a:tab pos="996588" algn="l"/>
                <a:tab pos="139522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 Application</a:t>
            </a:r>
            <a:br>
              <a:rPr lang="en-GB" sz="1556" b="1">
                <a:solidFill>
                  <a:schemeClr val="tx2"/>
                </a:solidFill>
                <a:latin typeface="+mj-lt"/>
                <a:ea typeface="Tahoma" panose="020B0604030504040204" pitchFamily="34" charset="0"/>
                <a:cs typeface="Tahoma" panose="020B0604030504040204" pitchFamily="34" charset="0"/>
              </a:rPr>
            </a:br>
            <a:r>
              <a:rPr lang="en-GB" sz="1556" b="1">
                <a:solidFill>
                  <a:schemeClr val="tx2"/>
                </a:solidFill>
                <a:latin typeface="+mj-lt"/>
                <a:ea typeface="Tahoma" panose="020B0604030504040204" pitchFamily="34" charset="0"/>
                <a:cs typeface="Tahoma" panose="020B0604030504040204" pitchFamily="34" charset="0"/>
              </a:rPr>
              <a:t> date</a:t>
            </a:r>
          </a:p>
        </p:txBody>
      </p:sp>
      <p:sp>
        <p:nvSpPr>
          <p:cNvPr id="46" name="Line 25"/>
          <p:cNvSpPr>
            <a:spLocks noChangeShapeType="1"/>
          </p:cNvSpPr>
          <p:nvPr/>
        </p:nvSpPr>
        <p:spPr bwMode="auto">
          <a:xfrm flipV="1">
            <a:off x="5332910" y="3693135"/>
            <a:ext cx="5120761" cy="84573"/>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19F80476-CE75-4EDA-8D96-B07BF327AC33}"/>
              </a:ext>
            </a:extLst>
          </p:cNvPr>
          <p:cNvSpPr txBox="1"/>
          <p:nvPr/>
        </p:nvSpPr>
        <p:spPr>
          <a:xfrm>
            <a:off x="300534" y="1981419"/>
            <a:ext cx="1701399" cy="2308324"/>
          </a:xfrm>
          <a:prstGeom prst="rect">
            <a:avLst/>
          </a:prstGeom>
          <a:noFill/>
        </p:spPr>
        <p:txBody>
          <a:bodyPr wrap="square" rtlCol="0">
            <a:spAutoFit/>
          </a:bodyPr>
          <a:lstStyle/>
          <a:p>
            <a:r>
              <a:rPr lang="en-GB">
                <a:solidFill>
                  <a:srgbClr val="FF0000"/>
                </a:solidFill>
              </a:rPr>
              <a:t>Attention: Applicant means “first owner”, </a:t>
            </a:r>
            <a:br>
              <a:rPr lang="en-GB">
                <a:solidFill>
                  <a:srgbClr val="FF0000"/>
                </a:solidFill>
              </a:rPr>
            </a:br>
            <a:r>
              <a:rPr lang="en-GB">
                <a:solidFill>
                  <a:srgbClr val="FF0000"/>
                </a:solidFill>
              </a:rPr>
              <a:t>i.e. not necessarily the current owner!</a:t>
            </a:r>
            <a:endParaRPr lang="de-DE">
              <a:solidFill>
                <a:srgbClr val="FF0000"/>
              </a:solidFill>
            </a:endParaRPr>
          </a:p>
        </p:txBody>
      </p:sp>
      <p:sp>
        <p:nvSpPr>
          <p:cNvPr id="23" name="Rectangle 15">
            <a:extLst>
              <a:ext uri="{FF2B5EF4-FFF2-40B4-BE49-F238E27FC236}">
                <a16:creationId xmlns:a16="http://schemas.microsoft.com/office/drawing/2014/main" id="{606F065E-D19D-433F-BBFE-EF951A4C0CFB}"/>
              </a:ext>
            </a:extLst>
          </p:cNvPr>
          <p:cNvSpPr>
            <a:spLocks noChangeArrowheads="1"/>
          </p:cNvSpPr>
          <p:nvPr/>
        </p:nvSpPr>
        <p:spPr bwMode="auto">
          <a:xfrm>
            <a:off x="1884323" y="4507355"/>
            <a:ext cx="1080877" cy="524341"/>
          </a:xfrm>
          <a:prstGeom prst="rect">
            <a:avLst/>
          </a:prstGeom>
          <a:solidFill>
            <a:srgbClr val="EAEAEA"/>
          </a:solidFill>
          <a:ln w="9525">
            <a:noFill/>
            <a:round/>
            <a:headEnd/>
            <a:tailEnd/>
          </a:ln>
        </p:spPr>
        <p:txBody>
          <a:bodyPr lIns="100000" tIns="52000" rIns="100000" bIns="52000" anchor="ctr"/>
          <a:lstStyle/>
          <a:p>
            <a:pPr algn="ctr">
              <a:lnSpc>
                <a:spcPct val="93000"/>
              </a:lnSpc>
              <a:buClr>
                <a:srgbClr val="000000"/>
              </a:buClr>
              <a:buSzPct val="100000"/>
              <a:tabLst>
                <a:tab pos="0" algn="l"/>
                <a:tab pos="497412" algn="l"/>
                <a:tab pos="996588" algn="l"/>
                <a:tab pos="1495763" algn="l"/>
                <a:tab pos="1994939" algn="l"/>
                <a:tab pos="2494114" algn="l"/>
                <a:tab pos="2993290" algn="l"/>
                <a:tab pos="3492465" algn="l"/>
                <a:tab pos="3991641" algn="l"/>
                <a:tab pos="4490816" algn="l"/>
                <a:tab pos="4989992" algn="l"/>
                <a:tab pos="5489167" algn="l"/>
                <a:tab pos="5988343" algn="l"/>
                <a:tab pos="6487518" algn="l"/>
                <a:tab pos="6986695" algn="l"/>
                <a:tab pos="7485870" algn="l"/>
                <a:tab pos="7985046" algn="l"/>
                <a:tab pos="8484221" algn="l"/>
                <a:tab pos="8983397" algn="l"/>
                <a:tab pos="9482572" algn="l"/>
                <a:tab pos="9981748" algn="l"/>
              </a:tabLst>
            </a:pPr>
            <a:r>
              <a:rPr lang="en-GB" sz="1556" b="1">
                <a:solidFill>
                  <a:schemeClr val="tx2"/>
                </a:solidFill>
                <a:latin typeface="+mj-lt"/>
                <a:ea typeface="Tahoma" panose="020B0604030504040204" pitchFamily="34" charset="0"/>
                <a:cs typeface="Tahoma" panose="020B0604030504040204" pitchFamily="34" charset="0"/>
              </a:rPr>
              <a:t>Priority date</a:t>
            </a:r>
          </a:p>
        </p:txBody>
      </p:sp>
      <p:sp>
        <p:nvSpPr>
          <p:cNvPr id="24" name="Line 16">
            <a:extLst>
              <a:ext uri="{FF2B5EF4-FFF2-40B4-BE49-F238E27FC236}">
                <a16:creationId xmlns:a16="http://schemas.microsoft.com/office/drawing/2014/main" id="{0BDFB6E6-EA1B-4600-B0C9-3A7B1271BBC0}"/>
              </a:ext>
            </a:extLst>
          </p:cNvPr>
          <p:cNvSpPr>
            <a:spLocks noChangeShapeType="1"/>
          </p:cNvSpPr>
          <p:nvPr/>
        </p:nvSpPr>
        <p:spPr bwMode="auto">
          <a:xfrm flipH="1" flipV="1">
            <a:off x="3052673" y="4722401"/>
            <a:ext cx="614975" cy="80010"/>
          </a:xfrm>
          <a:prstGeom prst="line">
            <a:avLst/>
          </a:prstGeom>
          <a:noFill/>
          <a:ln w="28575">
            <a:solidFill>
              <a:srgbClr val="006A90"/>
            </a:solidFill>
            <a:miter lim="800000"/>
            <a:headEnd/>
            <a:tailEnd type="triangle" w="med" len="med"/>
          </a:ln>
        </p:spPr>
        <p:txBody>
          <a:bodyPr/>
          <a:lstStyle/>
          <a:p>
            <a:endParaRPr lang="de-DE" sz="1556">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646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10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0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10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10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10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10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10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10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1079"/>
                                        </p:tgtEl>
                                        <p:attrNameLst>
                                          <p:attrName>style.visibility</p:attrName>
                                        </p:attrNameLst>
                                      </p:cBhvr>
                                      <p:to>
                                        <p:strVal val="visible"/>
                                      </p:to>
                                    </p:set>
                                    <p:animEffect transition="in" filter="fade">
                                      <p:cBhvr>
                                        <p:cTn id="55" dur="500"/>
                                        <p:tgtEl>
                                          <p:spTgt spid="30107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1078"/>
                                        </p:tgtEl>
                                        <p:attrNameLst>
                                          <p:attrName>style.visibility</p:attrName>
                                        </p:attrNameLst>
                                      </p:cBhvr>
                                      <p:to>
                                        <p:strVal val="visible"/>
                                      </p:to>
                                    </p:set>
                                    <p:animEffect transition="in" filter="fade">
                                      <p:cBhvr>
                                        <p:cTn id="58" dur="500"/>
                                        <p:tgtEl>
                                          <p:spTgt spid="30107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1084"/>
                                        </p:tgtEl>
                                        <p:attrNameLst>
                                          <p:attrName>style.visibility</p:attrName>
                                        </p:attrNameLst>
                                      </p:cBhvr>
                                      <p:to>
                                        <p:strVal val="visible"/>
                                      </p:to>
                                    </p:set>
                                    <p:animEffect transition="in" filter="fade">
                                      <p:cBhvr>
                                        <p:cTn id="64" dur="500"/>
                                        <p:tgtEl>
                                          <p:spTgt spid="30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4" grpId="0" animBg="1"/>
      <p:bldP spid="301069" grpId="0" animBg="1"/>
      <p:bldP spid="301072" grpId="0" animBg="1"/>
      <p:bldP spid="301074" grpId="0" animBg="1"/>
      <p:bldP spid="301078" grpId="0" animBg="1"/>
      <p:bldP spid="301079" grpId="0" animBg="1"/>
      <p:bldP spid="301081" grpId="0" animBg="1"/>
      <p:bldP spid="301082" grpId="0" animBg="1"/>
      <p:bldP spid="301084" grpId="0" animBg="1"/>
      <p:bldP spid="301092" grpId="0" animBg="1"/>
      <p:bldP spid="301070" grpId="0" animBg="1"/>
      <p:bldP spid="301071" grpId="0" animBg="1"/>
      <p:bldP spid="41" grpId="0" animBg="1"/>
      <p:bldP spid="42" grpId="0" animBg="1"/>
      <p:bldP spid="43" grpId="0" animBg="1"/>
      <p:bldP spid="44" grpId="0" animBg="1"/>
      <p:bldP spid="45" grpId="0" animBg="1"/>
      <p:bldP spid="46" grpId="0" animBg="1"/>
      <p:bldP spid="2" grpId="0"/>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121572" y="7035479"/>
            <a:ext cx="6070343" cy="229165"/>
          </a:xfrm>
          <a:prstGeom prst="rect">
            <a:avLst/>
          </a:prstGeom>
        </p:spPr>
        <p:txBody>
          <a:bodyPr wrap="square">
            <a:spAutoFit/>
          </a:bodyPr>
          <a:lstStyle/>
          <a:p>
            <a:r>
              <a:rPr lang="en-GB" sz="889">
                <a:solidFill>
                  <a:schemeClr val="bg1">
                    <a:lumMod val="65000"/>
                  </a:schemeClr>
                </a:solidFill>
                <a:latin typeface="+mj-lt"/>
              </a:rPr>
              <a:t>Source: Liu, C.-Y. and J. C. Yang (2008). "Decoding patent information using patent maps." </a:t>
            </a:r>
            <a:r>
              <a:rPr lang="en-GB" sz="889" u="sng">
                <a:solidFill>
                  <a:schemeClr val="bg1">
                    <a:lumMod val="65000"/>
                  </a:schemeClr>
                </a:solidFill>
                <a:latin typeface="+mj-lt"/>
              </a:rPr>
              <a:t>Data Science Journal </a:t>
            </a:r>
            <a:r>
              <a:rPr lang="en-GB" sz="889" b="1" u="sng">
                <a:solidFill>
                  <a:schemeClr val="bg1">
                    <a:lumMod val="65000"/>
                  </a:schemeClr>
                </a:solidFill>
                <a:latin typeface="+mj-lt"/>
              </a:rPr>
              <a:t>7.</a:t>
            </a:r>
          </a:p>
        </p:txBody>
      </p:sp>
      <p:sp>
        <p:nvSpPr>
          <p:cNvPr id="4" name="Rounded Rectangle 3"/>
          <p:cNvSpPr/>
          <p:nvPr/>
        </p:nvSpPr>
        <p:spPr>
          <a:xfrm>
            <a:off x="1151018" y="3699180"/>
            <a:ext cx="1840204" cy="8000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Patent information</a:t>
            </a:r>
          </a:p>
        </p:txBody>
      </p:sp>
      <p:sp>
        <p:nvSpPr>
          <p:cNvPr id="8" name="Rounded Rectangle 7"/>
          <p:cNvSpPr/>
          <p:nvPr/>
        </p:nvSpPr>
        <p:spPr>
          <a:xfrm>
            <a:off x="3270464" y="2439488"/>
            <a:ext cx="1394771"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Text data</a:t>
            </a:r>
            <a:endParaRPr lang="en-GB" sz="1400">
              <a:solidFill>
                <a:schemeClr val="tx1"/>
              </a:solidFill>
              <a:cs typeface="Arial"/>
            </a:endParaRPr>
          </a:p>
        </p:txBody>
      </p:sp>
      <p:sp>
        <p:nvSpPr>
          <p:cNvPr id="9" name="Rounded Rectangle 8"/>
          <p:cNvSpPr/>
          <p:nvPr/>
        </p:nvSpPr>
        <p:spPr>
          <a:xfrm>
            <a:off x="3270464" y="5219743"/>
            <a:ext cx="1394771"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Numerical data</a:t>
            </a:r>
          </a:p>
        </p:txBody>
      </p:sp>
      <p:sp>
        <p:nvSpPr>
          <p:cNvPr id="10" name="Rounded Rectangle 9"/>
          <p:cNvSpPr/>
          <p:nvPr/>
        </p:nvSpPr>
        <p:spPr>
          <a:xfrm>
            <a:off x="5048026" y="1359368"/>
            <a:ext cx="117409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Name data</a:t>
            </a:r>
          </a:p>
        </p:txBody>
      </p:sp>
      <p:sp>
        <p:nvSpPr>
          <p:cNvPr id="11" name="Rounded Rectangle 10"/>
          <p:cNvSpPr/>
          <p:nvPr/>
        </p:nvSpPr>
        <p:spPr>
          <a:xfrm>
            <a:off x="5048026" y="2619248"/>
            <a:ext cx="117409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Technical data</a:t>
            </a:r>
          </a:p>
        </p:txBody>
      </p:sp>
      <p:sp>
        <p:nvSpPr>
          <p:cNvPr id="12" name="Rounded Rectangle 11"/>
          <p:cNvSpPr/>
          <p:nvPr/>
        </p:nvSpPr>
        <p:spPr>
          <a:xfrm>
            <a:off x="5048026" y="3440512"/>
            <a:ext cx="117409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Others</a:t>
            </a:r>
          </a:p>
        </p:txBody>
      </p:sp>
      <p:sp>
        <p:nvSpPr>
          <p:cNvPr id="13" name="Rounded Rectangle 12"/>
          <p:cNvSpPr/>
          <p:nvPr/>
        </p:nvSpPr>
        <p:spPr>
          <a:xfrm>
            <a:off x="5048026" y="4423113"/>
            <a:ext cx="117409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Date data</a:t>
            </a:r>
          </a:p>
        </p:txBody>
      </p:sp>
      <p:sp>
        <p:nvSpPr>
          <p:cNvPr id="14" name="Rounded Rectangle 13"/>
          <p:cNvSpPr/>
          <p:nvPr/>
        </p:nvSpPr>
        <p:spPr>
          <a:xfrm>
            <a:off x="5048026" y="5244378"/>
            <a:ext cx="117409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Number data</a:t>
            </a:r>
          </a:p>
        </p:txBody>
      </p:sp>
      <p:sp>
        <p:nvSpPr>
          <p:cNvPr id="15" name="Rounded Rectangle 14"/>
          <p:cNvSpPr/>
          <p:nvPr/>
        </p:nvSpPr>
        <p:spPr>
          <a:xfrm>
            <a:off x="5048026" y="6065643"/>
            <a:ext cx="117409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Amount data</a:t>
            </a:r>
          </a:p>
        </p:txBody>
      </p:sp>
      <p:sp>
        <p:nvSpPr>
          <p:cNvPr id="16" name="Rounded Rectangle 15"/>
          <p:cNvSpPr/>
          <p:nvPr/>
        </p:nvSpPr>
        <p:spPr>
          <a:xfrm>
            <a:off x="6515257" y="942050"/>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Applicant</a:t>
            </a:r>
          </a:p>
        </p:txBody>
      </p:sp>
      <p:sp>
        <p:nvSpPr>
          <p:cNvPr id="17" name="Rounded Rectangle 16"/>
          <p:cNvSpPr/>
          <p:nvPr/>
        </p:nvSpPr>
        <p:spPr>
          <a:xfrm>
            <a:off x="6515257" y="1775175"/>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Inventor</a:t>
            </a:r>
          </a:p>
        </p:txBody>
      </p:sp>
      <p:sp>
        <p:nvSpPr>
          <p:cNvPr id="18" name="Rounded Rectangle 17"/>
          <p:cNvSpPr/>
          <p:nvPr/>
        </p:nvSpPr>
        <p:spPr>
          <a:xfrm>
            <a:off x="6515257" y="2619248"/>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Patent classification; claims; object; prior art; problems to be solved; solution; technical features; advantageous effect</a:t>
            </a:r>
          </a:p>
        </p:txBody>
      </p:sp>
      <p:sp>
        <p:nvSpPr>
          <p:cNvPr id="19" name="Rounded Rectangle 18"/>
          <p:cNvSpPr/>
          <p:nvPr/>
        </p:nvSpPr>
        <p:spPr>
          <a:xfrm>
            <a:off x="6515257" y="3440512"/>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Cited documents; reference document; trademark; nationality; legal priority</a:t>
            </a:r>
          </a:p>
        </p:txBody>
      </p:sp>
      <p:sp>
        <p:nvSpPr>
          <p:cNvPr id="20" name="Rounded Rectangle 19"/>
          <p:cNvSpPr/>
          <p:nvPr/>
        </p:nvSpPr>
        <p:spPr>
          <a:xfrm>
            <a:off x="6515257" y="4423113"/>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Application; publication; grant; not in force; lapse; </a:t>
            </a:r>
            <a:r>
              <a:rPr lang="en-GB" sz="1400" err="1">
                <a:solidFill>
                  <a:schemeClr val="tx1"/>
                </a:solidFill>
              </a:rPr>
              <a:t>revocation:expired</a:t>
            </a:r>
            <a:endParaRPr lang="en-GB" sz="1400" err="1">
              <a:solidFill>
                <a:schemeClr val="tx1"/>
              </a:solidFill>
              <a:cs typeface="Arial"/>
            </a:endParaRPr>
          </a:p>
        </p:txBody>
      </p:sp>
      <p:sp>
        <p:nvSpPr>
          <p:cNvPr id="21" name="Rounded Rectangle 20"/>
          <p:cNvSpPr/>
          <p:nvPr/>
        </p:nvSpPr>
        <p:spPr>
          <a:xfrm>
            <a:off x="6515257" y="5244378"/>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Application; laid open; publication; specification; correction</a:t>
            </a:r>
            <a:endParaRPr lang="en-GB" sz="1400">
              <a:solidFill>
                <a:schemeClr val="tx1"/>
              </a:solidFill>
              <a:cs typeface="Arial"/>
            </a:endParaRPr>
          </a:p>
        </p:txBody>
      </p:sp>
      <p:sp>
        <p:nvSpPr>
          <p:cNvPr id="22" name="Rounded Rectangle 21"/>
          <p:cNvSpPr/>
          <p:nvPr/>
        </p:nvSpPr>
        <p:spPr>
          <a:xfrm>
            <a:off x="6515257" y="6065643"/>
            <a:ext cx="3760418" cy="6307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Number applications; number inventors; number patent; classifications; item of claim</a:t>
            </a:r>
          </a:p>
        </p:txBody>
      </p:sp>
      <p:cxnSp>
        <p:nvCxnSpPr>
          <p:cNvPr id="26" name="Elbow Connector 25"/>
          <p:cNvCxnSpPr>
            <a:stCxn id="8" idx="1"/>
          </p:cNvCxnSpPr>
          <p:nvPr/>
        </p:nvCxnSpPr>
        <p:spPr>
          <a:xfrm rot="10800000" flipV="1">
            <a:off x="2991222" y="2754865"/>
            <a:ext cx="279242" cy="128791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9" idx="1"/>
            <a:endCxn id="4" idx="3"/>
          </p:cNvCxnSpPr>
          <p:nvPr/>
        </p:nvCxnSpPr>
        <p:spPr>
          <a:xfrm rot="10800000">
            <a:off x="2991222" y="4099226"/>
            <a:ext cx="279242" cy="1435897"/>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cxnSpLocks/>
            <a:stCxn id="10" idx="1"/>
            <a:endCxn id="8" idx="3"/>
          </p:cNvCxnSpPr>
          <p:nvPr/>
        </p:nvCxnSpPr>
        <p:spPr>
          <a:xfrm rot="10800000" flipV="1">
            <a:off x="4665236" y="1674746"/>
            <a:ext cx="382791" cy="108012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a:stCxn id="11" idx="1"/>
            <a:endCxn id="8" idx="3"/>
          </p:cNvCxnSpPr>
          <p:nvPr/>
        </p:nvCxnSpPr>
        <p:spPr>
          <a:xfrm rot="10800000">
            <a:off x="4665236" y="2754866"/>
            <a:ext cx="382791" cy="17976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a:cxnSpLocks/>
            <a:stCxn id="12" idx="1"/>
            <a:endCxn id="8" idx="3"/>
          </p:cNvCxnSpPr>
          <p:nvPr/>
        </p:nvCxnSpPr>
        <p:spPr>
          <a:xfrm rot="10800000">
            <a:off x="4665236" y="2754866"/>
            <a:ext cx="382791" cy="100102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13" idx="1"/>
            <a:endCxn id="9" idx="3"/>
          </p:cNvCxnSpPr>
          <p:nvPr/>
        </p:nvCxnSpPr>
        <p:spPr>
          <a:xfrm rot="10800000" flipV="1">
            <a:off x="4665236" y="4738491"/>
            <a:ext cx="382791" cy="79663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cxnSpLocks/>
            <a:stCxn id="14" idx="1"/>
            <a:endCxn id="9" idx="3"/>
          </p:cNvCxnSpPr>
          <p:nvPr/>
        </p:nvCxnSpPr>
        <p:spPr>
          <a:xfrm rot="10800000">
            <a:off x="4665236" y="5535122"/>
            <a:ext cx="382791" cy="2463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15" idx="1"/>
            <a:endCxn id="9" idx="3"/>
          </p:cNvCxnSpPr>
          <p:nvPr/>
        </p:nvCxnSpPr>
        <p:spPr>
          <a:xfrm rot="10800000">
            <a:off x="4665236" y="5535121"/>
            <a:ext cx="382791" cy="84590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a:stCxn id="13" idx="3"/>
            <a:endCxn id="20" idx="1"/>
          </p:cNvCxnSpPr>
          <p:nvPr/>
        </p:nvCxnSpPr>
        <p:spPr>
          <a:xfrm>
            <a:off x="6222124" y="4738491"/>
            <a:ext cx="29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a:stCxn id="14" idx="3"/>
            <a:endCxn id="21" idx="1"/>
          </p:cNvCxnSpPr>
          <p:nvPr/>
        </p:nvCxnSpPr>
        <p:spPr>
          <a:xfrm>
            <a:off x="6222124" y="5559756"/>
            <a:ext cx="29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a:stCxn id="15" idx="3"/>
            <a:endCxn id="22" idx="1"/>
          </p:cNvCxnSpPr>
          <p:nvPr/>
        </p:nvCxnSpPr>
        <p:spPr>
          <a:xfrm>
            <a:off x="6222124" y="6381021"/>
            <a:ext cx="29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a:stCxn id="12" idx="3"/>
            <a:endCxn id="19" idx="1"/>
          </p:cNvCxnSpPr>
          <p:nvPr/>
        </p:nvCxnSpPr>
        <p:spPr>
          <a:xfrm>
            <a:off x="6222124" y="3755890"/>
            <a:ext cx="29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a:stCxn id="11" idx="3"/>
            <a:endCxn id="18" idx="1"/>
          </p:cNvCxnSpPr>
          <p:nvPr/>
        </p:nvCxnSpPr>
        <p:spPr>
          <a:xfrm>
            <a:off x="6222124" y="2934626"/>
            <a:ext cx="293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Elbow Connector 65"/>
          <p:cNvCxnSpPr>
            <a:cxnSpLocks/>
            <a:stCxn id="16" idx="1"/>
            <a:endCxn id="10" idx="3"/>
          </p:cNvCxnSpPr>
          <p:nvPr/>
        </p:nvCxnSpPr>
        <p:spPr>
          <a:xfrm rot="10800000" flipV="1">
            <a:off x="6222125" y="1257428"/>
            <a:ext cx="293133" cy="41731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Elbow Connector 68"/>
          <p:cNvCxnSpPr>
            <a:cxnSpLocks/>
            <a:stCxn id="17" idx="1"/>
            <a:endCxn id="10" idx="3"/>
          </p:cNvCxnSpPr>
          <p:nvPr/>
        </p:nvCxnSpPr>
        <p:spPr>
          <a:xfrm rot="10800000">
            <a:off x="6222125" y="1674747"/>
            <a:ext cx="293133" cy="415807"/>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itle 72"/>
          <p:cNvSpPr>
            <a:spLocks noGrp="1"/>
          </p:cNvSpPr>
          <p:nvPr>
            <p:ph type="title"/>
          </p:nvPr>
        </p:nvSpPr>
        <p:spPr>
          <a:xfrm>
            <a:off x="463131" y="183659"/>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Patent data overview – structured and unstructured</a:t>
            </a:r>
          </a:p>
        </p:txBody>
      </p:sp>
    </p:spTree>
    <p:extLst>
      <p:ext uri="{BB962C8B-B14F-4D97-AF65-F5344CB8AC3E}">
        <p14:creationId xmlns:p14="http://schemas.microsoft.com/office/powerpoint/2010/main" val="13870776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166D-0A07-44E5-99E1-63BB3A0CDBB5}"/>
              </a:ext>
            </a:extLst>
          </p:cNvPr>
          <p:cNvSpPr>
            <a:spLocks noGrp="1"/>
          </p:cNvSpPr>
          <p:nvPr>
            <p:ph type="title"/>
          </p:nvPr>
        </p:nvSpPr>
        <p:spPr>
          <a:xfrm>
            <a:off x="800100" y="599796"/>
            <a:ext cx="12231688" cy="719138"/>
          </a:xfrm>
        </p:spPr>
        <p:txBody>
          <a:bodyPr/>
          <a:lstStyle/>
          <a:p>
            <a:r>
              <a:rPr lang="en-US">
                <a:ea typeface="ＭＳ Ｐゴシック"/>
              </a:rPr>
              <a:t>Diagrams                             Description                   Claims</a:t>
            </a:r>
            <a:endParaRPr lang="en-US"/>
          </a:p>
        </p:txBody>
      </p:sp>
      <p:pic>
        <p:nvPicPr>
          <p:cNvPr id="3" name="Picture 3" descr="Diagram&#10;&#10;Description automatically generated">
            <a:extLst>
              <a:ext uri="{FF2B5EF4-FFF2-40B4-BE49-F238E27FC236}">
                <a16:creationId xmlns:a16="http://schemas.microsoft.com/office/drawing/2014/main" id="{502BE66E-B128-4A16-BE5F-45D1532AA72B}"/>
              </a:ext>
            </a:extLst>
          </p:cNvPr>
          <p:cNvPicPr>
            <a:picLocks noChangeAspect="1"/>
          </p:cNvPicPr>
          <p:nvPr/>
        </p:nvPicPr>
        <p:blipFill>
          <a:blip r:embed="rId2"/>
          <a:stretch>
            <a:fillRect/>
          </a:stretch>
        </p:blipFill>
        <p:spPr>
          <a:xfrm>
            <a:off x="800100" y="1517727"/>
            <a:ext cx="3191975" cy="4557720"/>
          </a:xfrm>
          <a:prstGeom prst="rect">
            <a:avLst/>
          </a:prstGeom>
          <a:ln>
            <a:solidFill>
              <a:schemeClr val="bg1">
                <a:lumMod val="75000"/>
              </a:schemeClr>
            </a:solidFill>
          </a:ln>
        </p:spPr>
      </p:pic>
      <p:pic>
        <p:nvPicPr>
          <p:cNvPr id="4" name="Picture 4">
            <a:extLst>
              <a:ext uri="{FF2B5EF4-FFF2-40B4-BE49-F238E27FC236}">
                <a16:creationId xmlns:a16="http://schemas.microsoft.com/office/drawing/2014/main" id="{2CB6D882-5DAB-4C88-9ABA-F7F1A4245E7B}"/>
              </a:ext>
            </a:extLst>
          </p:cNvPr>
          <p:cNvPicPr>
            <a:picLocks noChangeAspect="1"/>
          </p:cNvPicPr>
          <p:nvPr/>
        </p:nvPicPr>
        <p:blipFill>
          <a:blip r:embed="rId3"/>
          <a:stretch>
            <a:fillRect/>
          </a:stretch>
        </p:blipFill>
        <p:spPr>
          <a:xfrm>
            <a:off x="9488987" y="1517727"/>
            <a:ext cx="3174952" cy="4585424"/>
          </a:xfrm>
          <a:prstGeom prst="rect">
            <a:avLst/>
          </a:prstGeom>
          <a:ln>
            <a:solidFill>
              <a:schemeClr val="bg1">
                <a:lumMod val="75000"/>
              </a:schemeClr>
            </a:solidFill>
          </a:ln>
        </p:spPr>
      </p:pic>
      <p:pic>
        <p:nvPicPr>
          <p:cNvPr id="5" name="Picture 5" descr="A picture containing text, newspaper&#10;&#10;Description automatically generated">
            <a:extLst>
              <a:ext uri="{FF2B5EF4-FFF2-40B4-BE49-F238E27FC236}">
                <a16:creationId xmlns:a16="http://schemas.microsoft.com/office/drawing/2014/main" id="{6E2E0BB6-05C6-42C7-9B77-5B0BE011F416}"/>
              </a:ext>
            </a:extLst>
          </p:cNvPr>
          <p:cNvPicPr>
            <a:picLocks noChangeAspect="1"/>
          </p:cNvPicPr>
          <p:nvPr/>
        </p:nvPicPr>
        <p:blipFill>
          <a:blip r:embed="rId4"/>
          <a:stretch>
            <a:fillRect/>
          </a:stretch>
        </p:blipFill>
        <p:spPr>
          <a:xfrm>
            <a:off x="5270466" y="1517727"/>
            <a:ext cx="3274443" cy="4580757"/>
          </a:xfrm>
          <a:prstGeom prst="rect">
            <a:avLst/>
          </a:prstGeom>
          <a:ln>
            <a:solidFill>
              <a:schemeClr val="bg1">
                <a:lumMod val="75000"/>
              </a:schemeClr>
            </a:solidFill>
          </a:ln>
        </p:spPr>
      </p:pic>
    </p:spTree>
    <p:extLst>
      <p:ext uri="{BB962C8B-B14F-4D97-AF65-F5344CB8AC3E}">
        <p14:creationId xmlns:p14="http://schemas.microsoft.com/office/powerpoint/2010/main" val="611793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CB28-8DC3-4042-9B04-918C5FE97ECE}"/>
              </a:ext>
            </a:extLst>
          </p:cNvPr>
          <p:cNvSpPr>
            <a:spLocks noGrp="1"/>
          </p:cNvSpPr>
          <p:nvPr>
            <p:ph type="title"/>
          </p:nvPr>
        </p:nvSpPr>
        <p:spPr>
          <a:xfrm>
            <a:off x="553695" y="509761"/>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Independent vs dependent claims</a:t>
            </a:r>
          </a:p>
        </p:txBody>
      </p:sp>
      <p:sp>
        <p:nvSpPr>
          <p:cNvPr id="3" name="Content Placeholder 2">
            <a:extLst>
              <a:ext uri="{FF2B5EF4-FFF2-40B4-BE49-F238E27FC236}">
                <a16:creationId xmlns:a16="http://schemas.microsoft.com/office/drawing/2014/main" id="{E05E6164-D5A4-4963-B536-2397AE4E85B9}"/>
              </a:ext>
            </a:extLst>
          </p:cNvPr>
          <p:cNvSpPr>
            <a:spLocks noGrp="1"/>
          </p:cNvSpPr>
          <p:nvPr>
            <p:ph idx="1"/>
          </p:nvPr>
        </p:nvSpPr>
        <p:spPr>
          <a:xfrm>
            <a:off x="1259336" y="1771834"/>
            <a:ext cx="12230100" cy="4799013"/>
          </a:xfrm>
        </p:spPr>
        <p:txBody>
          <a:bodyPr/>
          <a:lstStyle/>
          <a:p>
            <a:pPr marL="340995" indent="-340995"/>
            <a:r>
              <a:rPr lang="en-US">
                <a:ea typeface="ＭＳ Ｐゴシック"/>
              </a:rPr>
              <a:t>Claim tree example</a:t>
            </a:r>
          </a:p>
          <a:p>
            <a:pPr marL="340995" indent="-340995"/>
            <a:endParaRPr lang="en-US"/>
          </a:p>
          <a:p>
            <a:pPr marL="340995" indent="-340995"/>
            <a:endParaRPr lang="en-US"/>
          </a:p>
        </p:txBody>
      </p:sp>
      <p:pic>
        <p:nvPicPr>
          <p:cNvPr id="4" name="Picture 4" descr="Diagram&#10;&#10;Description automatically generated">
            <a:extLst>
              <a:ext uri="{FF2B5EF4-FFF2-40B4-BE49-F238E27FC236}">
                <a16:creationId xmlns:a16="http://schemas.microsoft.com/office/drawing/2014/main" id="{3BC3680B-F9BF-4A31-BE48-64AFFD126BBA}"/>
              </a:ext>
            </a:extLst>
          </p:cNvPr>
          <p:cNvPicPr>
            <a:picLocks noChangeAspect="1"/>
          </p:cNvPicPr>
          <p:nvPr/>
        </p:nvPicPr>
        <p:blipFill>
          <a:blip r:embed="rId2"/>
          <a:stretch>
            <a:fillRect/>
          </a:stretch>
        </p:blipFill>
        <p:spPr>
          <a:xfrm>
            <a:off x="694097" y="2581611"/>
            <a:ext cx="4299891" cy="3399522"/>
          </a:xfrm>
          <a:prstGeom prst="rect">
            <a:avLst/>
          </a:prstGeom>
        </p:spPr>
      </p:pic>
      <p:sp>
        <p:nvSpPr>
          <p:cNvPr id="5" name="TextBox 4">
            <a:extLst>
              <a:ext uri="{FF2B5EF4-FFF2-40B4-BE49-F238E27FC236}">
                <a16:creationId xmlns:a16="http://schemas.microsoft.com/office/drawing/2014/main" id="{59E0ABAA-3985-48F5-9725-A417706F4D85}"/>
              </a:ext>
            </a:extLst>
          </p:cNvPr>
          <p:cNvSpPr txBox="1"/>
          <p:nvPr/>
        </p:nvSpPr>
        <p:spPr>
          <a:xfrm>
            <a:off x="5443786" y="2402129"/>
            <a:ext cx="735544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ＭＳ Ｐゴシック"/>
                <a:cs typeface="Arial"/>
              </a:rPr>
              <a:t>Claim 1 – independent claim</a:t>
            </a:r>
          </a:p>
          <a:p>
            <a:endParaRPr lang="en-US">
              <a:cs typeface="Arial"/>
            </a:endParaRPr>
          </a:p>
          <a:p>
            <a:endParaRPr lang="en-US">
              <a:cs typeface="Arial"/>
            </a:endParaRPr>
          </a:p>
          <a:p>
            <a:r>
              <a:rPr lang="en-US">
                <a:latin typeface="Arial"/>
                <a:ea typeface="ＭＳ Ｐゴシック"/>
                <a:cs typeface="Arial"/>
              </a:rPr>
              <a:t>Claims 2,3,4,9,10 dependent on claim 1</a:t>
            </a:r>
          </a:p>
          <a:p>
            <a:endParaRPr lang="en-US">
              <a:cs typeface="Arial"/>
            </a:endParaRPr>
          </a:p>
          <a:p>
            <a:endParaRPr lang="en-US">
              <a:cs typeface="Arial"/>
            </a:endParaRPr>
          </a:p>
          <a:p>
            <a:r>
              <a:rPr lang="en-US">
                <a:latin typeface="Arial"/>
                <a:ea typeface="ＭＳ Ｐゴシック"/>
                <a:cs typeface="Arial"/>
              </a:rPr>
              <a:t>Claims 5, 8 dependent on claim 4, claim 11 dependent on claim 10</a:t>
            </a:r>
          </a:p>
          <a:p>
            <a:endParaRPr lang="en-US">
              <a:cs typeface="Arial"/>
            </a:endParaRPr>
          </a:p>
          <a:p>
            <a:endParaRPr lang="en-US">
              <a:cs typeface="Arial"/>
            </a:endParaRPr>
          </a:p>
          <a:p>
            <a:r>
              <a:rPr lang="en-US">
                <a:latin typeface="Arial"/>
                <a:ea typeface="ＭＳ Ｐゴシック"/>
                <a:cs typeface="Arial"/>
              </a:rPr>
              <a:t>Claims 6,7 dependent on claim 5</a:t>
            </a:r>
            <a:endParaRPr lang="en-US">
              <a:cs typeface="Arial"/>
            </a:endParaRPr>
          </a:p>
        </p:txBody>
      </p:sp>
    </p:spTree>
    <p:extLst>
      <p:ext uri="{BB962C8B-B14F-4D97-AF65-F5344CB8AC3E}">
        <p14:creationId xmlns:p14="http://schemas.microsoft.com/office/powerpoint/2010/main" val="11534891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929F-5183-47CD-B657-59BAA4C704CE}"/>
              </a:ext>
            </a:extLst>
          </p:cNvPr>
          <p:cNvSpPr>
            <a:spLocks noGrp="1"/>
          </p:cNvSpPr>
          <p:nvPr>
            <p:ph type="title"/>
          </p:nvPr>
        </p:nvSpPr>
        <p:spPr>
          <a:xfrm>
            <a:off x="735984" y="449911"/>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Patent classifications </a:t>
            </a:r>
            <a:endParaRPr lang="de-DE" sz="2400"/>
          </a:p>
        </p:txBody>
      </p:sp>
      <p:sp>
        <p:nvSpPr>
          <p:cNvPr id="3" name="Content Placeholder 2">
            <a:extLst>
              <a:ext uri="{FF2B5EF4-FFF2-40B4-BE49-F238E27FC236}">
                <a16:creationId xmlns:a16="http://schemas.microsoft.com/office/drawing/2014/main" id="{69F7EC7C-6D94-49F6-8331-4E9E875EB48C}"/>
              </a:ext>
            </a:extLst>
          </p:cNvPr>
          <p:cNvSpPr>
            <a:spLocks noGrp="1"/>
          </p:cNvSpPr>
          <p:nvPr>
            <p:ph idx="1"/>
          </p:nvPr>
        </p:nvSpPr>
        <p:spPr>
          <a:xfrm>
            <a:off x="735984" y="1782532"/>
            <a:ext cx="12230100" cy="4948976"/>
          </a:xfrm>
          <a:noFill/>
        </p:spPr>
        <p:txBody>
          <a:bodyPr/>
          <a:lstStyle/>
          <a:p>
            <a:pPr marL="340995" indent="-340995">
              <a:buFont typeface="Arial" panose="020B0604020202020204" pitchFamily="34" charset="0"/>
              <a:buChar char="•"/>
            </a:pPr>
            <a:r>
              <a:rPr lang="en-US" sz="1800" dirty="0">
                <a:ea typeface="ＭＳ Ｐゴシック"/>
              </a:rPr>
              <a:t>Patentable technology is broken down into manageable categories</a:t>
            </a:r>
            <a:endParaRPr lang="en-US" sz="1800" dirty="0"/>
          </a:p>
          <a:p>
            <a:pPr marL="340995" indent="-340995">
              <a:buFont typeface="Arial" panose="020B0604020202020204" pitchFamily="34" charset="0"/>
              <a:buChar char="•"/>
            </a:pPr>
            <a:endParaRPr lang="en-US" sz="1800" dirty="0">
              <a:ea typeface="ＭＳ Ｐゴシック"/>
            </a:endParaRPr>
          </a:p>
          <a:p>
            <a:pPr marL="340995" indent="-340995">
              <a:buFont typeface="Arial" panose="020B0604020202020204" pitchFamily="34" charset="0"/>
              <a:buChar char="•"/>
            </a:pPr>
            <a:r>
              <a:rPr lang="en-US" sz="1800" dirty="0">
                <a:ea typeface="ＭＳ Ｐゴシック"/>
              </a:rPr>
              <a:t>To cope with the huge volume of patent documents already existing and being continually published</a:t>
            </a:r>
            <a:endParaRPr lang="en-US" sz="1800" dirty="0"/>
          </a:p>
          <a:p>
            <a:pPr marL="340995" indent="-340995">
              <a:buFont typeface="Arial" panose="020B0604020202020204" pitchFamily="34" charset="0"/>
              <a:buChar char="•"/>
            </a:pPr>
            <a:endParaRPr lang="en-US" sz="1800" dirty="0"/>
          </a:p>
          <a:p>
            <a:pPr marL="340995" indent="-340995">
              <a:buFont typeface="Arial" panose="020B0604020202020204" pitchFamily="34" charset="0"/>
              <a:buChar char="•"/>
            </a:pPr>
            <a:r>
              <a:rPr lang="en-US" sz="1800" dirty="0">
                <a:ea typeface="ＭＳ Ｐゴシック"/>
              </a:rPr>
              <a:t>To enable search, examination and grant at patent offices</a:t>
            </a:r>
          </a:p>
          <a:p>
            <a:pPr marL="340995" indent="-340995">
              <a:buFont typeface="Arial" panose="020B0604020202020204" pitchFamily="34" charset="0"/>
              <a:buChar char="•"/>
            </a:pPr>
            <a:endParaRPr lang="en-US" sz="1800" dirty="0">
              <a:ea typeface="ＭＳ Ｐゴシック"/>
            </a:endParaRPr>
          </a:p>
          <a:p>
            <a:pPr marL="340995" indent="-340995">
              <a:buFont typeface="Arial" panose="020B0604020202020204" pitchFamily="34" charset="0"/>
              <a:buChar char="•"/>
            </a:pPr>
            <a:r>
              <a:rPr lang="en-US" sz="1800" dirty="0">
                <a:ea typeface="ＭＳ Ｐゴシック"/>
              </a:rPr>
              <a:t>Three major classification systems</a:t>
            </a:r>
          </a:p>
          <a:p>
            <a:pPr marL="340995" indent="-340995">
              <a:buFont typeface="Arial" panose="020B0604020202020204" pitchFamily="34" charset="0"/>
              <a:buChar char="•"/>
            </a:pPr>
            <a:endParaRPr lang="en-US" sz="1800" dirty="0"/>
          </a:p>
          <a:p>
            <a:pPr marL="625475" lvl="3" indent="-342900">
              <a:buFont typeface="Arial"/>
              <a:buChar char="•"/>
            </a:pPr>
            <a:r>
              <a:rPr lang="en-US" dirty="0">
                <a:ea typeface="ＭＳ Ｐゴシック"/>
              </a:rPr>
              <a:t>IPC – International Patent Classification WIPO </a:t>
            </a:r>
            <a:r>
              <a:rPr lang="en-US" dirty="0" err="1">
                <a:ea typeface="ＭＳ Ｐゴシック"/>
              </a:rPr>
              <a:t>RoW</a:t>
            </a:r>
            <a:endParaRPr lang="en-US" dirty="0"/>
          </a:p>
          <a:p>
            <a:pPr marL="625475" lvl="3" indent="-342900">
              <a:buFont typeface="Arial"/>
              <a:buChar char="•"/>
            </a:pPr>
            <a:r>
              <a:rPr lang="en-US" dirty="0">
                <a:ea typeface="ＭＳ Ｐゴシック"/>
              </a:rPr>
              <a:t>CPC – Cooperative Patent Classification Subdivision </a:t>
            </a:r>
            <a:br>
              <a:rPr lang="en-US" dirty="0">
                <a:ea typeface="ＭＳ Ｐゴシック"/>
              </a:rPr>
            </a:br>
            <a:r>
              <a:rPr lang="en-US" dirty="0">
                <a:ea typeface="ＭＳ Ｐゴシック"/>
              </a:rPr>
              <a:t>of IPC EPO/USPTO</a:t>
            </a:r>
            <a:endParaRPr lang="en-US" dirty="0"/>
          </a:p>
          <a:p>
            <a:pPr marL="625475" lvl="3" indent="-342900">
              <a:buFont typeface="Arial"/>
              <a:buChar char="•"/>
            </a:pPr>
            <a:r>
              <a:rPr lang="en-US" dirty="0">
                <a:ea typeface="ＭＳ Ｐゴシック"/>
              </a:rPr>
              <a:t>FI F term – Subdivision of IPC - JPO</a:t>
            </a:r>
            <a:endParaRPr lang="en-US" dirty="0"/>
          </a:p>
          <a:p>
            <a:pPr marL="340995" indent="-340995">
              <a:buFont typeface="Arial" panose="020B0604020202020204" pitchFamily="34" charset="0"/>
              <a:buChar char="•"/>
            </a:pPr>
            <a:endParaRPr lang="en-US" sz="1800" dirty="0"/>
          </a:p>
          <a:p>
            <a:pPr marL="340995" indent="-340995">
              <a:buFont typeface="Arial" panose="020B0604020202020204" pitchFamily="34" charset="0"/>
              <a:buChar char="•"/>
            </a:pPr>
            <a:endParaRPr lang="en-US" sz="1800" dirty="0"/>
          </a:p>
          <a:p>
            <a:pPr marL="340995" indent="-340995">
              <a:buFont typeface="Arial" panose="020B0604020202020204" pitchFamily="34" charset="0"/>
              <a:buChar char="•"/>
            </a:pPr>
            <a:endParaRPr lang="en-US" sz="1800" dirty="0"/>
          </a:p>
          <a:p>
            <a:pPr marL="340995" indent="-340995">
              <a:buFont typeface="Arial" panose="020B0604020202020204" pitchFamily="34" charset="0"/>
              <a:buChar char="•"/>
            </a:pPr>
            <a:endParaRPr lang="en-US" sz="1800" dirty="0"/>
          </a:p>
        </p:txBody>
      </p:sp>
      <p:pic>
        <p:nvPicPr>
          <p:cNvPr id="4" name="Picture 2">
            <a:extLst>
              <a:ext uri="{FF2B5EF4-FFF2-40B4-BE49-F238E27FC236}">
                <a16:creationId xmlns:a16="http://schemas.microsoft.com/office/drawing/2014/main" id="{C5B039D9-3767-57B3-D583-F4E6D4AFE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678" y="4257020"/>
            <a:ext cx="5136165" cy="184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6510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FF8D-5B64-4E2F-8639-E14644F128FA}"/>
              </a:ext>
            </a:extLst>
          </p:cNvPr>
          <p:cNvSpPr>
            <a:spLocks noGrp="1"/>
          </p:cNvSpPr>
          <p:nvPr>
            <p:ph type="title"/>
          </p:nvPr>
        </p:nvSpPr>
        <p:spPr>
          <a:xfrm>
            <a:off x="1314450" y="2934284"/>
            <a:ext cx="12231688" cy="719138"/>
          </a:xfrm>
        </p:spPr>
        <p:txBody>
          <a:bodyPr/>
          <a:lstStyle/>
          <a:p>
            <a:r>
              <a:rPr lang="en-GB"/>
              <a:t>Introduction</a:t>
            </a:r>
            <a:endParaRPr lang="de-DE"/>
          </a:p>
        </p:txBody>
      </p:sp>
      <p:sp>
        <p:nvSpPr>
          <p:cNvPr id="4" name="Pentagon 4">
            <a:extLst>
              <a:ext uri="{FF2B5EF4-FFF2-40B4-BE49-F238E27FC236}">
                <a16:creationId xmlns:a16="http://schemas.microsoft.com/office/drawing/2014/main" id="{8C7DA5B6-00A6-4DCB-8C21-DDC3E4856252}"/>
              </a:ext>
            </a:extLst>
          </p:cNvPr>
          <p:cNvSpPr/>
          <p:nvPr/>
        </p:nvSpPr>
        <p:spPr>
          <a:xfrm>
            <a:off x="4763" y="2334209"/>
            <a:ext cx="1112837" cy="19192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54585" eaLnBrk="1" fontAlgn="auto" hangingPunct="1">
              <a:spcBef>
                <a:spcPts val="0"/>
              </a:spcBef>
              <a:spcAft>
                <a:spcPts val="0"/>
              </a:spcAft>
              <a:defRPr/>
            </a:pPr>
            <a:endParaRPr lang="en-GB" sz="2667">
              <a:solidFill>
                <a:srgbClr val="006A90"/>
              </a:solidFill>
            </a:endParaRPr>
          </a:p>
        </p:txBody>
      </p:sp>
    </p:spTree>
    <p:extLst>
      <p:ext uri="{BB962C8B-B14F-4D97-AF65-F5344CB8AC3E}">
        <p14:creationId xmlns:p14="http://schemas.microsoft.com/office/powerpoint/2010/main" val="36603841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1FD-DA0A-4C62-9DEB-1A1B114C2C1B}"/>
              </a:ext>
            </a:extLst>
          </p:cNvPr>
          <p:cNvSpPr>
            <a:spLocks noGrp="1"/>
          </p:cNvSpPr>
          <p:nvPr>
            <p:ph type="title"/>
          </p:nvPr>
        </p:nvSpPr>
        <p:spPr>
          <a:xfrm>
            <a:off x="800100" y="414486"/>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Patent searching exercise – Part I</a:t>
            </a:r>
            <a:endParaRPr lang="de-DE" sz="2400"/>
          </a:p>
        </p:txBody>
      </p:sp>
      <p:sp>
        <p:nvSpPr>
          <p:cNvPr id="3" name="Text Placeholder 2">
            <a:extLst>
              <a:ext uri="{FF2B5EF4-FFF2-40B4-BE49-F238E27FC236}">
                <a16:creationId xmlns:a16="http://schemas.microsoft.com/office/drawing/2014/main" id="{B7A2E18C-F899-4B13-9144-E5D13C473C10}"/>
              </a:ext>
            </a:extLst>
          </p:cNvPr>
          <p:cNvSpPr>
            <a:spLocks noGrp="1"/>
          </p:cNvSpPr>
          <p:nvPr>
            <p:ph type="body" sz="quarter" idx="12"/>
          </p:nvPr>
        </p:nvSpPr>
        <p:spPr/>
        <p:txBody>
          <a:bodyPr/>
          <a:lstStyle/>
          <a:p>
            <a:endParaRPr lang="de-DE"/>
          </a:p>
        </p:txBody>
      </p:sp>
      <p:sp>
        <p:nvSpPr>
          <p:cNvPr id="6" name="TextBox 5">
            <a:extLst>
              <a:ext uri="{FF2B5EF4-FFF2-40B4-BE49-F238E27FC236}">
                <a16:creationId xmlns:a16="http://schemas.microsoft.com/office/drawing/2014/main" id="{6BADB9D8-F6F1-4773-9CAC-5E756D3CCB5E}"/>
              </a:ext>
            </a:extLst>
          </p:cNvPr>
          <p:cNvSpPr txBox="1"/>
          <p:nvPr/>
        </p:nvSpPr>
        <p:spPr>
          <a:xfrm>
            <a:off x="6285390" y="2264877"/>
            <a:ext cx="6746398" cy="3539430"/>
          </a:xfrm>
          <a:prstGeom prst="rect">
            <a:avLst/>
          </a:prstGeom>
          <a:noFill/>
        </p:spPr>
        <p:txBody>
          <a:bodyPr wrap="square" lIns="91440" tIns="45720" rIns="91440" bIns="45720" rtlCol="0" anchor="t">
            <a:spAutoFit/>
          </a:bodyPr>
          <a:lstStyle/>
          <a:p>
            <a:r>
              <a:rPr lang="en-US" sz="1600" b="1">
                <a:latin typeface="+mj-lt"/>
                <a:ea typeface="ＭＳ Ｐゴシック"/>
                <a:cs typeface="Raavi"/>
              </a:rPr>
              <a:t>How many patents have been filed with Gregory Winter as inventor?</a:t>
            </a:r>
          </a:p>
          <a:p>
            <a:endParaRPr lang="en-US" sz="1600" b="1">
              <a:latin typeface="+mj-lt"/>
              <a:ea typeface="ＭＳ Ｐゴシック"/>
              <a:cs typeface="Raavi"/>
            </a:endParaRPr>
          </a:p>
          <a:p>
            <a:r>
              <a:rPr lang="en-US" sz="1600" b="1">
                <a:latin typeface="+mj-lt"/>
                <a:ea typeface="ＭＳ Ｐゴシック"/>
                <a:cs typeface="Raavi"/>
              </a:rPr>
              <a:t>In which classes did he file his patents?</a:t>
            </a:r>
          </a:p>
          <a:p>
            <a:endParaRPr lang="en-US" sz="1600" b="1">
              <a:latin typeface="+mj-lt"/>
              <a:ea typeface="ＭＳ Ｐゴシック"/>
              <a:cs typeface="Raavi"/>
            </a:endParaRPr>
          </a:p>
          <a:p>
            <a:endParaRPr lang="en-US" sz="1600" b="1">
              <a:solidFill>
                <a:srgbClr val="FF0000"/>
              </a:solidFill>
              <a:latin typeface="+mj-lt"/>
              <a:ea typeface="ＭＳ Ｐゴシック"/>
              <a:cs typeface="Raavi"/>
            </a:endParaRPr>
          </a:p>
          <a:p>
            <a:endParaRPr lang="en-US" sz="1600" b="1">
              <a:solidFill>
                <a:srgbClr val="FF0000"/>
              </a:solidFill>
              <a:latin typeface="+mj-lt"/>
              <a:ea typeface="ＭＳ Ｐゴシック"/>
              <a:cs typeface="Raavi"/>
            </a:endParaRPr>
          </a:p>
          <a:p>
            <a:endParaRPr lang="en-US" sz="1600" b="1">
              <a:solidFill>
                <a:srgbClr val="FF0000"/>
              </a:solidFill>
              <a:latin typeface="+mj-lt"/>
              <a:ea typeface="ＭＳ Ｐゴシック"/>
              <a:cs typeface="Raavi"/>
            </a:endParaRPr>
          </a:p>
          <a:p>
            <a:endParaRPr lang="en-GB" sz="1600">
              <a:solidFill>
                <a:srgbClr val="FF0000"/>
              </a:solidFill>
              <a:latin typeface="+mj-lt"/>
              <a:cs typeface="Raavi" panose="020B0502040204020203" pitchFamily="34" charset="0"/>
            </a:endParaRPr>
          </a:p>
          <a:p>
            <a:pPr algn="l"/>
            <a:endParaRPr lang="en-GB" sz="1600">
              <a:latin typeface="+mj-lt"/>
              <a:ea typeface="ＭＳ Ｐゴシック"/>
              <a:cs typeface="Raavi"/>
            </a:endParaRPr>
          </a:p>
          <a:p>
            <a:pPr algn="l"/>
            <a:r>
              <a:rPr lang="en-GB" sz="1600">
                <a:latin typeface="+mj-lt"/>
                <a:ea typeface="ＭＳ Ｐゴシック"/>
                <a:cs typeface="Raavi"/>
              </a:rPr>
              <a:t>Use two databases:</a:t>
            </a:r>
          </a:p>
          <a:p>
            <a:pPr algn="l"/>
            <a:endParaRPr lang="en-GB" sz="1600">
              <a:latin typeface="+mj-lt"/>
              <a:cs typeface="Raavi" panose="020B0502040204020203" pitchFamily="34" charset="0"/>
            </a:endParaRPr>
          </a:p>
          <a:p>
            <a:pPr algn="l"/>
            <a:r>
              <a:rPr lang="en-GB" sz="1600">
                <a:latin typeface="+mj-lt"/>
                <a:ea typeface="ＭＳ Ｐゴシック"/>
                <a:cs typeface="Raavi"/>
              </a:rPr>
              <a:t>ESPACENET (</a:t>
            </a:r>
            <a:r>
              <a:rPr lang="en-GB" sz="1600">
                <a:latin typeface="+mj-lt"/>
                <a:ea typeface="ＭＳ Ｐゴシック"/>
                <a:cs typeface="Raavi"/>
                <a:hlinkClick r:id="rId2"/>
              </a:rPr>
              <a:t>https://worldwide.espacenet.com</a:t>
            </a:r>
            <a:r>
              <a:rPr lang="en-GB" sz="1600">
                <a:latin typeface="+mj-lt"/>
                <a:ea typeface="ＭＳ Ｐゴシック"/>
                <a:cs typeface="Raavi"/>
              </a:rPr>
              <a:t>)</a:t>
            </a:r>
          </a:p>
          <a:p>
            <a:pPr algn="l"/>
            <a:r>
              <a:rPr lang="en-GB" sz="1600">
                <a:latin typeface="+mj-lt"/>
                <a:ea typeface="ＭＳ Ｐゴシック"/>
                <a:cs typeface="Raavi"/>
              </a:rPr>
              <a:t>The Lens (</a:t>
            </a:r>
            <a:r>
              <a:rPr lang="en-GB" sz="1600">
                <a:latin typeface="+mj-lt"/>
                <a:ea typeface="ＭＳ Ｐゴシック"/>
                <a:cs typeface="Raavi"/>
                <a:hlinkClick r:id="rId3"/>
              </a:rPr>
              <a:t>www.lens.org/lens</a:t>
            </a:r>
            <a:r>
              <a:rPr lang="en-GB" sz="1600">
                <a:latin typeface="+mj-lt"/>
                <a:ea typeface="ＭＳ Ｐゴシック"/>
                <a:cs typeface="Raavi"/>
              </a:rPr>
              <a:t> )</a:t>
            </a:r>
            <a:endParaRPr lang="de-DE" sz="1600">
              <a:latin typeface="+mj-lt"/>
              <a:ea typeface="ＭＳ Ｐゴシック"/>
              <a:cs typeface="Raavi"/>
            </a:endParaRPr>
          </a:p>
        </p:txBody>
      </p:sp>
      <p:pic>
        <p:nvPicPr>
          <p:cNvPr id="7" name="Picture 6">
            <a:extLst>
              <a:ext uri="{FF2B5EF4-FFF2-40B4-BE49-F238E27FC236}">
                <a16:creationId xmlns:a16="http://schemas.microsoft.com/office/drawing/2014/main" id="{4630DD22-5DA1-43AC-B4B4-31B9C63CF1C3}"/>
              </a:ext>
            </a:extLst>
          </p:cNvPr>
          <p:cNvPicPr>
            <a:picLocks noChangeAspect="1"/>
          </p:cNvPicPr>
          <p:nvPr/>
        </p:nvPicPr>
        <p:blipFill>
          <a:blip r:embed="rId4"/>
          <a:stretch>
            <a:fillRect/>
          </a:stretch>
        </p:blipFill>
        <p:spPr>
          <a:xfrm>
            <a:off x="965498" y="1323761"/>
            <a:ext cx="4645189" cy="4972477"/>
          </a:xfrm>
          <a:prstGeom prst="rect">
            <a:avLst/>
          </a:prstGeom>
        </p:spPr>
      </p:pic>
    </p:spTree>
    <p:extLst>
      <p:ext uri="{BB962C8B-B14F-4D97-AF65-F5344CB8AC3E}">
        <p14:creationId xmlns:p14="http://schemas.microsoft.com/office/powerpoint/2010/main" val="386058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EEF3F5-B978-B25B-0EEE-22939D7403DB}"/>
              </a:ext>
            </a:extLst>
          </p:cNvPr>
          <p:cNvSpPr>
            <a:spLocks noGrp="1"/>
          </p:cNvSpPr>
          <p:nvPr>
            <p:ph type="body" sz="quarter" idx="12"/>
          </p:nvPr>
        </p:nvSpPr>
        <p:spPr/>
        <p:txBody>
          <a:bodyPr/>
          <a:lstStyle/>
          <a:p>
            <a:endParaRPr lang="en-GB"/>
          </a:p>
        </p:txBody>
      </p:sp>
      <p:pic>
        <p:nvPicPr>
          <p:cNvPr id="5" name="Picture 4">
            <a:extLst>
              <a:ext uri="{FF2B5EF4-FFF2-40B4-BE49-F238E27FC236}">
                <a16:creationId xmlns:a16="http://schemas.microsoft.com/office/drawing/2014/main" id="{68B40EEB-0B95-54B5-C7CD-6F7E2E6D96AC}"/>
              </a:ext>
            </a:extLst>
          </p:cNvPr>
          <p:cNvPicPr>
            <a:picLocks noChangeAspect="1"/>
          </p:cNvPicPr>
          <p:nvPr/>
        </p:nvPicPr>
        <p:blipFill>
          <a:blip r:embed="rId2"/>
          <a:stretch>
            <a:fillRect/>
          </a:stretch>
        </p:blipFill>
        <p:spPr>
          <a:xfrm>
            <a:off x="800100" y="1995690"/>
            <a:ext cx="2314898" cy="329611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08F87D1-E486-702B-EBB2-A41546F491C4}"/>
              </a:ext>
            </a:extLst>
          </p:cNvPr>
          <p:cNvPicPr>
            <a:picLocks noChangeAspect="1"/>
          </p:cNvPicPr>
          <p:nvPr/>
        </p:nvPicPr>
        <p:blipFill>
          <a:blip r:embed="rId3"/>
          <a:stretch>
            <a:fillRect/>
          </a:stretch>
        </p:blipFill>
        <p:spPr>
          <a:xfrm>
            <a:off x="4358124" y="680913"/>
            <a:ext cx="5115639" cy="179095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1ABED83-0F5B-33EC-6367-2819BFF25420}"/>
              </a:ext>
            </a:extLst>
          </p:cNvPr>
          <p:cNvPicPr>
            <a:picLocks noChangeAspect="1"/>
          </p:cNvPicPr>
          <p:nvPr/>
        </p:nvPicPr>
        <p:blipFill>
          <a:blip r:embed="rId4"/>
          <a:stretch>
            <a:fillRect/>
          </a:stretch>
        </p:blipFill>
        <p:spPr>
          <a:xfrm>
            <a:off x="4740393" y="2854152"/>
            <a:ext cx="7630590" cy="3496163"/>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1455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72758" y="1488176"/>
            <a:ext cx="3840427" cy="4562073"/>
          </a:xfrm>
          <a:prstGeom prst="roundRect">
            <a:avLst>
              <a:gd name="adj" fmla="val 5329"/>
            </a:avLst>
          </a:prstGeom>
          <a:noFill/>
          <a:ln>
            <a:solidFill>
              <a:srgbClr val="006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a:xfrm>
            <a:off x="451355" y="175262"/>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err="1"/>
              <a:t>Citation</a:t>
            </a:r>
            <a:r>
              <a:rPr lang="de-DE" sz="2400"/>
              <a:t> </a:t>
            </a:r>
            <a:r>
              <a:rPr lang="de-DE" sz="2400" err="1"/>
              <a:t>structures</a:t>
            </a:r>
            <a:r>
              <a:rPr lang="de-DE" sz="2400"/>
              <a:t> </a:t>
            </a:r>
            <a:r>
              <a:rPr lang="de-DE" sz="2400" err="1"/>
              <a:t>evolve</a:t>
            </a:r>
            <a:r>
              <a:rPr lang="de-DE" sz="2400"/>
              <a:t> </a:t>
            </a:r>
            <a:r>
              <a:rPr lang="de-DE" sz="2400" err="1"/>
              <a:t>over</a:t>
            </a:r>
            <a:r>
              <a:rPr lang="de-DE" sz="2400"/>
              <a:t> time</a:t>
            </a:r>
          </a:p>
        </p:txBody>
      </p:sp>
      <p:sp>
        <p:nvSpPr>
          <p:cNvPr id="31" name="Rechteck 30"/>
          <p:cNvSpPr/>
          <p:nvPr/>
        </p:nvSpPr>
        <p:spPr>
          <a:xfrm>
            <a:off x="4205395" y="2820339"/>
            <a:ext cx="1440160" cy="400044"/>
          </a:xfrm>
          <a:prstGeom prst="rect">
            <a:avLst/>
          </a:prstGeom>
          <a:solidFill>
            <a:srgbClr val="006A9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B1</a:t>
            </a:r>
          </a:p>
        </p:txBody>
      </p:sp>
      <p:sp>
        <p:nvSpPr>
          <p:cNvPr id="32" name="Rechteck 31"/>
          <p:cNvSpPr/>
          <p:nvPr/>
        </p:nvSpPr>
        <p:spPr>
          <a:xfrm>
            <a:off x="4205395" y="3460410"/>
            <a:ext cx="1440160" cy="40004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B2</a:t>
            </a:r>
          </a:p>
        </p:txBody>
      </p:sp>
      <p:sp>
        <p:nvSpPr>
          <p:cNvPr id="33" name="Rechteck 32"/>
          <p:cNvSpPr/>
          <p:nvPr/>
        </p:nvSpPr>
        <p:spPr>
          <a:xfrm>
            <a:off x="4205395" y="4100481"/>
            <a:ext cx="1440160" cy="40004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B…</a:t>
            </a:r>
          </a:p>
        </p:txBody>
      </p:sp>
      <p:sp>
        <p:nvSpPr>
          <p:cNvPr id="34" name="Rechteck 33"/>
          <p:cNvSpPr/>
          <p:nvPr/>
        </p:nvSpPr>
        <p:spPr>
          <a:xfrm>
            <a:off x="4205395" y="4740552"/>
            <a:ext cx="1440160" cy="400044"/>
          </a:xfrm>
          <a:prstGeom prst="rect">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Bn</a:t>
            </a:r>
          </a:p>
        </p:txBody>
      </p:sp>
      <p:sp>
        <p:nvSpPr>
          <p:cNvPr id="35" name="Rechteck 34"/>
          <p:cNvSpPr/>
          <p:nvPr/>
        </p:nvSpPr>
        <p:spPr>
          <a:xfrm>
            <a:off x="6213007" y="3660432"/>
            <a:ext cx="1440160" cy="400044"/>
          </a:xfrm>
          <a:prstGeom prst="rect">
            <a:avLst/>
          </a:prstGeom>
          <a:solidFill>
            <a:srgbClr val="006A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solidFill>
                  <a:schemeClr val="bg1"/>
                </a:solidFill>
                <a:latin typeface="+mj-lt"/>
              </a:rPr>
              <a:t>P</a:t>
            </a:r>
            <a:r>
              <a:rPr lang="de-DE" baseline="-25000" err="1">
                <a:solidFill>
                  <a:schemeClr val="bg1"/>
                </a:solidFill>
                <a:latin typeface="+mj-lt"/>
              </a:rPr>
              <a:t>x</a:t>
            </a:r>
            <a:endParaRPr lang="de-DE" baseline="-25000">
              <a:solidFill>
                <a:schemeClr val="bg1"/>
              </a:solidFill>
              <a:latin typeface="+mj-lt"/>
            </a:endParaRPr>
          </a:p>
        </p:txBody>
      </p:sp>
      <p:sp>
        <p:nvSpPr>
          <p:cNvPr id="36" name="Rechteck 35"/>
          <p:cNvSpPr/>
          <p:nvPr/>
        </p:nvSpPr>
        <p:spPr>
          <a:xfrm>
            <a:off x="8107015" y="2765388"/>
            <a:ext cx="1440160" cy="400044"/>
          </a:xfrm>
          <a:prstGeom prst="rect">
            <a:avLst/>
          </a:prstGeom>
          <a:solidFill>
            <a:srgbClr val="006A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F1</a:t>
            </a:r>
          </a:p>
        </p:txBody>
      </p:sp>
      <p:sp>
        <p:nvSpPr>
          <p:cNvPr id="37" name="Rechteck 36"/>
          <p:cNvSpPr/>
          <p:nvPr/>
        </p:nvSpPr>
        <p:spPr>
          <a:xfrm>
            <a:off x="8107015" y="3405459"/>
            <a:ext cx="1440160" cy="400044"/>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F2</a:t>
            </a:r>
            <a:endParaRPr lang="de-DE">
              <a:solidFill>
                <a:schemeClr val="bg1"/>
              </a:solidFill>
              <a:latin typeface="+mj-lt"/>
            </a:endParaRPr>
          </a:p>
        </p:txBody>
      </p:sp>
      <p:sp>
        <p:nvSpPr>
          <p:cNvPr id="38" name="Rechteck 37"/>
          <p:cNvSpPr/>
          <p:nvPr/>
        </p:nvSpPr>
        <p:spPr>
          <a:xfrm>
            <a:off x="8107015" y="4045530"/>
            <a:ext cx="1440160" cy="400044"/>
          </a:xfrm>
          <a:prstGeom prst="rect">
            <a:avLst/>
          </a:prstGeom>
          <a:solidFill>
            <a:srgbClr val="006A9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F…</a:t>
            </a:r>
            <a:endParaRPr lang="de-DE">
              <a:solidFill>
                <a:schemeClr val="bg1"/>
              </a:solidFill>
              <a:latin typeface="+mj-lt"/>
            </a:endParaRPr>
          </a:p>
        </p:txBody>
      </p:sp>
      <p:sp>
        <p:nvSpPr>
          <p:cNvPr id="39" name="Rechteck 38"/>
          <p:cNvSpPr/>
          <p:nvPr/>
        </p:nvSpPr>
        <p:spPr>
          <a:xfrm>
            <a:off x="8107015" y="4685601"/>
            <a:ext cx="1440160" cy="400044"/>
          </a:xfrm>
          <a:prstGeom prst="rect">
            <a:avLst/>
          </a:prstGeom>
          <a:solidFill>
            <a:srgbClr val="006A9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Px+1</a:t>
            </a:r>
            <a:r>
              <a:rPr lang="de-DE" baseline="-25000">
                <a:solidFill>
                  <a:schemeClr val="bg1"/>
                </a:solidFill>
                <a:latin typeface="+mj-lt"/>
              </a:rPr>
              <a:t>Fn</a:t>
            </a:r>
            <a:endParaRPr lang="de-DE">
              <a:solidFill>
                <a:schemeClr val="bg1"/>
              </a:solidFill>
              <a:latin typeface="+mj-lt"/>
            </a:endParaRPr>
          </a:p>
        </p:txBody>
      </p:sp>
      <p:cxnSp>
        <p:nvCxnSpPr>
          <p:cNvPr id="40" name="Gerader Verbinder 39"/>
          <p:cNvCxnSpPr>
            <a:stCxn id="36" idx="1"/>
            <a:endCxn id="35" idx="3"/>
          </p:cNvCxnSpPr>
          <p:nvPr/>
        </p:nvCxnSpPr>
        <p:spPr>
          <a:xfrm flipH="1">
            <a:off x="7653167" y="2965410"/>
            <a:ext cx="453848" cy="8950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Gerader Verbinder 40"/>
          <p:cNvCxnSpPr>
            <a:stCxn id="37" idx="1"/>
            <a:endCxn id="35" idx="3"/>
          </p:cNvCxnSpPr>
          <p:nvPr/>
        </p:nvCxnSpPr>
        <p:spPr>
          <a:xfrm flipH="1">
            <a:off x="7653167" y="3605481"/>
            <a:ext cx="453848" cy="25497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a:stCxn id="38" idx="1"/>
            <a:endCxn id="35" idx="3"/>
          </p:cNvCxnSpPr>
          <p:nvPr/>
        </p:nvCxnSpPr>
        <p:spPr>
          <a:xfrm flipH="1" flipV="1">
            <a:off x="7653167" y="3860454"/>
            <a:ext cx="453848" cy="38509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Gerader Verbinder 42"/>
          <p:cNvCxnSpPr>
            <a:stCxn id="35" idx="3"/>
            <a:endCxn id="39" idx="1"/>
          </p:cNvCxnSpPr>
          <p:nvPr/>
        </p:nvCxnSpPr>
        <p:spPr>
          <a:xfrm>
            <a:off x="7653167" y="3860454"/>
            <a:ext cx="453848" cy="102516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Gerader Verbinder 43"/>
          <p:cNvCxnSpPr>
            <a:stCxn id="31" idx="3"/>
            <a:endCxn id="35" idx="1"/>
          </p:cNvCxnSpPr>
          <p:nvPr/>
        </p:nvCxnSpPr>
        <p:spPr>
          <a:xfrm>
            <a:off x="5645555" y="3020361"/>
            <a:ext cx="567452" cy="8400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Gerader Verbinder 44"/>
          <p:cNvCxnSpPr>
            <a:stCxn id="32" idx="3"/>
            <a:endCxn id="35" idx="1"/>
          </p:cNvCxnSpPr>
          <p:nvPr/>
        </p:nvCxnSpPr>
        <p:spPr>
          <a:xfrm>
            <a:off x="5645555" y="3660432"/>
            <a:ext cx="567452" cy="2000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stCxn id="33" idx="3"/>
            <a:endCxn id="35" idx="1"/>
          </p:cNvCxnSpPr>
          <p:nvPr/>
        </p:nvCxnSpPr>
        <p:spPr>
          <a:xfrm flipV="1">
            <a:off x="5645555" y="3860454"/>
            <a:ext cx="567452" cy="4400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stCxn id="34" idx="3"/>
            <a:endCxn id="35" idx="1"/>
          </p:cNvCxnSpPr>
          <p:nvPr/>
        </p:nvCxnSpPr>
        <p:spPr>
          <a:xfrm flipV="1">
            <a:off x="5645555" y="3860454"/>
            <a:ext cx="567452" cy="10801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hteck 48"/>
          <p:cNvSpPr/>
          <p:nvPr/>
        </p:nvSpPr>
        <p:spPr>
          <a:xfrm>
            <a:off x="2196262" y="4108232"/>
            <a:ext cx="1440160" cy="400044"/>
          </a:xfrm>
          <a:prstGeom prst="rect">
            <a:avLst/>
          </a:prstGeom>
          <a:solidFill>
            <a:srgbClr val="006A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B1</a:t>
            </a:r>
          </a:p>
        </p:txBody>
      </p:sp>
      <p:sp>
        <p:nvSpPr>
          <p:cNvPr id="51" name="Rechteck 50"/>
          <p:cNvSpPr/>
          <p:nvPr/>
        </p:nvSpPr>
        <p:spPr>
          <a:xfrm>
            <a:off x="2196262" y="4743078"/>
            <a:ext cx="1440160" cy="400044"/>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B…</a:t>
            </a:r>
          </a:p>
        </p:txBody>
      </p:sp>
      <p:sp>
        <p:nvSpPr>
          <p:cNvPr id="52" name="Rechteck 51"/>
          <p:cNvSpPr/>
          <p:nvPr/>
        </p:nvSpPr>
        <p:spPr>
          <a:xfrm>
            <a:off x="2196262" y="5377925"/>
            <a:ext cx="1440160" cy="400044"/>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Bn</a:t>
            </a:r>
          </a:p>
        </p:txBody>
      </p:sp>
      <p:cxnSp>
        <p:nvCxnSpPr>
          <p:cNvPr id="53" name="Gerader Verbinder 52"/>
          <p:cNvCxnSpPr>
            <a:stCxn id="49" idx="3"/>
            <a:endCxn id="34" idx="1"/>
          </p:cNvCxnSpPr>
          <p:nvPr/>
        </p:nvCxnSpPr>
        <p:spPr>
          <a:xfrm>
            <a:off x="3636423" y="4308254"/>
            <a:ext cx="568972" cy="6323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stCxn id="51" idx="3"/>
            <a:endCxn id="34" idx="1"/>
          </p:cNvCxnSpPr>
          <p:nvPr/>
        </p:nvCxnSpPr>
        <p:spPr>
          <a:xfrm flipV="1">
            <a:off x="3636423" y="4940575"/>
            <a:ext cx="568972" cy="252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stCxn id="52" idx="3"/>
            <a:endCxn id="34" idx="1"/>
          </p:cNvCxnSpPr>
          <p:nvPr/>
        </p:nvCxnSpPr>
        <p:spPr>
          <a:xfrm flipV="1">
            <a:off x="3636423" y="4940575"/>
            <a:ext cx="568972" cy="6373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0049353" y="2449849"/>
            <a:ext cx="1440160" cy="400044"/>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F1</a:t>
            </a:r>
          </a:p>
        </p:txBody>
      </p:sp>
      <p:sp>
        <p:nvSpPr>
          <p:cNvPr id="58" name="Rechteck 57"/>
          <p:cNvSpPr/>
          <p:nvPr/>
        </p:nvSpPr>
        <p:spPr>
          <a:xfrm>
            <a:off x="10049353" y="3072530"/>
            <a:ext cx="1440160" cy="400044"/>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F2</a:t>
            </a:r>
            <a:endParaRPr lang="de-DE">
              <a:solidFill>
                <a:schemeClr val="bg1"/>
              </a:solidFill>
              <a:latin typeface="+mj-lt"/>
            </a:endParaRPr>
          </a:p>
        </p:txBody>
      </p:sp>
      <p:sp>
        <p:nvSpPr>
          <p:cNvPr id="59" name="Rechteck 58"/>
          <p:cNvSpPr/>
          <p:nvPr/>
        </p:nvSpPr>
        <p:spPr>
          <a:xfrm>
            <a:off x="10049353" y="3695211"/>
            <a:ext cx="1440160" cy="400044"/>
          </a:xfrm>
          <a:prstGeom prst="rect">
            <a:avLst/>
          </a:prstGeom>
          <a:solidFill>
            <a:srgbClr val="006A9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F3</a:t>
            </a:r>
            <a:endParaRPr lang="de-DE">
              <a:solidFill>
                <a:schemeClr val="bg1"/>
              </a:solidFill>
              <a:latin typeface="+mj-lt"/>
            </a:endParaRPr>
          </a:p>
        </p:txBody>
      </p:sp>
      <p:sp>
        <p:nvSpPr>
          <p:cNvPr id="60" name="Rechteck 59"/>
          <p:cNvSpPr/>
          <p:nvPr/>
        </p:nvSpPr>
        <p:spPr>
          <a:xfrm>
            <a:off x="10049353" y="4317892"/>
            <a:ext cx="1440160" cy="400044"/>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F…</a:t>
            </a:r>
            <a:endParaRPr lang="de-DE">
              <a:solidFill>
                <a:schemeClr val="bg1"/>
              </a:solidFill>
              <a:latin typeface="+mj-lt"/>
            </a:endParaRPr>
          </a:p>
        </p:txBody>
      </p:sp>
      <p:cxnSp>
        <p:nvCxnSpPr>
          <p:cNvPr id="61" name="Gerader Verbinder 60"/>
          <p:cNvCxnSpPr>
            <a:stCxn id="57" idx="1"/>
            <a:endCxn id="37" idx="3"/>
          </p:cNvCxnSpPr>
          <p:nvPr/>
        </p:nvCxnSpPr>
        <p:spPr>
          <a:xfrm flipH="1">
            <a:off x="9547175" y="2649872"/>
            <a:ext cx="502179" cy="9556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Gerader Verbinder 61"/>
          <p:cNvCxnSpPr>
            <a:stCxn id="58" idx="1"/>
            <a:endCxn id="37" idx="3"/>
          </p:cNvCxnSpPr>
          <p:nvPr/>
        </p:nvCxnSpPr>
        <p:spPr>
          <a:xfrm flipH="1">
            <a:off x="9547175" y="3272552"/>
            <a:ext cx="502179" cy="3329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a:stCxn id="59" idx="1"/>
            <a:endCxn id="37" idx="3"/>
          </p:cNvCxnSpPr>
          <p:nvPr/>
        </p:nvCxnSpPr>
        <p:spPr>
          <a:xfrm flipH="1" flipV="1">
            <a:off x="9547175" y="3605482"/>
            <a:ext cx="502179" cy="2897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a:stCxn id="37" idx="3"/>
            <a:endCxn id="60" idx="1"/>
          </p:cNvCxnSpPr>
          <p:nvPr/>
        </p:nvCxnSpPr>
        <p:spPr>
          <a:xfrm>
            <a:off x="9547175" y="3605481"/>
            <a:ext cx="502179" cy="9124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a:off x="10049353" y="4940575"/>
            <a:ext cx="1440160" cy="40004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latin typeface="+mj-lt"/>
              </a:rPr>
              <a:t>Px+2</a:t>
            </a:r>
            <a:r>
              <a:rPr lang="de-DE" baseline="-25000">
                <a:solidFill>
                  <a:schemeClr val="bg1"/>
                </a:solidFill>
                <a:latin typeface="+mj-lt"/>
              </a:rPr>
              <a:t>Fn</a:t>
            </a:r>
            <a:endParaRPr lang="de-DE">
              <a:solidFill>
                <a:schemeClr val="bg1"/>
              </a:solidFill>
              <a:latin typeface="+mj-lt"/>
            </a:endParaRPr>
          </a:p>
        </p:txBody>
      </p:sp>
      <p:cxnSp>
        <p:nvCxnSpPr>
          <p:cNvPr id="75" name="Gerader Verbinder 74"/>
          <p:cNvCxnSpPr>
            <a:stCxn id="71" idx="1"/>
            <a:endCxn id="37" idx="3"/>
          </p:cNvCxnSpPr>
          <p:nvPr/>
        </p:nvCxnSpPr>
        <p:spPr>
          <a:xfrm flipH="1" flipV="1">
            <a:off x="9547175" y="3605481"/>
            <a:ext cx="502179" cy="15351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Gerade Verbindung mit Pfeil 79"/>
          <p:cNvCxnSpPr/>
          <p:nvPr/>
        </p:nvCxnSpPr>
        <p:spPr>
          <a:xfrm>
            <a:off x="2212563" y="6216451"/>
            <a:ext cx="93028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1467462" y="6237359"/>
            <a:ext cx="248786" cy="369332"/>
          </a:xfrm>
          <a:prstGeom prst="rect">
            <a:avLst/>
          </a:prstGeom>
          <a:noFill/>
        </p:spPr>
        <p:txBody>
          <a:bodyPr wrap="none" rtlCol="0">
            <a:spAutoFit/>
          </a:bodyPr>
          <a:lstStyle/>
          <a:p>
            <a:r>
              <a:rPr lang="de-DE">
                <a:latin typeface="+mj-lt"/>
              </a:rPr>
              <a:t>t</a:t>
            </a:r>
          </a:p>
        </p:txBody>
      </p:sp>
      <p:sp>
        <p:nvSpPr>
          <p:cNvPr id="7" name="Textfeld 6"/>
          <p:cNvSpPr txBox="1"/>
          <p:nvPr/>
        </p:nvSpPr>
        <p:spPr>
          <a:xfrm>
            <a:off x="9840405" y="1809778"/>
            <a:ext cx="1838965" cy="365934"/>
          </a:xfrm>
          <a:prstGeom prst="rect">
            <a:avLst/>
          </a:prstGeom>
          <a:noFill/>
        </p:spPr>
        <p:txBody>
          <a:bodyPr wrap="none" rtlCol="0">
            <a:spAutoFit/>
          </a:bodyPr>
          <a:lstStyle/>
          <a:p>
            <a:r>
              <a:rPr lang="de-DE" sz="1778">
                <a:latin typeface="+mj-lt"/>
              </a:rPr>
              <a:t>+2nd </a:t>
            </a:r>
            <a:r>
              <a:rPr lang="de-DE" sz="1778" err="1">
                <a:latin typeface="+mj-lt"/>
              </a:rPr>
              <a:t>generation</a:t>
            </a:r>
            <a:endParaRPr lang="de-DE" sz="1778">
              <a:latin typeface="+mj-lt"/>
            </a:endParaRPr>
          </a:p>
        </p:txBody>
      </p:sp>
      <p:sp>
        <p:nvSpPr>
          <p:cNvPr id="54" name="Textfeld 53"/>
          <p:cNvSpPr txBox="1"/>
          <p:nvPr/>
        </p:nvSpPr>
        <p:spPr>
          <a:xfrm>
            <a:off x="7935469" y="1809778"/>
            <a:ext cx="1763624" cy="365934"/>
          </a:xfrm>
          <a:prstGeom prst="rect">
            <a:avLst/>
          </a:prstGeom>
          <a:noFill/>
        </p:spPr>
        <p:txBody>
          <a:bodyPr wrap="none" rtlCol="0">
            <a:spAutoFit/>
          </a:bodyPr>
          <a:lstStyle/>
          <a:p>
            <a:r>
              <a:rPr lang="de-DE" sz="1778">
                <a:latin typeface="+mj-lt"/>
              </a:rPr>
              <a:t>+1st </a:t>
            </a:r>
            <a:r>
              <a:rPr lang="de-DE" sz="1778" err="1">
                <a:latin typeface="+mj-lt"/>
              </a:rPr>
              <a:t>generation</a:t>
            </a:r>
            <a:endParaRPr lang="de-DE" sz="1778">
              <a:latin typeface="+mj-lt"/>
            </a:endParaRPr>
          </a:p>
        </p:txBody>
      </p:sp>
      <p:sp>
        <p:nvSpPr>
          <p:cNvPr id="65" name="Textfeld 64"/>
          <p:cNvSpPr txBox="1"/>
          <p:nvPr/>
        </p:nvSpPr>
        <p:spPr>
          <a:xfrm>
            <a:off x="2015812" y="1809778"/>
            <a:ext cx="1781257" cy="365934"/>
          </a:xfrm>
          <a:prstGeom prst="rect">
            <a:avLst/>
          </a:prstGeom>
          <a:noFill/>
        </p:spPr>
        <p:txBody>
          <a:bodyPr wrap="none" rtlCol="0">
            <a:spAutoFit/>
          </a:bodyPr>
          <a:lstStyle/>
          <a:p>
            <a:r>
              <a:rPr lang="de-DE" sz="1778">
                <a:latin typeface="+mj-lt"/>
              </a:rPr>
              <a:t>-2nd </a:t>
            </a:r>
            <a:r>
              <a:rPr lang="de-DE" sz="1778" err="1">
                <a:latin typeface="+mj-lt"/>
              </a:rPr>
              <a:t>generation</a:t>
            </a:r>
            <a:endParaRPr lang="de-DE" sz="1778">
              <a:latin typeface="+mj-lt"/>
            </a:endParaRPr>
          </a:p>
        </p:txBody>
      </p:sp>
      <p:sp>
        <p:nvSpPr>
          <p:cNvPr id="66" name="Textfeld 65"/>
          <p:cNvSpPr txBox="1"/>
          <p:nvPr/>
        </p:nvSpPr>
        <p:spPr>
          <a:xfrm>
            <a:off x="4062347" y="1809778"/>
            <a:ext cx="1705916" cy="365934"/>
          </a:xfrm>
          <a:prstGeom prst="rect">
            <a:avLst/>
          </a:prstGeom>
          <a:noFill/>
        </p:spPr>
        <p:txBody>
          <a:bodyPr wrap="none" rtlCol="0">
            <a:spAutoFit/>
          </a:bodyPr>
          <a:lstStyle/>
          <a:p>
            <a:r>
              <a:rPr lang="de-DE" sz="1778">
                <a:latin typeface="+mj-lt"/>
              </a:rPr>
              <a:t>-1st </a:t>
            </a:r>
            <a:r>
              <a:rPr lang="de-DE" sz="1778" err="1">
                <a:latin typeface="+mj-lt"/>
              </a:rPr>
              <a:t>generation</a:t>
            </a:r>
            <a:endParaRPr lang="de-DE" sz="1778">
              <a:latin typeface="+mj-lt"/>
            </a:endParaRPr>
          </a:p>
        </p:txBody>
      </p:sp>
      <p:sp>
        <p:nvSpPr>
          <p:cNvPr id="3" name="Textfeld 2"/>
          <p:cNvSpPr txBox="1"/>
          <p:nvPr/>
        </p:nvSpPr>
        <p:spPr>
          <a:xfrm>
            <a:off x="1977780" y="929680"/>
            <a:ext cx="2802370" cy="292388"/>
          </a:xfrm>
          <a:prstGeom prst="rect">
            <a:avLst/>
          </a:prstGeom>
          <a:noFill/>
        </p:spPr>
        <p:txBody>
          <a:bodyPr wrap="none" lIns="91440" tIns="45720" rIns="91440" bIns="45720" rtlCol="0" anchor="t">
            <a:spAutoFit/>
          </a:bodyPr>
          <a:lstStyle/>
          <a:p>
            <a:r>
              <a:rPr lang="de-DE" sz="1300">
                <a:latin typeface="+mj-lt"/>
                <a:ea typeface="ＭＳ Ｐゴシック"/>
              </a:rPr>
              <a:t>Note: </a:t>
            </a:r>
            <a:r>
              <a:rPr lang="de-DE" sz="1300" err="1">
                <a:latin typeface="+mj-lt"/>
                <a:ea typeface="ＭＳ Ｐゴシック"/>
              </a:rPr>
              <a:t>colours</a:t>
            </a:r>
            <a:r>
              <a:rPr lang="de-DE" sz="1300">
                <a:latin typeface="+mj-lt"/>
                <a:ea typeface="ＭＳ Ｐゴシック"/>
              </a:rPr>
              <a:t> </a:t>
            </a:r>
            <a:r>
              <a:rPr lang="de-DE" sz="1300" err="1">
                <a:latin typeface="+mj-lt"/>
                <a:ea typeface="ＭＳ Ｐゴシック"/>
              </a:rPr>
              <a:t>distinguish</a:t>
            </a:r>
            <a:r>
              <a:rPr lang="de-DE" sz="1300">
                <a:latin typeface="+mj-lt"/>
                <a:ea typeface="ＭＳ Ｐゴシック"/>
              </a:rPr>
              <a:t> </a:t>
            </a:r>
            <a:r>
              <a:rPr lang="de-DE" sz="1300" err="1">
                <a:latin typeface="+mj-lt"/>
                <a:ea typeface="ＭＳ Ｐゴシック"/>
              </a:rPr>
              <a:t>applicants</a:t>
            </a:r>
            <a:endParaRPr lang="de-DE" sz="1300" err="1">
              <a:latin typeface="+mj-lt"/>
              <a:ea typeface="ＭＳ Ｐゴシック"/>
              <a:cs typeface="Arial"/>
            </a:endParaRPr>
          </a:p>
        </p:txBody>
      </p:sp>
      <p:sp>
        <p:nvSpPr>
          <p:cNvPr id="5" name="Textfeld 4"/>
          <p:cNvSpPr txBox="1"/>
          <p:nvPr/>
        </p:nvSpPr>
        <p:spPr>
          <a:xfrm>
            <a:off x="2973157" y="6317014"/>
            <a:ext cx="1846980" cy="331757"/>
          </a:xfrm>
          <a:prstGeom prst="rect">
            <a:avLst/>
          </a:prstGeom>
          <a:noFill/>
        </p:spPr>
        <p:txBody>
          <a:bodyPr wrap="none" rtlCol="0">
            <a:spAutoFit/>
          </a:bodyPr>
          <a:lstStyle/>
          <a:p>
            <a:r>
              <a:rPr lang="de-DE" sz="1556" err="1">
                <a:latin typeface="+mj-lt"/>
              </a:rPr>
              <a:t>Backward</a:t>
            </a:r>
            <a:r>
              <a:rPr lang="de-DE" sz="1556">
                <a:latin typeface="+mj-lt"/>
              </a:rPr>
              <a:t> </a:t>
            </a:r>
            <a:r>
              <a:rPr lang="de-DE" sz="1556" err="1">
                <a:latin typeface="+mj-lt"/>
              </a:rPr>
              <a:t>citations</a:t>
            </a:r>
            <a:endParaRPr lang="en-US" sz="1556">
              <a:latin typeface="+mj-lt"/>
            </a:endParaRPr>
          </a:p>
        </p:txBody>
      </p:sp>
      <p:sp>
        <p:nvSpPr>
          <p:cNvPr id="73" name="Textfeld 72"/>
          <p:cNvSpPr txBox="1"/>
          <p:nvPr/>
        </p:nvSpPr>
        <p:spPr>
          <a:xfrm>
            <a:off x="8947199" y="6317014"/>
            <a:ext cx="1702710" cy="331757"/>
          </a:xfrm>
          <a:prstGeom prst="rect">
            <a:avLst/>
          </a:prstGeom>
          <a:noFill/>
        </p:spPr>
        <p:txBody>
          <a:bodyPr wrap="none" rtlCol="0">
            <a:spAutoFit/>
          </a:bodyPr>
          <a:lstStyle/>
          <a:p>
            <a:r>
              <a:rPr lang="de-DE" sz="1556">
                <a:latin typeface="+mj-lt"/>
              </a:rPr>
              <a:t>Forward </a:t>
            </a:r>
            <a:r>
              <a:rPr lang="de-DE" sz="1556" err="1">
                <a:latin typeface="+mj-lt"/>
              </a:rPr>
              <a:t>citations</a:t>
            </a:r>
            <a:endParaRPr lang="en-US" sz="1556">
              <a:latin typeface="+mj-lt"/>
            </a:endParaRPr>
          </a:p>
        </p:txBody>
      </p:sp>
      <p:sp>
        <p:nvSpPr>
          <p:cNvPr id="9" name="Rectangle 8"/>
          <p:cNvSpPr/>
          <p:nvPr/>
        </p:nvSpPr>
        <p:spPr>
          <a:xfrm>
            <a:off x="4481158" y="6951536"/>
            <a:ext cx="4583821" cy="365998"/>
          </a:xfrm>
          <a:prstGeom prst="rect">
            <a:avLst/>
          </a:prstGeom>
        </p:spPr>
        <p:txBody>
          <a:bodyPr wrap="square">
            <a:spAutoFit/>
          </a:bodyPr>
          <a:lstStyle/>
          <a:p>
            <a:r>
              <a:rPr lang="en-US" sz="889">
                <a:solidFill>
                  <a:schemeClr val="bg1">
                    <a:lumMod val="65000"/>
                  </a:schemeClr>
                </a:solidFill>
                <a:latin typeface="+mj-lt"/>
              </a:rPr>
              <a:t>Aristodemou, L. and F. Tietze (2018). "Citations as a measure of technological impact: A review of forward citation-based measures." </a:t>
            </a:r>
            <a:r>
              <a:rPr lang="en-US" sz="889" u="sng">
                <a:solidFill>
                  <a:schemeClr val="bg1">
                    <a:lumMod val="65000"/>
                  </a:schemeClr>
                </a:solidFill>
                <a:latin typeface="+mj-lt"/>
              </a:rPr>
              <a:t>World Patent Information </a:t>
            </a:r>
            <a:r>
              <a:rPr lang="en-US" sz="889" b="1" u="sng">
                <a:solidFill>
                  <a:schemeClr val="bg1">
                    <a:lumMod val="65000"/>
                  </a:schemeClr>
                </a:solidFill>
                <a:latin typeface="+mj-lt"/>
              </a:rPr>
              <a:t>53: 39-44.</a:t>
            </a:r>
          </a:p>
        </p:txBody>
      </p:sp>
      <p:sp>
        <p:nvSpPr>
          <p:cNvPr id="10" name="TextBox 9"/>
          <p:cNvSpPr txBox="1"/>
          <p:nvPr/>
        </p:nvSpPr>
        <p:spPr>
          <a:xfrm>
            <a:off x="6231374" y="1349205"/>
            <a:ext cx="1314784" cy="365934"/>
          </a:xfrm>
          <a:prstGeom prst="rect">
            <a:avLst/>
          </a:prstGeom>
          <a:solidFill>
            <a:schemeClr val="bg1"/>
          </a:solidFill>
        </p:spPr>
        <p:txBody>
          <a:bodyPr wrap="none" rtlCol="0">
            <a:spAutoFit/>
          </a:bodyPr>
          <a:lstStyle/>
          <a:p>
            <a:r>
              <a:rPr lang="en-GB" sz="1778">
                <a:latin typeface="+mj-lt"/>
              </a:rPr>
              <a:t>One patent</a:t>
            </a:r>
          </a:p>
        </p:txBody>
      </p:sp>
    </p:spTree>
    <p:extLst>
      <p:ext uri="{BB962C8B-B14F-4D97-AF65-F5344CB8AC3E}">
        <p14:creationId xmlns:p14="http://schemas.microsoft.com/office/powerpoint/2010/main" val="266465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500"/>
                                        <p:tgtEl>
                                          <p:spTgt spid="5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par>
                                <p:cTn id="72" presetID="10"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par>
                                <p:cTn id="78" presetID="10" presetClass="entr" presetSubtype="0" fill="hold" nodeType="with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par>
                                <p:cTn id="81" presetID="10" presetClass="entr" presetSubtype="0" fill="hold"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fade">
                                      <p:cBhvr>
                                        <p:cTn id="86" dur="500"/>
                                        <p:tgtEl>
                                          <p:spTgt spid="71"/>
                                        </p:tgtEl>
                                      </p:cBhvr>
                                    </p:animEffect>
                                  </p:childTnLst>
                                </p:cTn>
                              </p:par>
                              <p:par>
                                <p:cTn id="87" presetID="10" presetClass="entr" presetSubtype="0" fill="hold"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fade">
                                      <p:cBhvr>
                                        <p:cTn id="9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9" grpId="0" animBg="1"/>
      <p:bldP spid="51" grpId="0" animBg="1"/>
      <p:bldP spid="52" grpId="0" animBg="1"/>
      <p:bldP spid="57" grpId="0" animBg="1"/>
      <p:bldP spid="58" grpId="0" animBg="1"/>
      <p:bldP spid="59" grpId="0" animBg="1"/>
      <p:bldP spid="60" grpId="0" animBg="1"/>
      <p:bldP spid="71" grpId="0" animBg="1"/>
      <p:bldP spid="7" grpId="0"/>
      <p:bldP spid="54" grpId="0"/>
      <p:bldP spid="65" grpId="0"/>
      <p:bldP spid="5" grpId="0"/>
      <p:bldP spid="73"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69424" y="285746"/>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err="1"/>
              <a:t>Citations</a:t>
            </a:r>
            <a:r>
              <a:rPr lang="de-DE" sz="2400"/>
              <a:t> </a:t>
            </a:r>
            <a:r>
              <a:rPr lang="de-DE" sz="2400" err="1"/>
              <a:t>reveal</a:t>
            </a:r>
            <a:r>
              <a:rPr lang="de-DE" sz="2400"/>
              <a:t> </a:t>
            </a:r>
            <a:r>
              <a:rPr lang="de-DE" sz="2400" err="1"/>
              <a:t>hidden</a:t>
            </a:r>
            <a:r>
              <a:rPr lang="de-DE" sz="2400"/>
              <a:t> </a:t>
            </a:r>
            <a:r>
              <a:rPr lang="de-DE" sz="2400" err="1"/>
              <a:t>relations</a:t>
            </a:r>
            <a:r>
              <a:rPr lang="de-DE" sz="2400"/>
              <a:t> </a:t>
            </a:r>
            <a:r>
              <a:rPr lang="de-DE" sz="2400" err="1"/>
              <a:t>among</a:t>
            </a:r>
            <a:r>
              <a:rPr lang="de-DE" sz="2400"/>
              <a:t> </a:t>
            </a:r>
            <a:r>
              <a:rPr lang="de-DE" sz="2400" err="1"/>
              <a:t>actors</a:t>
            </a:r>
            <a:endParaRPr lang="de-DE" sz="2400"/>
          </a:p>
        </p:txBody>
      </p:sp>
      <p:sp>
        <p:nvSpPr>
          <p:cNvPr id="5" name="Rechteck 4"/>
          <p:cNvSpPr/>
          <p:nvPr/>
        </p:nvSpPr>
        <p:spPr>
          <a:xfrm>
            <a:off x="3534521" y="2351756"/>
            <a:ext cx="1920213" cy="640071"/>
          </a:xfrm>
          <a:prstGeom prst="rect">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latin typeface="+mj-lt"/>
              </a:rPr>
              <a:t>Firm</a:t>
            </a:r>
            <a:r>
              <a:rPr lang="de-DE" b="1" baseline="-25000">
                <a:solidFill>
                  <a:schemeClr val="bg1"/>
                </a:solidFill>
                <a:latin typeface="+mj-lt"/>
              </a:rPr>
              <a:t>1</a:t>
            </a:r>
          </a:p>
        </p:txBody>
      </p:sp>
      <p:sp>
        <p:nvSpPr>
          <p:cNvPr id="6" name="Rechteck 5"/>
          <p:cNvSpPr/>
          <p:nvPr/>
        </p:nvSpPr>
        <p:spPr>
          <a:xfrm>
            <a:off x="6014797" y="2351756"/>
            <a:ext cx="1920213" cy="640071"/>
          </a:xfrm>
          <a:prstGeom prst="rect">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latin typeface="+mj-lt"/>
              </a:rPr>
              <a:t>Firm</a:t>
            </a:r>
            <a:r>
              <a:rPr lang="de-DE" b="1" baseline="-25000">
                <a:solidFill>
                  <a:schemeClr val="bg1"/>
                </a:solidFill>
                <a:latin typeface="+mj-lt"/>
              </a:rPr>
              <a:t>2</a:t>
            </a:r>
          </a:p>
        </p:txBody>
      </p:sp>
      <p:sp>
        <p:nvSpPr>
          <p:cNvPr id="7" name="Rechteck 6"/>
          <p:cNvSpPr/>
          <p:nvPr/>
        </p:nvSpPr>
        <p:spPr>
          <a:xfrm>
            <a:off x="4334610" y="4324520"/>
            <a:ext cx="1110120" cy="640071"/>
          </a:xfrm>
          <a:prstGeom prst="rect">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latin typeface="+mj-lt"/>
              </a:rPr>
              <a:t>P</a:t>
            </a:r>
            <a:r>
              <a:rPr lang="de-DE" b="1" baseline="-25000">
                <a:solidFill>
                  <a:schemeClr val="bg1"/>
                </a:solidFill>
                <a:latin typeface="+mj-lt"/>
              </a:rPr>
              <a:t>1</a:t>
            </a:r>
          </a:p>
        </p:txBody>
      </p:sp>
      <p:sp>
        <p:nvSpPr>
          <p:cNvPr id="8" name="Rechteck 7"/>
          <p:cNvSpPr/>
          <p:nvPr/>
        </p:nvSpPr>
        <p:spPr>
          <a:xfrm>
            <a:off x="6004792" y="4324520"/>
            <a:ext cx="1130129" cy="640071"/>
          </a:xfrm>
          <a:prstGeom prst="rect">
            <a:avLst/>
          </a:prstGeom>
          <a:solidFill>
            <a:srgbClr val="006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latin typeface="+mj-lt"/>
              </a:rPr>
              <a:t>P</a:t>
            </a:r>
            <a:r>
              <a:rPr lang="de-DE" b="1" baseline="-25000">
                <a:solidFill>
                  <a:schemeClr val="bg1"/>
                </a:solidFill>
                <a:latin typeface="+mj-lt"/>
              </a:rPr>
              <a:t>2</a:t>
            </a:r>
          </a:p>
        </p:txBody>
      </p:sp>
      <p:cxnSp>
        <p:nvCxnSpPr>
          <p:cNvPr id="10" name="Gerade Verbindung mit Pfeil 9"/>
          <p:cNvCxnSpPr/>
          <p:nvPr/>
        </p:nvCxnSpPr>
        <p:spPr>
          <a:xfrm>
            <a:off x="5444730" y="4644555"/>
            <a:ext cx="560062"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endCxn id="7" idx="0"/>
          </p:cNvCxnSpPr>
          <p:nvPr/>
        </p:nvCxnSpPr>
        <p:spPr>
          <a:xfrm flipH="1">
            <a:off x="4889670" y="3006681"/>
            <a:ext cx="5002" cy="13178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flipV="1">
            <a:off x="6348255" y="2988464"/>
            <a:ext cx="5002" cy="1320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2014352" y="3732107"/>
            <a:ext cx="867312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8435630" y="2405053"/>
            <a:ext cx="3288080" cy="646331"/>
          </a:xfrm>
          <a:prstGeom prst="rect">
            <a:avLst/>
          </a:prstGeom>
          <a:noFill/>
        </p:spPr>
        <p:txBody>
          <a:bodyPr wrap="none" rtlCol="0">
            <a:spAutoFit/>
          </a:bodyPr>
          <a:lstStyle/>
          <a:p>
            <a:pPr algn="l"/>
            <a:r>
              <a:rPr lang="de-DE">
                <a:latin typeface="+mj-lt"/>
              </a:rPr>
              <a:t>Market </a:t>
            </a:r>
            <a:r>
              <a:rPr lang="de-DE" err="1">
                <a:latin typeface="+mj-lt"/>
              </a:rPr>
              <a:t>analysis</a:t>
            </a:r>
            <a:r>
              <a:rPr lang="de-DE">
                <a:latin typeface="+mj-lt"/>
              </a:rPr>
              <a:t>: </a:t>
            </a:r>
          </a:p>
          <a:p>
            <a:pPr algn="l"/>
            <a:r>
              <a:rPr lang="de-DE" err="1">
                <a:latin typeface="+mj-lt"/>
              </a:rPr>
              <a:t>Dedicated</a:t>
            </a:r>
            <a:r>
              <a:rPr lang="de-DE">
                <a:latin typeface="+mj-lt"/>
              </a:rPr>
              <a:t> </a:t>
            </a:r>
            <a:r>
              <a:rPr lang="de-DE" err="1">
                <a:latin typeface="+mj-lt"/>
              </a:rPr>
              <a:t>databases</a:t>
            </a:r>
            <a:r>
              <a:rPr lang="de-DE">
                <a:latin typeface="+mj-lt"/>
              </a:rPr>
              <a:t> / Google</a:t>
            </a:r>
          </a:p>
        </p:txBody>
      </p:sp>
      <p:sp>
        <p:nvSpPr>
          <p:cNvPr id="17" name="Textfeld 16"/>
          <p:cNvSpPr txBox="1"/>
          <p:nvPr/>
        </p:nvSpPr>
        <p:spPr>
          <a:xfrm>
            <a:off x="8435630" y="4511185"/>
            <a:ext cx="2031325" cy="369332"/>
          </a:xfrm>
          <a:prstGeom prst="rect">
            <a:avLst/>
          </a:prstGeom>
          <a:noFill/>
        </p:spPr>
        <p:txBody>
          <a:bodyPr wrap="none" rtlCol="0">
            <a:spAutoFit/>
          </a:bodyPr>
          <a:lstStyle/>
          <a:p>
            <a:pPr algn="l"/>
            <a:r>
              <a:rPr lang="de-DE">
                <a:latin typeface="+mj-lt"/>
              </a:rPr>
              <a:t>Patent </a:t>
            </a:r>
            <a:r>
              <a:rPr lang="de-DE" err="1">
                <a:latin typeface="+mj-lt"/>
              </a:rPr>
              <a:t>informatics</a:t>
            </a:r>
            <a:endParaRPr lang="de-DE">
              <a:latin typeface="+mj-lt"/>
            </a:endParaRPr>
          </a:p>
        </p:txBody>
      </p:sp>
      <p:sp>
        <p:nvSpPr>
          <p:cNvPr id="18" name="Rechteck 17"/>
          <p:cNvSpPr/>
          <p:nvPr/>
        </p:nvSpPr>
        <p:spPr>
          <a:xfrm>
            <a:off x="2035302" y="2538422"/>
            <a:ext cx="1261884" cy="369332"/>
          </a:xfrm>
          <a:prstGeom prst="rect">
            <a:avLst/>
          </a:prstGeom>
        </p:spPr>
        <p:txBody>
          <a:bodyPr wrap="none">
            <a:spAutoFit/>
          </a:bodyPr>
          <a:lstStyle/>
          <a:p>
            <a:r>
              <a:rPr lang="de-DE" b="1">
                <a:latin typeface="+mj-lt"/>
              </a:rPr>
              <a:t>Firm </a:t>
            </a:r>
            <a:r>
              <a:rPr lang="de-DE" b="1" err="1">
                <a:latin typeface="+mj-lt"/>
              </a:rPr>
              <a:t>level</a:t>
            </a:r>
            <a:endParaRPr lang="de-DE" b="1">
              <a:latin typeface="+mj-lt"/>
            </a:endParaRPr>
          </a:p>
        </p:txBody>
      </p:sp>
      <p:sp>
        <p:nvSpPr>
          <p:cNvPr id="19" name="Rechteck 18"/>
          <p:cNvSpPr/>
          <p:nvPr/>
        </p:nvSpPr>
        <p:spPr>
          <a:xfrm>
            <a:off x="2005450" y="4511185"/>
            <a:ext cx="2039854" cy="369332"/>
          </a:xfrm>
          <a:prstGeom prst="rect">
            <a:avLst/>
          </a:prstGeom>
        </p:spPr>
        <p:txBody>
          <a:bodyPr wrap="none">
            <a:spAutoFit/>
          </a:bodyPr>
          <a:lstStyle/>
          <a:p>
            <a:r>
              <a:rPr lang="de-DE" b="1">
                <a:latin typeface="+mj-lt"/>
              </a:rPr>
              <a:t>Technology </a:t>
            </a:r>
            <a:r>
              <a:rPr lang="de-DE" b="1" err="1">
                <a:latin typeface="+mj-lt"/>
              </a:rPr>
              <a:t>level</a:t>
            </a:r>
            <a:endParaRPr lang="de-DE" b="1">
              <a:latin typeface="+mj-lt"/>
            </a:endParaRPr>
          </a:p>
        </p:txBody>
      </p:sp>
      <p:sp>
        <p:nvSpPr>
          <p:cNvPr id="21" name="Rectangle 20">
            <a:extLst>
              <a:ext uri="{FF2B5EF4-FFF2-40B4-BE49-F238E27FC236}">
                <a16:creationId xmlns:a16="http://schemas.microsoft.com/office/drawing/2014/main" id="{612625F8-77CD-4B5A-B1BE-C4A421ADC8D1}"/>
              </a:ext>
            </a:extLst>
          </p:cNvPr>
          <p:cNvSpPr/>
          <p:nvPr/>
        </p:nvSpPr>
        <p:spPr>
          <a:xfrm>
            <a:off x="4701875" y="6685745"/>
            <a:ext cx="4583821" cy="365998"/>
          </a:xfrm>
          <a:prstGeom prst="rect">
            <a:avLst/>
          </a:prstGeom>
        </p:spPr>
        <p:txBody>
          <a:bodyPr wrap="square">
            <a:spAutoFit/>
          </a:bodyPr>
          <a:lstStyle/>
          <a:p>
            <a:r>
              <a:rPr lang="en-US" sz="889">
                <a:solidFill>
                  <a:schemeClr val="bg1">
                    <a:lumMod val="65000"/>
                  </a:schemeClr>
                </a:solidFill>
                <a:latin typeface="+mj-lt"/>
              </a:rPr>
              <a:t>Aristodemou, L. and F. Tietze (2018). "Citations as a measure of technological impact: A review of forward citation-based measures." </a:t>
            </a:r>
            <a:r>
              <a:rPr lang="en-US" sz="889" u="sng">
                <a:solidFill>
                  <a:schemeClr val="bg1">
                    <a:lumMod val="65000"/>
                  </a:schemeClr>
                </a:solidFill>
                <a:latin typeface="+mj-lt"/>
              </a:rPr>
              <a:t>World Patent Information </a:t>
            </a:r>
            <a:r>
              <a:rPr lang="en-US" sz="889" b="1" u="sng">
                <a:solidFill>
                  <a:schemeClr val="bg1">
                    <a:lumMod val="65000"/>
                  </a:schemeClr>
                </a:solidFill>
                <a:latin typeface="+mj-lt"/>
              </a:rPr>
              <a:t>53: 39-44.</a:t>
            </a:r>
          </a:p>
        </p:txBody>
      </p:sp>
    </p:spTree>
    <p:extLst>
      <p:ext uri="{BB962C8B-B14F-4D97-AF65-F5344CB8AC3E}">
        <p14:creationId xmlns:p14="http://schemas.microsoft.com/office/powerpoint/2010/main" val="287741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3D2-6298-43EF-AFCF-E35B23008AC7}"/>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endParaRPr lang="de-DE" sz="2400"/>
          </a:p>
        </p:txBody>
      </p:sp>
      <p:sp>
        <p:nvSpPr>
          <p:cNvPr id="4" name="Content Placeholder 2">
            <a:extLst>
              <a:ext uri="{FF2B5EF4-FFF2-40B4-BE49-F238E27FC236}">
                <a16:creationId xmlns:a16="http://schemas.microsoft.com/office/drawing/2014/main" id="{7834F9D9-CBB5-4B89-8ABD-4316B91CEFC7}"/>
              </a:ext>
            </a:extLst>
          </p:cNvPr>
          <p:cNvSpPr>
            <a:spLocks noGrp="1"/>
          </p:cNvSpPr>
          <p:nvPr>
            <p:ph idx="1"/>
          </p:nvPr>
        </p:nvSpPr>
        <p:spPr>
          <a:xfrm>
            <a:off x="895350" y="1905000"/>
            <a:ext cx="12230100" cy="4799013"/>
          </a:xfrm>
        </p:spPr>
        <p:txBody>
          <a:bodyPr/>
          <a:lstStyle/>
          <a:p>
            <a:pPr marL="457200" indent="-457200">
              <a:buFont typeface="+mj-lt"/>
              <a:buAutoNum type="arabicPeriod"/>
            </a:pPr>
            <a:r>
              <a:rPr lang="en-GB"/>
              <a:t>Databases</a:t>
            </a:r>
          </a:p>
          <a:p>
            <a:pPr marL="457200" indent="-457200">
              <a:buFont typeface="+mj-lt"/>
              <a:buAutoNum type="arabicPeriod"/>
            </a:pPr>
            <a:endParaRPr lang="en-GB"/>
          </a:p>
          <a:p>
            <a:pPr marL="457200" indent="-457200">
              <a:buFont typeface="+mj-lt"/>
              <a:buAutoNum type="arabicPeriod"/>
            </a:pPr>
            <a:r>
              <a:rPr lang="en-GB"/>
              <a:t>Creating reliable datasets</a:t>
            </a:r>
          </a:p>
          <a:p>
            <a:pPr marL="457200" indent="-457200">
              <a:buFont typeface="+mj-lt"/>
              <a:buAutoNum type="arabicPeriod"/>
            </a:pPr>
            <a:endParaRPr lang="en-GB"/>
          </a:p>
          <a:p>
            <a:pPr marL="457200" indent="-457200">
              <a:buFont typeface="+mj-lt"/>
              <a:buAutoNum type="arabicPeriod"/>
            </a:pPr>
            <a:r>
              <a:rPr lang="en-GB">
                <a:solidFill>
                  <a:srgbClr val="FF0000"/>
                </a:solidFill>
              </a:rPr>
              <a:t>Different types of patent documents/ status</a:t>
            </a:r>
          </a:p>
          <a:p>
            <a:pPr marL="457200" indent="-457200">
              <a:buFont typeface="+mj-lt"/>
              <a:buAutoNum type="arabicPeriod"/>
            </a:pPr>
            <a:endParaRPr lang="en-GB">
              <a:solidFill>
                <a:srgbClr val="FF0000"/>
              </a:solidFill>
            </a:endParaRPr>
          </a:p>
          <a:p>
            <a:pPr marL="457200" indent="-457200">
              <a:buFont typeface="+mj-lt"/>
              <a:buAutoNum type="arabicPeriod"/>
            </a:pPr>
            <a:r>
              <a:rPr lang="en-GB"/>
              <a:t>Patent families</a:t>
            </a:r>
            <a:endParaRPr lang="de-DE"/>
          </a:p>
        </p:txBody>
      </p:sp>
    </p:spTree>
    <p:extLst>
      <p:ext uri="{BB962C8B-B14F-4D97-AF65-F5344CB8AC3E}">
        <p14:creationId xmlns:p14="http://schemas.microsoft.com/office/powerpoint/2010/main" val="624128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E58E-A44C-403A-A89A-C04EDE089FA8}"/>
              </a:ext>
            </a:extLst>
          </p:cNvPr>
          <p:cNvSpPr>
            <a:spLocks noGrp="1"/>
          </p:cNvSpPr>
          <p:nvPr>
            <p:ph type="title"/>
          </p:nvPr>
        </p:nvSpPr>
        <p:spPr>
          <a:xfrm>
            <a:off x="525780" y="379730"/>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Legal status </a:t>
            </a:r>
            <a:endParaRPr lang="de-DE" sz="2400"/>
          </a:p>
        </p:txBody>
      </p:sp>
      <p:sp>
        <p:nvSpPr>
          <p:cNvPr id="4" name="Content Placeholder 3">
            <a:extLst>
              <a:ext uri="{FF2B5EF4-FFF2-40B4-BE49-F238E27FC236}">
                <a16:creationId xmlns:a16="http://schemas.microsoft.com/office/drawing/2014/main" id="{E8BDE94A-3B3C-4721-B14A-B4AE18D98B0D}"/>
              </a:ext>
            </a:extLst>
          </p:cNvPr>
          <p:cNvSpPr>
            <a:spLocks noGrp="1"/>
          </p:cNvSpPr>
          <p:nvPr>
            <p:ph idx="1"/>
          </p:nvPr>
        </p:nvSpPr>
        <p:spPr>
          <a:xfrm>
            <a:off x="793750" y="1764455"/>
            <a:ext cx="12230100" cy="4799013"/>
          </a:xfrm>
          <a:noFill/>
        </p:spPr>
        <p:txBody>
          <a:bodyPr/>
          <a:lstStyle/>
          <a:p>
            <a:pPr marL="342900" indent="-342900">
              <a:buFont typeface="Arial" panose="020B0604020202020204" pitchFamily="34" charset="0"/>
              <a:buChar char="•"/>
            </a:pPr>
            <a:r>
              <a:rPr lang="de-DE" sz="2000" b="0" err="1">
                <a:ea typeface="ＭＳ Ｐゴシック"/>
              </a:rPr>
              <a:t>Exclusionary</a:t>
            </a:r>
            <a:r>
              <a:rPr lang="de-DE" sz="2000" b="0" dirty="0">
                <a:ea typeface="ＭＳ Ｐゴシック"/>
              </a:rPr>
              <a:t> </a:t>
            </a:r>
            <a:r>
              <a:rPr lang="de-DE" sz="2000" b="0" dirty="0" err="1">
                <a:ea typeface="ＭＳ Ｐゴシック"/>
              </a:rPr>
              <a:t>right</a:t>
            </a:r>
            <a:endParaRPr lang="de-DE" sz="2000" b="0" dirty="0"/>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r>
              <a:rPr lang="de-DE" sz="2000" b="0" dirty="0">
                <a:ea typeface="ＭＳ Ｐゴシック"/>
              </a:rPr>
              <a:t>Right </a:t>
            </a:r>
            <a:r>
              <a:rPr lang="de-DE" sz="2000" b="0" dirty="0" err="1">
                <a:ea typeface="ＭＳ Ｐゴシック"/>
              </a:rPr>
              <a:t>to</a:t>
            </a:r>
            <a:r>
              <a:rPr lang="de-DE" sz="2000" b="0" dirty="0">
                <a:ea typeface="ＭＳ Ｐゴシック"/>
              </a:rPr>
              <a:t> </a:t>
            </a:r>
            <a:r>
              <a:rPr lang="de-DE" sz="2000" b="0" dirty="0" err="1">
                <a:ea typeface="ＭＳ Ｐゴシック"/>
              </a:rPr>
              <a:t>prevent</a:t>
            </a:r>
            <a:r>
              <a:rPr lang="de-DE" sz="2000" b="0" dirty="0">
                <a:ea typeface="ＭＳ Ｐゴシック"/>
              </a:rPr>
              <a:t> </a:t>
            </a:r>
            <a:r>
              <a:rPr lang="de-DE" sz="2000" b="0" dirty="0" err="1">
                <a:ea typeface="ＭＳ Ｐゴシック"/>
              </a:rPr>
              <a:t>others</a:t>
            </a:r>
            <a:r>
              <a:rPr lang="de-DE" sz="2000" b="0" dirty="0">
                <a:ea typeface="ＭＳ Ｐゴシック"/>
              </a:rPr>
              <a:t> </a:t>
            </a:r>
            <a:r>
              <a:rPr lang="de-DE" sz="2000" b="0" dirty="0" err="1">
                <a:ea typeface="ＭＳ Ｐゴシック"/>
              </a:rPr>
              <a:t>from</a:t>
            </a:r>
            <a:r>
              <a:rPr lang="de-DE" sz="2000" b="0" dirty="0">
                <a:ea typeface="ＭＳ Ｐゴシック"/>
              </a:rPr>
              <a:t> </a:t>
            </a:r>
            <a:r>
              <a:rPr lang="de-DE" sz="2000" b="0" dirty="0" err="1">
                <a:ea typeface="ＭＳ Ｐゴシック"/>
              </a:rPr>
              <a:t>exploiting</a:t>
            </a:r>
            <a:r>
              <a:rPr lang="de-DE" sz="2000" b="0" dirty="0">
                <a:ea typeface="ＭＳ Ｐゴシック"/>
              </a:rPr>
              <a:t> </a:t>
            </a:r>
            <a:r>
              <a:rPr lang="de-DE" sz="2000" b="0" dirty="0" err="1">
                <a:ea typeface="ＭＳ Ｐゴシック"/>
              </a:rPr>
              <a:t>the</a:t>
            </a:r>
            <a:r>
              <a:rPr lang="de-DE" sz="2000" b="0" dirty="0">
                <a:ea typeface="ＭＳ Ｐゴシック"/>
              </a:rPr>
              <a:t> </a:t>
            </a:r>
            <a:r>
              <a:rPr lang="de-DE" sz="2000" b="0" dirty="0" err="1">
                <a:ea typeface="ＭＳ Ｐゴシック"/>
              </a:rPr>
              <a:t>invention</a:t>
            </a:r>
            <a:endParaRPr lang="de-DE" sz="2000" b="0" dirty="0"/>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r>
              <a:rPr lang="de-DE" sz="2000" b="0" dirty="0">
                <a:ea typeface="ＭＳ Ｐゴシック"/>
              </a:rPr>
              <a:t>Right </a:t>
            </a:r>
            <a:r>
              <a:rPr lang="de-DE" sz="2000" b="0" dirty="0" err="1">
                <a:ea typeface="ＭＳ Ｐゴシック"/>
              </a:rPr>
              <a:t>exists</a:t>
            </a:r>
            <a:r>
              <a:rPr lang="de-DE" sz="2000" b="0" dirty="0">
                <a:ea typeface="ＭＳ Ｐゴシック"/>
              </a:rPr>
              <a:t> </a:t>
            </a:r>
            <a:r>
              <a:rPr lang="de-DE" sz="2000" b="0" dirty="0" err="1">
                <a:ea typeface="ＭＳ Ｐゴシック"/>
              </a:rPr>
              <a:t>from</a:t>
            </a:r>
            <a:r>
              <a:rPr lang="de-DE" sz="2000" b="0" dirty="0">
                <a:ea typeface="ＭＳ Ｐゴシック"/>
              </a:rPr>
              <a:t> </a:t>
            </a:r>
            <a:r>
              <a:rPr lang="de-DE" sz="2000" b="0" dirty="0" err="1">
                <a:ea typeface="ＭＳ Ｐゴシック"/>
              </a:rPr>
              <a:t>priority</a:t>
            </a:r>
            <a:r>
              <a:rPr lang="de-DE" sz="2000" b="0" dirty="0">
                <a:ea typeface="ＭＳ Ｐゴシック"/>
              </a:rPr>
              <a:t> </a:t>
            </a:r>
            <a:r>
              <a:rPr lang="de-DE" sz="2000" b="0" dirty="0" err="1">
                <a:ea typeface="ＭＳ Ｐゴシック"/>
              </a:rPr>
              <a:t>if</a:t>
            </a:r>
            <a:r>
              <a:rPr lang="de-DE" sz="2000" b="0" dirty="0">
                <a:ea typeface="ＭＳ Ｐゴシック"/>
              </a:rPr>
              <a:t> </a:t>
            </a:r>
            <a:r>
              <a:rPr lang="de-DE" sz="2000" b="0" dirty="0" err="1">
                <a:ea typeface="ＭＳ Ｐゴシック"/>
              </a:rPr>
              <a:t>granted</a:t>
            </a:r>
            <a:endParaRPr lang="de-DE" sz="2000" b="0" dirty="0"/>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r>
              <a:rPr lang="de-DE" sz="2000" b="0" dirty="0">
                <a:ea typeface="ＭＳ Ｐゴシック"/>
              </a:rPr>
              <a:t>Right </a:t>
            </a:r>
            <a:r>
              <a:rPr lang="de-DE" sz="2000" b="0" dirty="0" err="1">
                <a:ea typeface="ＭＳ Ｐゴシック"/>
              </a:rPr>
              <a:t>ceases</a:t>
            </a:r>
            <a:r>
              <a:rPr lang="de-DE" sz="2000" b="0" dirty="0">
                <a:ea typeface="ＭＳ Ｐゴシック"/>
              </a:rPr>
              <a:t> </a:t>
            </a:r>
            <a:r>
              <a:rPr lang="de-DE" sz="2000" b="0" dirty="0" err="1">
                <a:ea typeface="ＭＳ Ｐゴシック"/>
              </a:rPr>
              <a:t>if</a:t>
            </a:r>
            <a:r>
              <a:rPr lang="de-DE" sz="2000" b="0" dirty="0">
                <a:ea typeface="ＭＳ Ｐゴシック"/>
              </a:rPr>
              <a:t>: patent </a:t>
            </a:r>
            <a:r>
              <a:rPr lang="de-DE" sz="2000" b="0" dirty="0" err="1">
                <a:ea typeface="ＭＳ Ｐゴシック"/>
              </a:rPr>
              <a:t>is</a:t>
            </a:r>
            <a:r>
              <a:rPr lang="de-DE" sz="2000" b="0" dirty="0">
                <a:ea typeface="ＭＳ Ｐゴシック"/>
              </a:rPr>
              <a:t> </a:t>
            </a:r>
            <a:r>
              <a:rPr lang="de-DE" sz="2000" b="0" dirty="0" err="1">
                <a:ea typeface="ＭＳ Ｐゴシック"/>
              </a:rPr>
              <a:t>revoked</a:t>
            </a:r>
            <a:r>
              <a:rPr lang="de-DE" sz="2000" b="0" dirty="0">
                <a:ea typeface="ＭＳ Ｐゴシック"/>
              </a:rPr>
              <a:t>, </a:t>
            </a:r>
            <a:r>
              <a:rPr lang="de-DE" sz="2000" b="0" dirty="0" err="1">
                <a:ea typeface="ＭＳ Ｐゴシック"/>
              </a:rPr>
              <a:t>renewal</a:t>
            </a:r>
            <a:r>
              <a:rPr lang="de-DE" sz="2000" b="0" dirty="0">
                <a:ea typeface="ＭＳ Ｐゴシック"/>
              </a:rPr>
              <a:t> </a:t>
            </a:r>
            <a:r>
              <a:rPr lang="de-DE" sz="2000" b="0" dirty="0" err="1">
                <a:ea typeface="ＭＳ Ｐゴシック"/>
              </a:rPr>
              <a:t>fees</a:t>
            </a:r>
            <a:r>
              <a:rPr lang="de-DE" sz="2000" b="0" dirty="0">
                <a:ea typeface="ＭＳ Ｐゴシック"/>
              </a:rPr>
              <a:t> not </a:t>
            </a:r>
            <a:r>
              <a:rPr lang="de-DE" sz="2000" b="0" dirty="0" err="1">
                <a:ea typeface="ＭＳ Ｐゴシック"/>
              </a:rPr>
              <a:t>paid</a:t>
            </a:r>
            <a:r>
              <a:rPr lang="de-DE" sz="2000" b="0" dirty="0">
                <a:ea typeface="ＭＳ Ｐゴシック"/>
              </a:rPr>
              <a:t> (</a:t>
            </a:r>
            <a:r>
              <a:rPr lang="de-DE" sz="2000" b="0" dirty="0" err="1">
                <a:ea typeface="ＭＳ Ｐゴシック"/>
              </a:rPr>
              <a:t>lapsed</a:t>
            </a:r>
            <a:r>
              <a:rPr lang="de-DE" sz="2000" b="0" dirty="0">
                <a:ea typeface="ＭＳ Ｐゴシック"/>
              </a:rPr>
              <a:t>), patent </a:t>
            </a:r>
            <a:r>
              <a:rPr lang="de-DE" sz="2000" b="0" dirty="0" err="1">
                <a:ea typeface="ＭＳ Ｐゴシック"/>
              </a:rPr>
              <a:t>expired</a:t>
            </a:r>
            <a:r>
              <a:rPr lang="de-DE" sz="2000" b="0" dirty="0">
                <a:ea typeface="ＭＳ Ｐゴシック"/>
              </a:rPr>
              <a:t> (20 </a:t>
            </a:r>
            <a:r>
              <a:rPr lang="de-DE" sz="2000" b="0" dirty="0" err="1">
                <a:ea typeface="ＭＳ Ｐゴシック"/>
              </a:rPr>
              <a:t>years</a:t>
            </a:r>
            <a:r>
              <a:rPr lang="de-DE" sz="2000" b="0" dirty="0">
                <a:ea typeface="ＭＳ Ｐゴシック"/>
              </a:rPr>
              <a:t> </a:t>
            </a:r>
            <a:r>
              <a:rPr lang="de-DE" sz="2000" b="0" dirty="0" err="1">
                <a:ea typeface="ＭＳ Ｐゴシック"/>
              </a:rPr>
              <a:t>from</a:t>
            </a:r>
            <a:r>
              <a:rPr lang="de-DE" sz="2000" b="0" dirty="0">
                <a:ea typeface="ＭＳ Ｐゴシック"/>
              </a:rPr>
              <a:t> </a:t>
            </a:r>
            <a:r>
              <a:rPr lang="de-DE" sz="2000" b="0" dirty="0" err="1">
                <a:ea typeface="ＭＳ Ｐゴシック"/>
              </a:rPr>
              <a:t>priority</a:t>
            </a:r>
            <a:r>
              <a:rPr lang="de-DE" sz="2000" b="0" dirty="0">
                <a:ea typeface="ＭＳ Ｐゴシック"/>
              </a:rPr>
              <a:t> </a:t>
            </a:r>
            <a:r>
              <a:rPr lang="de-DE" sz="2000" b="0" dirty="0" err="1">
                <a:ea typeface="ＭＳ Ｐゴシック"/>
              </a:rPr>
              <a:t>filing</a:t>
            </a:r>
            <a:r>
              <a:rPr lang="de-DE" sz="2000" b="0" dirty="0">
                <a:ea typeface="ＭＳ Ｐゴシック"/>
              </a:rPr>
              <a:t> date) </a:t>
            </a:r>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r>
              <a:rPr lang="de-DE" sz="2000" b="0" dirty="0">
                <a:ea typeface="ＭＳ Ｐゴシック"/>
              </a:rPr>
              <a:t>Right </a:t>
            </a:r>
            <a:r>
              <a:rPr lang="de-DE" sz="2000" b="0" dirty="0" err="1">
                <a:ea typeface="ＭＳ Ｐゴシック"/>
              </a:rPr>
              <a:t>exists</a:t>
            </a:r>
            <a:r>
              <a:rPr lang="de-DE" sz="2000" b="0" dirty="0">
                <a:ea typeface="ＭＳ Ｐゴシック"/>
              </a:rPr>
              <a:t> </a:t>
            </a:r>
            <a:r>
              <a:rPr lang="de-DE" sz="2000" b="0" dirty="0" err="1">
                <a:ea typeface="ＭＳ Ｐゴシック"/>
              </a:rPr>
              <a:t>everywhere</a:t>
            </a:r>
            <a:r>
              <a:rPr lang="de-DE" sz="2000" b="0" dirty="0">
                <a:ea typeface="ＭＳ Ｐゴシック"/>
              </a:rPr>
              <a:t> </a:t>
            </a:r>
            <a:r>
              <a:rPr lang="de-DE" sz="2000" b="0" dirty="0" err="1">
                <a:ea typeface="ＭＳ Ｐゴシック"/>
              </a:rPr>
              <a:t>only</a:t>
            </a:r>
            <a:r>
              <a:rPr lang="de-DE" sz="2000" b="0" dirty="0">
                <a:ea typeface="ＭＳ Ｐゴシック"/>
              </a:rPr>
              <a:t> </a:t>
            </a:r>
            <a:r>
              <a:rPr lang="de-DE" sz="2000" b="0" dirty="0" err="1">
                <a:ea typeface="ＭＳ Ｐゴシック"/>
              </a:rPr>
              <a:t>while</a:t>
            </a:r>
            <a:r>
              <a:rPr lang="de-DE" sz="2000" b="0" dirty="0">
                <a:ea typeface="ＭＳ Ｐゴシック"/>
              </a:rPr>
              <a:t> patent </a:t>
            </a:r>
            <a:r>
              <a:rPr lang="de-DE" sz="2000" b="0" dirty="0" err="1">
                <a:ea typeface="ＭＳ Ｐゴシック"/>
              </a:rPr>
              <a:t>is</a:t>
            </a:r>
            <a:r>
              <a:rPr lang="de-DE" sz="2000" b="0" dirty="0">
                <a:ea typeface="ＭＳ Ｐゴシック"/>
              </a:rPr>
              <a:t> in </a:t>
            </a:r>
            <a:r>
              <a:rPr lang="de-DE" sz="2000" b="0" dirty="0" err="1">
                <a:ea typeface="ＭＳ Ｐゴシック"/>
              </a:rPr>
              <a:t>force</a:t>
            </a:r>
            <a:r>
              <a:rPr lang="de-DE" sz="2000" b="0" dirty="0">
                <a:ea typeface="ＭＳ Ｐゴシック"/>
              </a:rPr>
              <a:t> (patent </a:t>
            </a:r>
            <a:r>
              <a:rPr lang="de-DE" sz="2000" b="0" dirty="0" err="1">
                <a:ea typeface="ＭＳ Ｐゴシック"/>
              </a:rPr>
              <a:t>family</a:t>
            </a:r>
            <a:r>
              <a:rPr lang="de-DE" sz="2000" b="0" dirty="0">
                <a:ea typeface="ＭＳ Ｐゴシック"/>
              </a:rPr>
              <a:t>)</a:t>
            </a:r>
            <a:endParaRPr lang="de-DE" sz="2000" b="0" dirty="0"/>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endParaRPr lang="de-DE" sz="2000" b="0" dirty="0"/>
          </a:p>
        </p:txBody>
      </p:sp>
    </p:spTree>
    <p:extLst>
      <p:ext uri="{BB962C8B-B14F-4D97-AF65-F5344CB8AC3E}">
        <p14:creationId xmlns:p14="http://schemas.microsoft.com/office/powerpoint/2010/main" val="267211911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hteck 17"/>
          <p:cNvSpPr/>
          <p:nvPr/>
        </p:nvSpPr>
        <p:spPr>
          <a:xfrm>
            <a:off x="6319327" y="3808271"/>
            <a:ext cx="853056" cy="365934"/>
          </a:xfrm>
          <a:prstGeom prst="rect">
            <a:avLst/>
          </a:prstGeom>
          <a:solidFill>
            <a:srgbClr val="D5FECA"/>
          </a:solidFill>
        </p:spPr>
        <p:txBody>
          <a:bodyPr wrap="square" rtlCol="0" anchor="ctr">
            <a:spAutoFit/>
          </a:bodyPr>
          <a:lstStyle/>
          <a:p>
            <a:pPr algn="ctr"/>
            <a:endParaRPr lang="en-US" sz="1778">
              <a:latin typeface="Cambria" pitchFamily="18" charset="0"/>
            </a:endParaRPr>
          </a:p>
        </p:txBody>
      </p:sp>
      <p:sp>
        <p:nvSpPr>
          <p:cNvPr id="19" name="Rechteck 18"/>
          <p:cNvSpPr/>
          <p:nvPr/>
        </p:nvSpPr>
        <p:spPr>
          <a:xfrm>
            <a:off x="8127600" y="3808271"/>
            <a:ext cx="853056" cy="365934"/>
          </a:xfrm>
          <a:prstGeom prst="rect">
            <a:avLst/>
          </a:prstGeom>
          <a:solidFill>
            <a:srgbClr val="BCD0FC"/>
          </a:solidFill>
        </p:spPr>
        <p:txBody>
          <a:bodyPr wrap="square" rtlCol="0" anchor="ctr">
            <a:spAutoFit/>
          </a:bodyPr>
          <a:lstStyle/>
          <a:p>
            <a:pPr algn="ctr"/>
            <a:endParaRPr lang="en-US" sz="1778">
              <a:latin typeface="Cambria" pitchFamily="18" charset="0"/>
            </a:endParaRPr>
          </a:p>
        </p:txBody>
      </p:sp>
      <p:sp>
        <p:nvSpPr>
          <p:cNvPr id="17" name="Rechteck 16"/>
          <p:cNvSpPr/>
          <p:nvPr/>
        </p:nvSpPr>
        <p:spPr>
          <a:xfrm>
            <a:off x="4932769" y="3808271"/>
            <a:ext cx="853056" cy="365934"/>
          </a:xfrm>
          <a:prstGeom prst="rect">
            <a:avLst/>
          </a:prstGeom>
          <a:solidFill>
            <a:srgbClr val="FEDAE3"/>
          </a:solidFill>
        </p:spPr>
        <p:txBody>
          <a:bodyPr wrap="square" rtlCol="0" anchor="ctr">
            <a:spAutoFit/>
          </a:bodyPr>
          <a:lstStyle/>
          <a:p>
            <a:pPr algn="ctr"/>
            <a:endParaRPr lang="en-US" sz="1778">
              <a:latin typeface="Cambria" pitchFamily="18" charset="0"/>
            </a:endParaRPr>
          </a:p>
        </p:txBody>
      </p:sp>
      <p:sp>
        <p:nvSpPr>
          <p:cNvPr id="2" name="Titel 1"/>
          <p:cNvSpPr>
            <a:spLocks noGrp="1"/>
          </p:cNvSpPr>
          <p:nvPr>
            <p:ph type="title"/>
          </p:nvPr>
        </p:nvSpPr>
        <p:spPr>
          <a:xfrm>
            <a:off x="555798" y="200499"/>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Three main routes to a patent</a:t>
            </a:r>
          </a:p>
        </p:txBody>
      </p:sp>
      <p:pic>
        <p:nvPicPr>
          <p:cNvPr id="5713922" name="Picture 2"/>
          <p:cNvPicPr>
            <a:picLocks noChangeAspect="1" noChangeArrowheads="1"/>
          </p:cNvPicPr>
          <p:nvPr/>
        </p:nvPicPr>
        <p:blipFill>
          <a:blip r:embed="rId3" cstate="print">
            <a:clrChange>
              <a:clrFrom>
                <a:srgbClr val="FFFFFF"/>
              </a:clrFrom>
              <a:clrTo>
                <a:srgbClr val="FFFFFF">
                  <a:alpha val="0"/>
                </a:srgbClr>
              </a:clrTo>
            </a:clrChange>
          </a:blip>
          <a:srcRect b="2368"/>
          <a:stretch>
            <a:fillRect/>
          </a:stretch>
        </p:blipFill>
        <p:spPr bwMode="auto">
          <a:xfrm>
            <a:off x="4315491" y="1031395"/>
            <a:ext cx="4753738" cy="6005682"/>
          </a:xfrm>
          <a:prstGeom prst="rect">
            <a:avLst/>
          </a:prstGeom>
          <a:noFill/>
          <a:ln w="9525">
            <a:noFill/>
            <a:miter lim="800000"/>
            <a:headEnd/>
            <a:tailEnd/>
          </a:ln>
        </p:spPr>
      </p:pic>
      <p:sp>
        <p:nvSpPr>
          <p:cNvPr id="10" name="Textfeld 9"/>
          <p:cNvSpPr txBox="1"/>
          <p:nvPr/>
        </p:nvSpPr>
        <p:spPr>
          <a:xfrm>
            <a:off x="1892389" y="2838948"/>
            <a:ext cx="1852404" cy="547201"/>
          </a:xfrm>
          <a:prstGeom prst="rect">
            <a:avLst/>
          </a:prstGeom>
          <a:noFill/>
        </p:spPr>
        <p:txBody>
          <a:bodyPr wrap="square" lIns="0" tIns="0" rIns="0" bIns="0" rtlCol="0">
            <a:spAutoFit/>
          </a:bodyPr>
          <a:lstStyle/>
          <a:p>
            <a:r>
              <a:rPr lang="en-US" sz="1778">
                <a:latin typeface="+mn-lt"/>
              </a:rPr>
              <a:t>12 months priority (30 months PCT)</a:t>
            </a:r>
          </a:p>
        </p:txBody>
      </p:sp>
      <p:sp>
        <p:nvSpPr>
          <p:cNvPr id="13" name="Geschweifte Klammer rechts 12"/>
          <p:cNvSpPr/>
          <p:nvPr/>
        </p:nvSpPr>
        <p:spPr bwMode="auto">
          <a:xfrm flipH="1">
            <a:off x="3832558" y="1545416"/>
            <a:ext cx="218033" cy="3064672"/>
          </a:xfrm>
          <a:prstGeom prst="rightBrace">
            <a:avLst>
              <a:gd name="adj1" fmla="val 505"/>
              <a:gd name="adj2" fmla="val 50000"/>
            </a:avLst>
          </a:prstGeom>
          <a:noFill/>
          <a:ln w="9525" cap="flat" cmpd="sng" algn="ctr">
            <a:solidFill>
              <a:schemeClr val="tx1"/>
            </a:solidFill>
            <a:prstDash val="solid"/>
            <a:round/>
            <a:headEnd type="none" w="med" len="med"/>
            <a:tailEnd type="none" w="med" len="med"/>
          </a:ln>
          <a:effectLst/>
        </p:spPr>
        <p:txBody>
          <a:bodyPr vert="horz" wrap="square" lIns="101600" tIns="50800" rIns="101600" bIns="50800" numCol="1" rtlCol="0" anchor="t" anchorCtr="0" compatLnSpc="1">
            <a:prstTxWarp prst="textNoShape">
              <a:avLst/>
            </a:prstTxWarp>
          </a:bodyPr>
          <a:lstStyle/>
          <a:p>
            <a:pPr defTabSz="1015990" eaLnBrk="1" hangingPunct="1"/>
            <a:endParaRPr lang="en-US" sz="3556" b="1">
              <a:latin typeface="Arial" charset="0"/>
            </a:endParaRPr>
          </a:p>
        </p:txBody>
      </p:sp>
      <p:sp>
        <p:nvSpPr>
          <p:cNvPr id="14" name="Textfeld 13"/>
          <p:cNvSpPr txBox="1"/>
          <p:nvPr/>
        </p:nvSpPr>
        <p:spPr>
          <a:xfrm>
            <a:off x="9450039" y="5560487"/>
            <a:ext cx="2560986" cy="1368003"/>
          </a:xfrm>
          <a:prstGeom prst="rect">
            <a:avLst/>
          </a:prstGeom>
          <a:solidFill>
            <a:schemeClr val="bg1"/>
          </a:solidFill>
        </p:spPr>
        <p:txBody>
          <a:bodyPr wrap="square" lIns="0" tIns="0" rIns="0" bIns="0" rtlCol="0">
            <a:spAutoFit/>
          </a:bodyPr>
          <a:lstStyle/>
          <a:p>
            <a:r>
              <a:rPr lang="en-US" sz="1778" dirty="0">
                <a:latin typeface="+mn-lt"/>
              </a:rPr>
              <a:t>If the maintenance fees are paid </a:t>
            </a:r>
            <a:br>
              <a:rPr lang="en-US" sz="1778" dirty="0">
                <a:latin typeface="+mn-lt"/>
              </a:rPr>
            </a:br>
            <a:r>
              <a:rPr lang="en-US" sz="1778" dirty="0">
                <a:latin typeface="+mn-lt"/>
              </a:rPr>
              <a:t>continuously, a patent expires 20 years after its application date</a:t>
            </a:r>
          </a:p>
        </p:txBody>
      </p:sp>
      <p:sp>
        <p:nvSpPr>
          <p:cNvPr id="21" name="Geschweifte Klammer rechts 20"/>
          <p:cNvSpPr/>
          <p:nvPr/>
        </p:nvSpPr>
        <p:spPr bwMode="auto">
          <a:xfrm flipH="1">
            <a:off x="9130581" y="5543567"/>
            <a:ext cx="285448" cy="1373592"/>
          </a:xfrm>
          <a:prstGeom prst="rightBrace">
            <a:avLst>
              <a:gd name="adj1" fmla="val 505"/>
              <a:gd name="adj2" fmla="val 63258"/>
            </a:avLst>
          </a:prstGeom>
          <a:noFill/>
          <a:ln w="9525" cap="flat" cmpd="sng" algn="ctr">
            <a:solidFill>
              <a:schemeClr val="tx1"/>
            </a:solidFill>
            <a:prstDash val="solid"/>
            <a:round/>
            <a:headEnd type="none" w="med" len="med"/>
            <a:tailEnd type="none" w="med" len="med"/>
          </a:ln>
          <a:effectLst/>
        </p:spPr>
        <p:txBody>
          <a:bodyPr vert="horz" wrap="square" lIns="101600" tIns="50800" rIns="101600" bIns="50800" numCol="1" rtlCol="0" anchor="t" anchorCtr="0" compatLnSpc="1">
            <a:prstTxWarp prst="textNoShape">
              <a:avLst/>
            </a:prstTxWarp>
          </a:bodyPr>
          <a:lstStyle/>
          <a:p>
            <a:pPr defTabSz="1015990" eaLnBrk="1" hangingPunct="1"/>
            <a:endParaRPr lang="en-US" sz="3556" b="1">
              <a:latin typeface="Arial" charset="0"/>
            </a:endParaRPr>
          </a:p>
        </p:txBody>
      </p:sp>
      <p:sp>
        <p:nvSpPr>
          <p:cNvPr id="4" name="TextBox 3"/>
          <p:cNvSpPr txBox="1"/>
          <p:nvPr/>
        </p:nvSpPr>
        <p:spPr>
          <a:xfrm>
            <a:off x="4939402" y="803164"/>
            <a:ext cx="1031051" cy="369332"/>
          </a:xfrm>
          <a:prstGeom prst="rect">
            <a:avLst/>
          </a:prstGeom>
          <a:noFill/>
        </p:spPr>
        <p:txBody>
          <a:bodyPr wrap="none" rtlCol="0">
            <a:spAutoFit/>
          </a:bodyPr>
          <a:lstStyle/>
          <a:p>
            <a:r>
              <a:rPr lang="de-DE">
                <a:latin typeface="+mj-lt"/>
              </a:rPr>
              <a:t>National</a:t>
            </a:r>
          </a:p>
        </p:txBody>
      </p:sp>
      <p:sp>
        <p:nvSpPr>
          <p:cNvPr id="20" name="TextBox 19"/>
          <p:cNvSpPr txBox="1"/>
          <p:nvPr/>
        </p:nvSpPr>
        <p:spPr>
          <a:xfrm>
            <a:off x="8270752" y="803164"/>
            <a:ext cx="671979" cy="369332"/>
          </a:xfrm>
          <a:prstGeom prst="rect">
            <a:avLst/>
          </a:prstGeom>
          <a:noFill/>
        </p:spPr>
        <p:txBody>
          <a:bodyPr wrap="none" rtlCol="0">
            <a:spAutoFit/>
          </a:bodyPr>
          <a:lstStyle/>
          <a:p>
            <a:r>
              <a:rPr lang="de-DE">
                <a:latin typeface="+mj-lt"/>
              </a:rPr>
              <a:t>EPO</a:t>
            </a:r>
            <a:endParaRPr lang="en-GB">
              <a:latin typeface="+mj-lt"/>
            </a:endParaRPr>
          </a:p>
        </p:txBody>
      </p:sp>
      <p:sp>
        <p:nvSpPr>
          <p:cNvPr id="22" name="TextBox 21"/>
          <p:cNvSpPr txBox="1"/>
          <p:nvPr/>
        </p:nvSpPr>
        <p:spPr>
          <a:xfrm>
            <a:off x="6460208" y="803164"/>
            <a:ext cx="646331" cy="369332"/>
          </a:xfrm>
          <a:prstGeom prst="rect">
            <a:avLst/>
          </a:prstGeom>
          <a:noFill/>
        </p:spPr>
        <p:txBody>
          <a:bodyPr wrap="none" rtlCol="0">
            <a:spAutoFit/>
          </a:bodyPr>
          <a:lstStyle/>
          <a:p>
            <a:r>
              <a:rPr lang="de-DE">
                <a:latin typeface="+mj-lt"/>
              </a:rPr>
              <a:t>PCT</a:t>
            </a:r>
            <a:endParaRPr lang="en-GB">
              <a:latin typeface="+mj-lt"/>
            </a:endParaRPr>
          </a:p>
        </p:txBody>
      </p:sp>
      <p:sp>
        <p:nvSpPr>
          <p:cNvPr id="25" name="Rectangle 24"/>
          <p:cNvSpPr/>
          <p:nvPr/>
        </p:nvSpPr>
        <p:spPr>
          <a:xfrm>
            <a:off x="3812740" y="7278386"/>
            <a:ext cx="5080000" cy="229165"/>
          </a:xfrm>
          <a:prstGeom prst="rect">
            <a:avLst/>
          </a:prstGeom>
        </p:spPr>
        <p:txBody>
          <a:bodyPr>
            <a:spAutoFit/>
          </a:bodyPr>
          <a:lstStyle/>
          <a:p>
            <a:r>
              <a:rPr lang="en-US" sz="889" baseline="30000">
                <a:solidFill>
                  <a:schemeClr val="bg1">
                    <a:lumMod val="65000"/>
                  </a:schemeClr>
                </a:solidFill>
                <a:latin typeface="+mj-lt"/>
              </a:rPr>
              <a:t>1</a:t>
            </a:r>
            <a:r>
              <a:rPr lang="en-US" sz="889">
                <a:solidFill>
                  <a:schemeClr val="bg1">
                    <a:lumMod val="65000"/>
                  </a:schemeClr>
                </a:solidFill>
                <a:latin typeface="+mj-lt"/>
              </a:rPr>
              <a:t> WIPO (2017). WORLD INTELLECTUAL PROPERTY INDICATORS 2017.</a:t>
            </a:r>
          </a:p>
        </p:txBody>
      </p:sp>
    </p:spTree>
    <p:extLst>
      <p:ext uri="{BB962C8B-B14F-4D97-AF65-F5344CB8AC3E}">
        <p14:creationId xmlns:p14="http://schemas.microsoft.com/office/powerpoint/2010/main" val="201259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7" grpId="0" animBg="1"/>
      <p:bldP spid="10" grpId="0"/>
      <p:bldP spid="13" grpId="0" animBg="1"/>
      <p:bldP spid="14" grpId="0" animBg="1"/>
      <p:bldP spid="21" grpId="0" animBg="1"/>
      <p:bldP spid="4" grpId="0"/>
      <p:bldP spid="20"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918" name="Picture 54" descr="patent spec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351" y="3010216"/>
            <a:ext cx="687917" cy="104245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26" name="Gerade Verbindung 25"/>
          <p:cNvCxnSpPr/>
          <p:nvPr/>
        </p:nvCxnSpPr>
        <p:spPr>
          <a:xfrm rot="5400000">
            <a:off x="8490740" y="5589022"/>
            <a:ext cx="1479902" cy="17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rot="5400000">
            <a:off x="9928309" y="5589021"/>
            <a:ext cx="1479902" cy="17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605" name="Footer Placeholder 1"/>
          <p:cNvSpPr txBox="1">
            <a:spLocks noGrp="1"/>
          </p:cNvSpPr>
          <p:nvPr/>
        </p:nvSpPr>
        <p:spPr bwMode="auto">
          <a:xfrm>
            <a:off x="3820321" y="7225413"/>
            <a:ext cx="6641041" cy="529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889">
                <a:solidFill>
                  <a:schemeClr val="bg2"/>
                </a:solidFill>
              </a:rPr>
              <a:t>Source: EPO/OHIM        Intellectual Property Teaching Kit – IP Advanced Part </a:t>
            </a:r>
          </a:p>
        </p:txBody>
      </p:sp>
      <p:sp>
        <p:nvSpPr>
          <p:cNvPr id="25606" name="Titel 1"/>
          <p:cNvSpPr>
            <a:spLocks noGrp="1"/>
          </p:cNvSpPr>
          <p:nvPr>
            <p:ph type="title"/>
          </p:nvPr>
        </p:nvSpPr>
        <p:spPr>
          <a:xfrm>
            <a:off x="412586" y="276278"/>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altLang="en-US" sz="2400"/>
              <a:t>The grant procedure before the EPO</a:t>
            </a:r>
          </a:p>
        </p:txBody>
      </p:sp>
      <p:sp>
        <p:nvSpPr>
          <p:cNvPr id="16" name="Gebogener Pfeil 15"/>
          <p:cNvSpPr>
            <a:spLocks noChangeArrowheads="1"/>
          </p:cNvSpPr>
          <p:nvPr/>
        </p:nvSpPr>
        <p:spPr bwMode="auto">
          <a:xfrm rot="16200000" flipV="1">
            <a:off x="3969010" y="1428890"/>
            <a:ext cx="1095376" cy="1217083"/>
          </a:xfrm>
          <a:custGeom>
            <a:avLst/>
            <a:gdLst>
              <a:gd name="T0" fmla="*/ 514704 w 985838"/>
              <a:gd name="T1" fmla="*/ 123967 h 1095375"/>
              <a:gd name="T2" fmla="*/ 970193 w 985838"/>
              <a:gd name="T3" fmla="*/ 425514 h 1095375"/>
              <a:gd name="T4" fmla="*/ 862608 w 985838"/>
              <a:gd name="T5" fmla="*/ 547688 h 1095375"/>
              <a:gd name="T6" fmla="*/ 723733 w 985838"/>
              <a:gd name="T7" fmla="*/ 425514 h 1095375"/>
              <a:gd name="T8" fmla="*/ 11796480 60000 65536"/>
              <a:gd name="T9" fmla="*/ 0 60000 65536"/>
              <a:gd name="T10" fmla="*/ 5898240 60000 65536"/>
              <a:gd name="T11" fmla="*/ 11796480 60000 65536"/>
              <a:gd name="T12" fmla="*/ 187941 w 985838"/>
              <a:gd name="T13" fmla="*/ 203982 h 1095375"/>
              <a:gd name="T14" fmla="*/ 797897 w 985838"/>
              <a:gd name="T15" fmla="*/ 891393 h 1095375"/>
            </a:gdLst>
            <a:ahLst/>
            <a:cxnLst>
              <a:cxn ang="T8">
                <a:pos x="T0" y="T1"/>
              </a:cxn>
              <a:cxn ang="T9">
                <a:pos x="T2" y="T3"/>
              </a:cxn>
              <a:cxn ang="T10">
                <a:pos x="T4" y="T5"/>
              </a:cxn>
              <a:cxn ang="T11">
                <a:pos x="T6" y="T7"/>
              </a:cxn>
            </a:cxnLst>
            <a:rect l="T12" t="T13" r="T14" b="T15"/>
            <a:pathLst>
              <a:path w="985838" h="1095375">
                <a:moveTo>
                  <a:pt x="517867" y="62429"/>
                </a:moveTo>
                <a:lnTo>
                  <a:pt x="517867" y="62428"/>
                </a:lnTo>
                <a:cubicBezTo>
                  <a:pt x="704757" y="74632"/>
                  <a:pt x="863324" y="221312"/>
                  <a:pt x="910377" y="425515"/>
                </a:cubicBezTo>
                <a:lnTo>
                  <a:pt x="970193" y="425514"/>
                </a:lnTo>
                <a:lnTo>
                  <a:pt x="862608" y="547688"/>
                </a:lnTo>
                <a:lnTo>
                  <a:pt x="723733" y="425514"/>
                </a:lnTo>
                <a:lnTo>
                  <a:pt x="783004" y="425514"/>
                </a:lnTo>
                <a:lnTo>
                  <a:pt x="783004" y="425513"/>
                </a:lnTo>
                <a:cubicBezTo>
                  <a:pt x="741471" y="288719"/>
                  <a:pt x="634663" y="194288"/>
                  <a:pt x="511539" y="185507"/>
                </a:cubicBezTo>
                <a:close/>
              </a:path>
            </a:pathLst>
          </a:custGeom>
          <a:solidFill>
            <a:schemeClr val="tx1">
              <a:lumMod val="50000"/>
              <a:lumOff val="50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p>
            <a:pPr algn="ctr">
              <a:defRPr/>
            </a:pPr>
            <a:endParaRPr lang="en-US">
              <a:latin typeface="+mn-lt"/>
              <a:cs typeface="+mn-cs"/>
            </a:endParaRPr>
          </a:p>
        </p:txBody>
      </p:sp>
      <p:sp>
        <p:nvSpPr>
          <p:cNvPr id="164872" name="Textfeld 16"/>
          <p:cNvSpPr txBox="1">
            <a:spLocks noChangeArrowheads="1"/>
          </p:cNvSpPr>
          <p:nvPr/>
        </p:nvSpPr>
        <p:spPr bwMode="auto">
          <a:xfrm>
            <a:off x="3109144" y="1489743"/>
            <a:ext cx="13965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Arial"/>
                <a:ea typeface="ＭＳ Ｐゴシック"/>
                <a:cs typeface="Arial"/>
              </a:rPr>
              <a:t>Withdraw?</a:t>
            </a:r>
          </a:p>
          <a:p>
            <a:pPr>
              <a:spcBef>
                <a:spcPct val="0"/>
              </a:spcBef>
              <a:buNone/>
            </a:pPr>
            <a:r>
              <a:rPr lang="en-US" altLang="en-US">
                <a:latin typeface="Arial"/>
                <a:ea typeface="ＭＳ Ｐゴシック"/>
                <a:cs typeface="Arial"/>
              </a:rPr>
              <a:t>Refusal?</a:t>
            </a:r>
            <a:endParaRPr lang="en-US" altLang="en-US">
              <a:cs typeface="Arial"/>
            </a:endParaRPr>
          </a:p>
        </p:txBody>
      </p:sp>
      <p:sp>
        <p:nvSpPr>
          <p:cNvPr id="164873" name="Pfeil nach rechts 19"/>
          <p:cNvSpPr>
            <a:spLocks noChangeArrowheads="1"/>
          </p:cNvSpPr>
          <p:nvPr/>
        </p:nvSpPr>
        <p:spPr bwMode="auto">
          <a:xfrm>
            <a:off x="2948601" y="5010466"/>
            <a:ext cx="2961570" cy="527403"/>
          </a:xfrm>
          <a:prstGeom prst="rightArrow">
            <a:avLst>
              <a:gd name="adj1" fmla="val 99426"/>
              <a:gd name="adj2" fmla="val 49992"/>
            </a:avLst>
          </a:prstGeom>
          <a:solidFill>
            <a:srgbClr val="006A90"/>
          </a:solidFill>
          <a:ln>
            <a:noFill/>
          </a:ln>
          <a:extLst>
            <a:ext uri="{91240B29-F687-4f45-9708-019B960494DF}">
              <a14:hiddenLine xmlns:a14="http://schemas.microsoft.com/office/drawing/2010/main" xmlns="" w="9525" algn="ctr">
                <a:solidFill>
                  <a:schemeClr val="tx1"/>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78">
                <a:solidFill>
                  <a:schemeClr val="bg1"/>
                </a:solidFill>
              </a:rPr>
              <a:t>18 months</a:t>
            </a:r>
          </a:p>
        </p:txBody>
      </p:sp>
      <p:sp>
        <p:nvSpPr>
          <p:cNvPr id="164874" name="Pfeil nach rechts 20"/>
          <p:cNvSpPr>
            <a:spLocks noChangeArrowheads="1"/>
          </p:cNvSpPr>
          <p:nvPr/>
        </p:nvSpPr>
        <p:spPr bwMode="auto">
          <a:xfrm>
            <a:off x="2948601" y="5809508"/>
            <a:ext cx="6240639" cy="527402"/>
          </a:xfrm>
          <a:prstGeom prst="rightArrow">
            <a:avLst>
              <a:gd name="adj1" fmla="val 99426"/>
              <a:gd name="adj2" fmla="val 53795"/>
            </a:avLst>
          </a:prstGeom>
          <a:solidFill>
            <a:srgbClr val="006A90"/>
          </a:solidFill>
          <a:ln>
            <a:noFill/>
          </a:ln>
          <a:extLst>
            <a:ext uri="{91240B29-F687-4f45-9708-019B960494DF}">
              <a14:hiddenLine xmlns:a14="http://schemas.microsoft.com/office/drawing/2010/main" xmlns="" w="9525" algn="ctr">
                <a:solidFill>
                  <a:schemeClr val="tx1"/>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78">
                <a:solidFill>
                  <a:schemeClr val="bg1"/>
                </a:solidFill>
              </a:rPr>
              <a:t>Approx. 3-5 years</a:t>
            </a:r>
          </a:p>
        </p:txBody>
      </p:sp>
      <p:sp>
        <p:nvSpPr>
          <p:cNvPr id="164875" name="Pfeil nach rechts 21"/>
          <p:cNvSpPr>
            <a:spLocks noChangeArrowheads="1"/>
          </p:cNvSpPr>
          <p:nvPr/>
        </p:nvSpPr>
        <p:spPr bwMode="auto">
          <a:xfrm>
            <a:off x="9270378" y="5809508"/>
            <a:ext cx="1359959" cy="527402"/>
          </a:xfrm>
          <a:prstGeom prst="rightArrow">
            <a:avLst>
              <a:gd name="adj1" fmla="val 99426"/>
              <a:gd name="adj2" fmla="val 40876"/>
            </a:avLst>
          </a:prstGeom>
          <a:solidFill>
            <a:srgbClr val="006A90"/>
          </a:solidFill>
          <a:ln>
            <a:noFill/>
          </a:ln>
          <a:extLst>
            <a:ext uri="{91240B29-F687-4f45-9708-019B960494DF}">
              <a14:hiddenLine xmlns:a14="http://schemas.microsoft.com/office/drawing/2010/main" xmlns="" w="9525" algn="ctr">
                <a:solidFill>
                  <a:schemeClr val="tx1"/>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78">
                <a:solidFill>
                  <a:schemeClr val="bg1"/>
                </a:solidFill>
              </a:rPr>
              <a:t>9 months</a:t>
            </a:r>
          </a:p>
        </p:txBody>
      </p:sp>
      <p:cxnSp>
        <p:nvCxnSpPr>
          <p:cNvPr id="4" name="Gerade Verbindung mit Pfeil 3"/>
          <p:cNvCxnSpPr/>
          <p:nvPr/>
        </p:nvCxnSpPr>
        <p:spPr>
          <a:xfrm>
            <a:off x="2948600" y="4849953"/>
            <a:ext cx="8113889" cy="1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a:spLocks noChangeArrowheads="1"/>
          </p:cNvSpPr>
          <p:nvPr/>
        </p:nvSpPr>
        <p:spPr bwMode="auto">
          <a:xfrm>
            <a:off x="2948601" y="4811147"/>
            <a:ext cx="97014" cy="114652"/>
          </a:xfrm>
          <a:prstGeom prst="ellipse">
            <a:avLst/>
          </a:prstGeom>
          <a:solidFill>
            <a:schemeClr val="tx1"/>
          </a:solidFill>
          <a:ln w="25400" algn="ctr">
            <a:solidFill>
              <a:schemeClr val="tx1"/>
            </a:solidFill>
            <a:round/>
            <a:headEnd/>
            <a:tailEnd/>
          </a:ln>
        </p:spPr>
        <p:txBody>
          <a:bodyPr anchor="ctr"/>
          <a:lstStyle/>
          <a:p>
            <a:pPr algn="ctr">
              <a:defRPr/>
            </a:pPr>
            <a:endParaRPr lang="en-US" sz="2222">
              <a:solidFill>
                <a:schemeClr val="lt1"/>
              </a:solidFill>
              <a:latin typeface="+mn-lt"/>
            </a:endParaRPr>
          </a:p>
        </p:txBody>
      </p:sp>
      <p:sp>
        <p:nvSpPr>
          <p:cNvPr id="6" name="Ellipse 5"/>
          <p:cNvSpPr>
            <a:spLocks noChangeArrowheads="1"/>
          </p:cNvSpPr>
          <p:nvPr/>
        </p:nvSpPr>
        <p:spPr bwMode="auto">
          <a:xfrm>
            <a:off x="4409101" y="4811147"/>
            <a:ext cx="97014" cy="114652"/>
          </a:xfrm>
          <a:prstGeom prst="ellipse">
            <a:avLst/>
          </a:prstGeom>
          <a:solidFill>
            <a:schemeClr val="tx1"/>
          </a:solidFill>
          <a:ln w="25400" algn="ctr">
            <a:solidFill>
              <a:schemeClr val="tx1"/>
            </a:solidFill>
            <a:round/>
            <a:headEnd/>
            <a:tailEnd/>
          </a:ln>
        </p:spPr>
        <p:txBody>
          <a:bodyPr anchor="ctr"/>
          <a:lstStyle/>
          <a:p>
            <a:pPr algn="ctr">
              <a:defRPr/>
            </a:pPr>
            <a:endParaRPr lang="en-US" sz="2222">
              <a:solidFill>
                <a:schemeClr val="lt1"/>
              </a:solidFill>
              <a:latin typeface="+mn-lt"/>
            </a:endParaRPr>
          </a:p>
        </p:txBody>
      </p:sp>
      <p:sp>
        <p:nvSpPr>
          <p:cNvPr id="7" name="Ellipse 6"/>
          <p:cNvSpPr>
            <a:spLocks noChangeArrowheads="1"/>
          </p:cNvSpPr>
          <p:nvPr/>
        </p:nvSpPr>
        <p:spPr bwMode="auto">
          <a:xfrm>
            <a:off x="5910170" y="4811147"/>
            <a:ext cx="97013" cy="114652"/>
          </a:xfrm>
          <a:prstGeom prst="ellipse">
            <a:avLst/>
          </a:prstGeom>
          <a:solidFill>
            <a:schemeClr val="tx1"/>
          </a:solidFill>
          <a:ln w="25400" algn="ctr">
            <a:solidFill>
              <a:schemeClr val="tx1"/>
            </a:solidFill>
            <a:round/>
            <a:headEnd/>
            <a:tailEnd/>
          </a:ln>
        </p:spPr>
        <p:txBody>
          <a:bodyPr anchor="ctr"/>
          <a:lstStyle/>
          <a:p>
            <a:pPr algn="ctr">
              <a:defRPr/>
            </a:pPr>
            <a:endParaRPr lang="en-US" sz="2222">
              <a:solidFill>
                <a:schemeClr val="lt1"/>
              </a:solidFill>
              <a:latin typeface="+mn-lt"/>
            </a:endParaRPr>
          </a:p>
        </p:txBody>
      </p:sp>
      <p:cxnSp>
        <p:nvCxnSpPr>
          <p:cNvPr id="25" name="Gerade Verbindung 24"/>
          <p:cNvCxnSpPr/>
          <p:nvPr/>
        </p:nvCxnSpPr>
        <p:spPr>
          <a:xfrm rot="5400000">
            <a:off x="5522114" y="5315619"/>
            <a:ext cx="85725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617" name="Textfeld 9"/>
          <p:cNvSpPr txBox="1">
            <a:spLocks noChangeArrowheads="1"/>
          </p:cNvSpPr>
          <p:nvPr/>
        </p:nvSpPr>
        <p:spPr bwMode="auto">
          <a:xfrm>
            <a:off x="2062909" y="3890397"/>
            <a:ext cx="15808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rgbClr val="000000"/>
                </a:solidFill>
                <a:latin typeface="Arial"/>
                <a:ea typeface="ＭＳ Ｐゴシック"/>
                <a:cs typeface="Arial"/>
              </a:rPr>
              <a:t>Application</a:t>
            </a:r>
            <a:br>
              <a:rPr lang="en-US" altLang="en-US" b="1">
                <a:solidFill>
                  <a:srgbClr val="000000"/>
                </a:solidFill>
              </a:rPr>
            </a:br>
            <a:r>
              <a:rPr lang="en-US" altLang="en-US" b="1">
                <a:solidFill>
                  <a:srgbClr val="000000"/>
                </a:solidFill>
                <a:latin typeface="Arial"/>
                <a:ea typeface="ＭＳ Ｐゴシック"/>
                <a:cs typeface="Arial"/>
              </a:rPr>
              <a:t>filed</a:t>
            </a:r>
          </a:p>
        </p:txBody>
      </p:sp>
      <p:sp>
        <p:nvSpPr>
          <p:cNvPr id="164882" name="Textfeld 11"/>
          <p:cNvSpPr txBox="1">
            <a:spLocks noChangeArrowheads="1"/>
          </p:cNvSpPr>
          <p:nvPr/>
        </p:nvSpPr>
        <p:spPr bwMode="auto">
          <a:xfrm>
            <a:off x="3827030" y="3890397"/>
            <a:ext cx="104067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Search</a:t>
            </a:r>
            <a:br>
              <a:rPr lang="en-US" altLang="en-US" b="1"/>
            </a:br>
            <a:r>
              <a:rPr lang="en-US" altLang="en-US" b="1"/>
              <a:t>report</a:t>
            </a:r>
          </a:p>
        </p:txBody>
      </p:sp>
      <p:sp>
        <p:nvSpPr>
          <p:cNvPr id="164883" name="Textfeld 12"/>
          <p:cNvSpPr txBox="1">
            <a:spLocks noChangeArrowheads="1"/>
          </p:cNvSpPr>
          <p:nvPr/>
        </p:nvSpPr>
        <p:spPr bwMode="auto">
          <a:xfrm>
            <a:off x="5269878" y="4050910"/>
            <a:ext cx="156645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solidFill>
                  <a:srgbClr val="FF0000"/>
                </a:solidFill>
                <a:latin typeface="Arial"/>
                <a:ea typeface="ＭＳ Ｐゴシック"/>
                <a:cs typeface="Arial"/>
              </a:rPr>
              <a:t>Publication</a:t>
            </a:r>
          </a:p>
        </p:txBody>
      </p:sp>
      <p:sp>
        <p:nvSpPr>
          <p:cNvPr id="164884" name="Textfeld 13"/>
          <p:cNvSpPr txBox="1">
            <a:spLocks noChangeArrowheads="1"/>
          </p:cNvSpPr>
          <p:nvPr/>
        </p:nvSpPr>
        <p:spPr bwMode="auto">
          <a:xfrm>
            <a:off x="8869976" y="4050910"/>
            <a:ext cx="8675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solidFill>
                  <a:srgbClr val="FF0000"/>
                </a:solidFill>
                <a:latin typeface="Arial"/>
                <a:ea typeface="ＭＳ Ｐゴシック"/>
                <a:cs typeface="Arial"/>
              </a:rPr>
              <a:t>Grant</a:t>
            </a:r>
          </a:p>
        </p:txBody>
      </p:sp>
      <p:sp>
        <p:nvSpPr>
          <p:cNvPr id="164885" name="Textfeld 14"/>
          <p:cNvSpPr txBox="1">
            <a:spLocks noChangeArrowheads="1"/>
          </p:cNvSpPr>
          <p:nvPr/>
        </p:nvSpPr>
        <p:spPr bwMode="auto">
          <a:xfrm>
            <a:off x="9990045" y="3809259"/>
            <a:ext cx="1359959" cy="91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78"/>
              <a:t>Opposition</a:t>
            </a:r>
          </a:p>
          <a:p>
            <a:pPr algn="ctr" eaLnBrk="1" hangingPunct="1">
              <a:spcBef>
                <a:spcPct val="0"/>
              </a:spcBef>
              <a:buFontTx/>
              <a:buNone/>
            </a:pPr>
            <a:r>
              <a:rPr lang="en-US" altLang="en-US" sz="1778"/>
              <a:t>period expires</a:t>
            </a:r>
          </a:p>
        </p:txBody>
      </p:sp>
      <p:sp>
        <p:nvSpPr>
          <p:cNvPr id="164886" name="Textfeld 12"/>
          <p:cNvSpPr txBox="1">
            <a:spLocks noChangeArrowheads="1"/>
          </p:cNvSpPr>
          <p:nvPr/>
        </p:nvSpPr>
        <p:spPr bwMode="auto">
          <a:xfrm>
            <a:off x="6788587" y="4050910"/>
            <a:ext cx="170912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t>Examination</a:t>
            </a:r>
          </a:p>
        </p:txBody>
      </p:sp>
      <p:grpSp>
        <p:nvGrpSpPr>
          <p:cNvPr id="164887" name="Group 23"/>
          <p:cNvGrpSpPr>
            <a:grpSpLocks/>
          </p:cNvGrpSpPr>
          <p:nvPr/>
        </p:nvGrpSpPr>
        <p:grpSpPr bwMode="auto">
          <a:xfrm>
            <a:off x="9908906" y="2401675"/>
            <a:ext cx="1506361" cy="1008944"/>
            <a:chOff x="3737" y="890"/>
            <a:chExt cx="854" cy="572"/>
          </a:xfrm>
        </p:grpSpPr>
        <p:sp>
          <p:nvSpPr>
            <p:cNvPr id="25638" name="Form"/>
            <p:cNvSpPr>
              <a:spLocks noChangeAspect="1" noEditPoints="1" noChangeArrowheads="1"/>
            </p:cNvSpPr>
            <p:nvPr/>
          </p:nvSpPr>
          <p:spPr bwMode="auto">
            <a:xfrm>
              <a:off x="4051" y="943"/>
              <a:ext cx="260" cy="25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35 w 21600"/>
                <a:gd name="T22" fmla="*/ 1261 h 21600"/>
                <a:gd name="T23" fmla="*/ 19440 w 21600"/>
                <a:gd name="T24" fmla="*/ 16305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39" name="Form"/>
            <p:cNvSpPr>
              <a:spLocks noChangeAspect="1" noEditPoints="1" noChangeArrowheads="1"/>
            </p:cNvSpPr>
            <p:nvPr/>
          </p:nvSpPr>
          <p:spPr bwMode="auto">
            <a:xfrm>
              <a:off x="4286" y="981"/>
              <a:ext cx="259" cy="2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1 h 21600"/>
                <a:gd name="T23" fmla="*/ 19432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0" name="Textfeld 13"/>
            <p:cNvSpPr txBox="1">
              <a:spLocks noChangeAspect="1" noChangeArrowheads="1"/>
            </p:cNvSpPr>
            <p:nvPr/>
          </p:nvSpPr>
          <p:spPr bwMode="auto">
            <a:xfrm>
              <a:off x="4332" y="981"/>
              <a:ext cx="229" cy="140"/>
            </a:xfrm>
            <a:prstGeom prst="rect">
              <a:avLst/>
            </a:prstGeom>
            <a:noFill/>
            <a:ln>
              <a:noFill/>
            </a:ln>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000" b="1"/>
                <a:t>CH</a:t>
              </a:r>
            </a:p>
          </p:txBody>
        </p:sp>
        <p:sp>
          <p:nvSpPr>
            <p:cNvPr id="25641" name="Form"/>
            <p:cNvSpPr>
              <a:spLocks noChangeAspect="1" noEditPoints="1" noChangeArrowheads="1"/>
            </p:cNvSpPr>
            <p:nvPr/>
          </p:nvSpPr>
          <p:spPr bwMode="auto">
            <a:xfrm>
              <a:off x="4059" y="890"/>
              <a:ext cx="261" cy="2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17 w 21600"/>
                <a:gd name="T22" fmla="*/ 1246 h 21600"/>
                <a:gd name="T23" fmla="*/ 19448 w 21600"/>
                <a:gd name="T24" fmla="*/ 1636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2" name="Textfeld 13"/>
            <p:cNvSpPr txBox="1">
              <a:spLocks noChangeAspect="1" noChangeArrowheads="1"/>
            </p:cNvSpPr>
            <p:nvPr/>
          </p:nvSpPr>
          <p:spPr bwMode="auto">
            <a:xfrm>
              <a:off x="4105" y="890"/>
              <a:ext cx="229" cy="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111" b="1"/>
                <a:t>TR</a:t>
              </a:r>
            </a:p>
          </p:txBody>
        </p:sp>
        <p:sp>
          <p:nvSpPr>
            <p:cNvPr id="25643" name="Textfeld 13"/>
            <p:cNvSpPr txBox="1">
              <a:spLocks noChangeAspect="1" noChangeArrowheads="1"/>
            </p:cNvSpPr>
            <p:nvPr/>
          </p:nvSpPr>
          <p:spPr bwMode="auto">
            <a:xfrm>
              <a:off x="4109" y="1036"/>
              <a:ext cx="228" cy="285"/>
            </a:xfrm>
            <a:prstGeom prst="rect">
              <a:avLst/>
            </a:prstGeom>
            <a:noFill/>
            <a:ln>
              <a:noFill/>
            </a:ln>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333" b="1"/>
                <a:t>RO</a:t>
              </a:r>
            </a:p>
          </p:txBody>
        </p:sp>
        <p:sp>
          <p:nvSpPr>
            <p:cNvPr id="25644" name="Form"/>
            <p:cNvSpPr>
              <a:spLocks noChangeAspect="1" noEditPoints="1" noChangeArrowheads="1"/>
            </p:cNvSpPr>
            <p:nvPr/>
          </p:nvSpPr>
          <p:spPr bwMode="auto">
            <a:xfrm>
              <a:off x="3787" y="981"/>
              <a:ext cx="261" cy="2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17 w 21600"/>
                <a:gd name="T22" fmla="*/ 1256 h 21600"/>
                <a:gd name="T23" fmla="*/ 19448 w 21600"/>
                <a:gd name="T24" fmla="*/ 1632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t>y</a:t>
              </a:r>
            </a:p>
          </p:txBody>
        </p:sp>
        <p:sp>
          <p:nvSpPr>
            <p:cNvPr id="25645" name="Form"/>
            <p:cNvSpPr>
              <a:spLocks noChangeAspect="1" noEditPoints="1" noChangeArrowheads="1"/>
            </p:cNvSpPr>
            <p:nvPr/>
          </p:nvSpPr>
          <p:spPr bwMode="auto">
            <a:xfrm>
              <a:off x="3968" y="1023"/>
              <a:ext cx="259" cy="2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6 h 21600"/>
                <a:gd name="T23" fmla="*/ 19432 w 21600"/>
                <a:gd name="T24" fmla="*/ 1632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6" name="Form"/>
            <p:cNvSpPr>
              <a:spLocks noChangeAspect="1" noEditPoints="1" noChangeArrowheads="1"/>
            </p:cNvSpPr>
            <p:nvPr/>
          </p:nvSpPr>
          <p:spPr bwMode="auto">
            <a:xfrm>
              <a:off x="3737" y="1092"/>
              <a:ext cx="260" cy="2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35 w 21600"/>
                <a:gd name="T22" fmla="*/ 1246 h 21600"/>
                <a:gd name="T23" fmla="*/ 19440 w 21600"/>
                <a:gd name="T24" fmla="*/ 1636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7" name="Form"/>
            <p:cNvSpPr>
              <a:spLocks noChangeAspect="1" noEditPoints="1" noChangeArrowheads="1"/>
            </p:cNvSpPr>
            <p:nvPr/>
          </p:nvSpPr>
          <p:spPr bwMode="auto">
            <a:xfrm>
              <a:off x="3824" y="1162"/>
              <a:ext cx="259" cy="2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1 h 21600"/>
                <a:gd name="T23" fmla="*/ 19432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8" name="Textfeld 13"/>
            <p:cNvSpPr txBox="1">
              <a:spLocks noChangeAspect="1" noChangeArrowheads="1"/>
            </p:cNvSpPr>
            <p:nvPr/>
          </p:nvSpPr>
          <p:spPr bwMode="auto">
            <a:xfrm>
              <a:off x="3881" y="1232"/>
              <a:ext cx="269" cy="149"/>
            </a:xfrm>
            <a:prstGeom prst="rect">
              <a:avLst/>
            </a:prstGeom>
            <a:noFill/>
            <a:ln>
              <a:noFill/>
            </a:ln>
            <a:extLst>
              <a:ext uri="{909E8E84-426E-40dd-AFC4-6F175D3DCCD1}">
                <a14:hiddenFill xmlns:a14="http://schemas.microsoft.com/office/drawing/2010/main" xmlns="">
                  <a:solidFill>
                    <a:srgbClr val="D3DDE5"/>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111" b="1"/>
                <a:t>GB</a:t>
              </a:r>
            </a:p>
          </p:txBody>
        </p:sp>
        <p:sp>
          <p:nvSpPr>
            <p:cNvPr id="25649" name="Textfeld 13"/>
            <p:cNvSpPr txBox="1">
              <a:spLocks noChangeAspect="1" noChangeArrowheads="1"/>
            </p:cNvSpPr>
            <p:nvPr/>
          </p:nvSpPr>
          <p:spPr bwMode="auto">
            <a:xfrm>
              <a:off x="4014" y="1026"/>
              <a:ext cx="229"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000" b="1"/>
                <a:t>DE</a:t>
              </a:r>
            </a:p>
          </p:txBody>
        </p:sp>
        <p:sp>
          <p:nvSpPr>
            <p:cNvPr id="25650" name="Form"/>
            <p:cNvSpPr>
              <a:spLocks noChangeAspect="1" noEditPoints="1" noChangeArrowheads="1"/>
            </p:cNvSpPr>
            <p:nvPr/>
          </p:nvSpPr>
          <p:spPr bwMode="auto">
            <a:xfrm>
              <a:off x="4131" y="1202"/>
              <a:ext cx="259" cy="2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329 h 21600"/>
                <a:gd name="T23" fmla="*/ 19432 w 21600"/>
                <a:gd name="T24" fmla="*/ 16283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51" name="Textfeld 13"/>
            <p:cNvSpPr txBox="1">
              <a:spLocks noChangeAspect="1" noChangeArrowheads="1"/>
            </p:cNvSpPr>
            <p:nvPr/>
          </p:nvSpPr>
          <p:spPr bwMode="auto">
            <a:xfrm>
              <a:off x="4131" y="1274"/>
              <a:ext cx="337" cy="149"/>
            </a:xfrm>
            <a:prstGeom prst="rect">
              <a:avLst/>
            </a:prstGeom>
            <a:noFill/>
            <a:ln>
              <a:noFill/>
            </a:ln>
            <a:extLst>
              <a:ext uri="{909E8E84-426E-40dd-AFC4-6F175D3DCCD1}">
                <a14:hiddenFill xmlns:a14="http://schemas.microsoft.com/office/drawing/2010/main" xmlns="">
                  <a:solidFill>
                    <a:srgbClr val="F3B5A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111" b="1"/>
                <a:t>CZ</a:t>
              </a:r>
            </a:p>
          </p:txBody>
        </p:sp>
        <p:grpSp>
          <p:nvGrpSpPr>
            <p:cNvPr id="25652" name="Group 38"/>
            <p:cNvGrpSpPr>
              <a:grpSpLocks/>
            </p:cNvGrpSpPr>
            <p:nvPr/>
          </p:nvGrpSpPr>
          <p:grpSpPr bwMode="auto">
            <a:xfrm>
              <a:off x="4332" y="1117"/>
              <a:ext cx="259" cy="259"/>
              <a:chOff x="3822" y="803"/>
              <a:chExt cx="259" cy="259"/>
            </a:xfrm>
          </p:grpSpPr>
          <p:sp>
            <p:nvSpPr>
              <p:cNvPr id="25653" name="Form"/>
              <p:cNvSpPr>
                <a:spLocks noChangeAspect="1" noEditPoints="1" noChangeArrowheads="1"/>
              </p:cNvSpPr>
              <p:nvPr/>
            </p:nvSpPr>
            <p:spPr bwMode="auto">
              <a:xfrm>
                <a:off x="3822" y="803"/>
                <a:ext cx="259" cy="2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1 h 21600"/>
                  <a:gd name="T23" fmla="*/ 19432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54" name="Textfeld 13"/>
              <p:cNvSpPr txBox="1">
                <a:spLocks noChangeAspect="1" noChangeArrowheads="1"/>
              </p:cNvSpPr>
              <p:nvPr/>
            </p:nvSpPr>
            <p:spPr bwMode="auto">
              <a:xfrm>
                <a:off x="3851" y="879"/>
                <a:ext cx="229" cy="140"/>
              </a:xfrm>
              <a:prstGeom prst="rect">
                <a:avLst/>
              </a:prstGeom>
              <a:noFill/>
              <a:ln>
                <a:noFill/>
              </a:ln>
              <a:extLst>
                <a:ext uri="{909E8E84-426E-40dd-AFC4-6F175D3DCCD1}">
                  <a14:hiddenFill xmlns:a14="http://schemas.microsoft.com/office/drawing/2010/main" xmlns="">
                    <a:solidFill>
                      <a:srgbClr val="D3DDE5"/>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000" b="1"/>
                  <a:t>FR</a:t>
                </a:r>
              </a:p>
            </p:txBody>
          </p:sp>
        </p:grpSp>
      </p:grpSp>
      <p:sp>
        <p:nvSpPr>
          <p:cNvPr id="144430" name="Rectangle 46"/>
          <p:cNvSpPr>
            <a:spLocks noChangeArrowheads="1"/>
          </p:cNvSpPr>
          <p:nvPr/>
        </p:nvSpPr>
        <p:spPr bwMode="auto">
          <a:xfrm>
            <a:off x="8390199" y="1569120"/>
            <a:ext cx="1760361" cy="799041"/>
          </a:xfrm>
          <a:prstGeom prst="rect">
            <a:avLst/>
          </a:prstGeom>
          <a:solidFill>
            <a:srgbClr val="D3DDE5"/>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algn="ctr" eaLnBrk="1" hangingPunct="1">
              <a:buClr>
                <a:schemeClr val="hlink"/>
              </a:buClr>
              <a:buSzPct val="70000"/>
              <a:buFont typeface="Wingdings" pitchFamily="2" charset="2"/>
              <a:buNone/>
            </a:pPr>
            <a:r>
              <a:rPr lang="en-GB" altLang="en-US" sz="1778">
                <a:latin typeface="Tahoma" pitchFamily="34" charset="0"/>
              </a:rPr>
              <a:t>Validation at </a:t>
            </a:r>
            <a:br>
              <a:rPr lang="en-GB" altLang="en-US" sz="1778">
                <a:latin typeface="Tahoma" pitchFamily="34" charset="0"/>
              </a:rPr>
            </a:br>
            <a:r>
              <a:rPr lang="en-GB" altLang="en-US" sz="1778">
                <a:latin typeface="Tahoma" pitchFamily="34" charset="0"/>
              </a:rPr>
              <a:t>national offices</a:t>
            </a:r>
          </a:p>
        </p:txBody>
      </p:sp>
      <p:sp>
        <p:nvSpPr>
          <p:cNvPr id="164906" name="Text Box 50"/>
          <p:cNvSpPr txBox="1">
            <a:spLocks noChangeArrowheads="1"/>
          </p:cNvSpPr>
          <p:nvPr/>
        </p:nvSpPr>
        <p:spPr bwMode="auto">
          <a:xfrm>
            <a:off x="5188739" y="1644966"/>
            <a:ext cx="2398889" cy="9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n-GB" altLang="en-US" sz="1750">
                <a:latin typeface="Arial"/>
                <a:ea typeface="ＭＳ Ｐゴシック"/>
                <a:cs typeface="Arial"/>
              </a:rPr>
              <a:t>Invention becomes </a:t>
            </a:r>
            <a:br>
              <a:rPr lang="en-GB" altLang="en-US" sz="1750"/>
            </a:br>
            <a:r>
              <a:rPr lang="en-GB" altLang="en-US" sz="1750">
                <a:latin typeface="Arial"/>
                <a:ea typeface="ＭＳ Ｐゴシック"/>
                <a:cs typeface="Arial"/>
              </a:rPr>
              <a:t>visible to the public for the first time!</a:t>
            </a:r>
          </a:p>
        </p:txBody>
      </p:sp>
      <p:sp>
        <p:nvSpPr>
          <p:cNvPr id="43025" name="AutoShape 17"/>
          <p:cNvSpPr>
            <a:spLocks noChangeArrowheads="1"/>
          </p:cNvSpPr>
          <p:nvPr/>
        </p:nvSpPr>
        <p:spPr bwMode="auto">
          <a:xfrm rot="10800000">
            <a:off x="8949350" y="2530438"/>
            <a:ext cx="719667" cy="239889"/>
          </a:xfrm>
          <a:prstGeom prst="downArrow">
            <a:avLst>
              <a:gd name="adj1" fmla="val 50000"/>
              <a:gd name="adj2" fmla="val 25000"/>
            </a:avLst>
          </a:prstGeom>
          <a:solidFill>
            <a:srgbClr val="D3DDE5"/>
          </a:solidFill>
          <a:ln w="9525">
            <a:solidFill>
              <a:schemeClr val="tx1"/>
            </a:solidFill>
            <a:miter lim="800000"/>
            <a:headEnd/>
            <a:tailEnd/>
          </a:ln>
        </p:spPr>
        <p:txBody>
          <a:bodyPr rot="10800000" vert="eaVert"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a:p>
        </p:txBody>
      </p:sp>
      <p:grpSp>
        <p:nvGrpSpPr>
          <p:cNvPr id="164908" name="Group 44"/>
          <p:cNvGrpSpPr>
            <a:grpSpLocks/>
          </p:cNvGrpSpPr>
          <p:nvPr/>
        </p:nvGrpSpPr>
        <p:grpSpPr bwMode="auto">
          <a:xfrm>
            <a:off x="3989295" y="2530438"/>
            <a:ext cx="915459" cy="1278820"/>
            <a:chOff x="1338" y="1570"/>
            <a:chExt cx="519" cy="725"/>
          </a:xfrm>
        </p:grpSpPr>
        <p:pic>
          <p:nvPicPr>
            <p:cNvPr id="25636" name="Picture 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9" y="1570"/>
              <a:ext cx="428" cy="58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37" name="Picture 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8" y="1706"/>
              <a:ext cx="406" cy="58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64911" name="Picture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4850" y="3011980"/>
            <a:ext cx="754944" cy="103716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4912" name="AutoShape 48"/>
          <p:cNvSpPr>
            <a:spLocks noChangeArrowheads="1"/>
          </p:cNvSpPr>
          <p:nvPr/>
        </p:nvSpPr>
        <p:spPr bwMode="auto">
          <a:xfrm>
            <a:off x="5269878" y="1569119"/>
            <a:ext cx="2380141" cy="1091359"/>
          </a:xfrm>
          <a:prstGeom prst="wedgeRoundRectCallout">
            <a:avLst>
              <a:gd name="adj1" fmla="val -15172"/>
              <a:gd name="adj2" fmla="val 77866"/>
              <a:gd name="adj3" fmla="val 16667"/>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a:p>
        </p:txBody>
      </p:sp>
      <p:sp>
        <p:nvSpPr>
          <p:cNvPr id="2" name="Ellipse 5"/>
          <p:cNvSpPr>
            <a:spLocks noChangeArrowheads="1"/>
          </p:cNvSpPr>
          <p:nvPr/>
        </p:nvSpPr>
        <p:spPr bwMode="auto">
          <a:xfrm>
            <a:off x="9189240" y="4814675"/>
            <a:ext cx="97014" cy="114652"/>
          </a:xfrm>
          <a:prstGeom prst="ellipse">
            <a:avLst/>
          </a:prstGeom>
          <a:solidFill>
            <a:schemeClr val="tx1"/>
          </a:solidFill>
          <a:ln w="25400" algn="ctr">
            <a:solidFill>
              <a:schemeClr val="tx1"/>
            </a:solidFill>
            <a:round/>
            <a:headEnd/>
            <a:tailEnd/>
          </a:ln>
        </p:spPr>
        <p:txBody>
          <a:bodyPr anchor="ctr"/>
          <a:lstStyle/>
          <a:p>
            <a:pPr algn="ctr">
              <a:defRPr/>
            </a:pPr>
            <a:endParaRPr lang="en-US" sz="2222">
              <a:solidFill>
                <a:schemeClr val="lt1"/>
              </a:solidFill>
              <a:latin typeface="+mn-lt"/>
            </a:endParaRPr>
          </a:p>
        </p:txBody>
      </p:sp>
      <p:sp>
        <p:nvSpPr>
          <p:cNvPr id="3" name="Ellipse 5"/>
          <p:cNvSpPr>
            <a:spLocks noChangeArrowheads="1"/>
          </p:cNvSpPr>
          <p:nvPr/>
        </p:nvSpPr>
        <p:spPr bwMode="auto">
          <a:xfrm>
            <a:off x="10630337" y="4814675"/>
            <a:ext cx="97013" cy="114652"/>
          </a:xfrm>
          <a:prstGeom prst="ellipse">
            <a:avLst/>
          </a:prstGeom>
          <a:solidFill>
            <a:schemeClr val="tx1"/>
          </a:solidFill>
          <a:ln w="25400" algn="ctr">
            <a:solidFill>
              <a:schemeClr val="tx1"/>
            </a:solidFill>
            <a:round/>
            <a:headEnd/>
            <a:tailEnd/>
          </a:ln>
        </p:spPr>
        <p:txBody>
          <a:bodyPr anchor="ctr"/>
          <a:lstStyle/>
          <a:p>
            <a:pPr algn="ctr">
              <a:defRPr/>
            </a:pPr>
            <a:endParaRPr lang="en-US" sz="2222">
              <a:solidFill>
                <a:schemeClr val="lt1"/>
              </a:solidFill>
              <a:latin typeface="+mn-lt"/>
            </a:endParaRPr>
          </a:p>
        </p:txBody>
      </p:sp>
      <p:pic>
        <p:nvPicPr>
          <p:cNvPr id="164916" name="Picture 4" descr="PatDoc_Jack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0281" y="3010216"/>
            <a:ext cx="684389" cy="1038931"/>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5634" name="Picture 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90" y="2770327"/>
            <a:ext cx="779639" cy="10389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621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9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8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490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488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48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49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49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49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87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49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488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64911"/>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6488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87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49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488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0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44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48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488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4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2" grpId="0"/>
      <p:bldP spid="164873" grpId="0" animBg="1"/>
      <p:bldP spid="164874" grpId="0" animBg="1"/>
      <p:bldP spid="164875" grpId="0" animBg="1"/>
      <p:bldP spid="6" grpId="0" animBg="1"/>
      <p:bldP spid="6" grpId="1" animBg="1"/>
      <p:bldP spid="7" grpId="0" animBg="1"/>
      <p:bldP spid="164882" grpId="0"/>
      <p:bldP spid="164882" grpId="1"/>
      <p:bldP spid="164883" grpId="0"/>
      <p:bldP spid="164884" grpId="0"/>
      <p:bldP spid="164885" grpId="0"/>
      <p:bldP spid="164886" grpId="0"/>
      <p:bldP spid="164886" grpId="1"/>
      <p:bldP spid="144430" grpId="0" animBg="1"/>
      <p:bldP spid="164906" grpId="0"/>
      <p:bldP spid="43025" grpId="0" animBg="1"/>
      <p:bldP spid="164912" grpId="0" animBg="1"/>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E854-637A-4ED4-B406-09EF3D1B34F7}"/>
              </a:ext>
            </a:extLst>
          </p:cNvPr>
          <p:cNvSpPr>
            <a:spLocks noGrp="1"/>
          </p:cNvSpPr>
          <p:nvPr>
            <p:ph type="title"/>
          </p:nvPr>
        </p:nvSpPr>
        <p:spPr>
          <a:xfrm>
            <a:off x="696190" y="431219"/>
            <a:ext cx="12231688" cy="719138"/>
          </a:xfrm>
        </p:spPr>
        <p:txBody>
          <a:bodyPr/>
          <a:lstStyle/>
          <a:p>
            <a:r>
              <a:rPr lang="en-GB">
                <a:latin typeface="Arial" panose="020B0604020202020204" pitchFamily="34" charset="0"/>
                <a:cs typeface="Arial" panose="020B0604020202020204" pitchFamily="34" charset="0"/>
              </a:rPr>
              <a:t>Finding freely available technologies in a country</a:t>
            </a:r>
            <a:endParaRPr lang="en-A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94EBC1E-8A5C-4860-A171-6C9F7B59772C}"/>
              </a:ext>
            </a:extLst>
          </p:cNvPr>
          <p:cNvSpPr txBox="1"/>
          <p:nvPr/>
        </p:nvSpPr>
        <p:spPr>
          <a:xfrm>
            <a:off x="1341463" y="6086047"/>
            <a:ext cx="10386469" cy="369332"/>
          </a:xfrm>
          <a:prstGeom prst="rect">
            <a:avLst/>
          </a:prstGeom>
          <a:noFill/>
        </p:spPr>
        <p:txBody>
          <a:bodyPr wrap="square" rtlCol="0">
            <a:spAutoFit/>
          </a:bodyPr>
          <a:lstStyle/>
          <a:p>
            <a:endParaRPr lang="en-AT"/>
          </a:p>
        </p:txBody>
      </p:sp>
      <p:sp>
        <p:nvSpPr>
          <p:cNvPr id="5" name="TextBox 4">
            <a:extLst>
              <a:ext uri="{FF2B5EF4-FFF2-40B4-BE49-F238E27FC236}">
                <a16:creationId xmlns:a16="http://schemas.microsoft.com/office/drawing/2014/main" id="{DECB6ADD-5AEC-4103-B50D-3D114024E65D}"/>
              </a:ext>
            </a:extLst>
          </p:cNvPr>
          <p:cNvSpPr txBox="1"/>
          <p:nvPr/>
        </p:nvSpPr>
        <p:spPr>
          <a:xfrm>
            <a:off x="1011742" y="5046668"/>
            <a:ext cx="12023841" cy="369332"/>
          </a:xfrm>
          <a:prstGeom prst="rect">
            <a:avLst/>
          </a:prstGeom>
          <a:noFill/>
        </p:spPr>
        <p:txBody>
          <a:bodyPr wrap="square" rtlCol="0">
            <a:spAutoFit/>
          </a:bodyPr>
          <a:lstStyle/>
          <a:p>
            <a:r>
              <a:rPr lang="en-GB">
                <a:solidFill>
                  <a:schemeClr val="bg1">
                    <a:lumMod val="65000"/>
                  </a:schemeClr>
                </a:solidFill>
              </a:rPr>
              <a:t>File</a:t>
            </a:r>
            <a:r>
              <a:rPr lang="en-GB"/>
              <a:t>     </a:t>
            </a:r>
            <a:r>
              <a:rPr lang="en-GB">
                <a:solidFill>
                  <a:schemeClr val="bg1">
                    <a:lumMod val="65000"/>
                  </a:schemeClr>
                </a:solidFill>
              </a:rPr>
              <a:t>Search</a:t>
            </a:r>
            <a:r>
              <a:rPr lang="en-GB"/>
              <a:t>    </a:t>
            </a:r>
            <a:r>
              <a:rPr lang="en-GB">
                <a:solidFill>
                  <a:schemeClr val="bg1">
                    <a:lumMod val="65000"/>
                  </a:schemeClr>
                </a:solidFill>
              </a:rPr>
              <a:t>Examine</a:t>
            </a:r>
            <a:r>
              <a:rPr lang="en-GB"/>
              <a:t>	</a:t>
            </a:r>
            <a:r>
              <a:rPr lang="en-GB">
                <a:solidFill>
                  <a:schemeClr val="bg1">
                    <a:lumMod val="65000"/>
                  </a:schemeClr>
                </a:solidFill>
              </a:rPr>
              <a:t>Grant</a:t>
            </a:r>
            <a:r>
              <a:rPr lang="en-GB"/>
              <a:t>    </a:t>
            </a:r>
            <a:r>
              <a:rPr lang="en-GB" b="1"/>
              <a:t>Oppose</a:t>
            </a:r>
            <a:r>
              <a:rPr lang="en-GB"/>
              <a:t>     </a:t>
            </a:r>
            <a:r>
              <a:rPr lang="en-GB">
                <a:solidFill>
                  <a:schemeClr val="bg1">
                    <a:lumMod val="65000"/>
                  </a:schemeClr>
                </a:solidFill>
              </a:rPr>
              <a:t>Renew</a:t>
            </a:r>
            <a:r>
              <a:rPr lang="en-GB"/>
              <a:t>       </a:t>
            </a:r>
            <a:r>
              <a:rPr lang="en-GB" b="1"/>
              <a:t>Lapse</a:t>
            </a:r>
            <a:r>
              <a:rPr lang="en-GB"/>
              <a:t>                 </a:t>
            </a:r>
            <a:r>
              <a:rPr lang="en-GB" b="1"/>
              <a:t>Invalidate</a:t>
            </a:r>
            <a:r>
              <a:rPr lang="en-GB"/>
              <a:t>		 </a:t>
            </a:r>
            <a:r>
              <a:rPr lang="en-GB" b="1"/>
              <a:t>Expire</a:t>
            </a:r>
            <a:endParaRPr lang="en-AT" b="1"/>
          </a:p>
        </p:txBody>
      </p:sp>
      <p:sp>
        <p:nvSpPr>
          <p:cNvPr id="9" name="Freeform: Shape 8">
            <a:extLst>
              <a:ext uri="{FF2B5EF4-FFF2-40B4-BE49-F238E27FC236}">
                <a16:creationId xmlns:a16="http://schemas.microsoft.com/office/drawing/2014/main" id="{8344A960-ADB9-4063-961D-CDED30C5F18A}"/>
              </a:ext>
            </a:extLst>
          </p:cNvPr>
          <p:cNvSpPr/>
          <p:nvPr/>
        </p:nvSpPr>
        <p:spPr>
          <a:xfrm>
            <a:off x="1085007" y="4931195"/>
            <a:ext cx="11238611" cy="60768"/>
          </a:xfrm>
          <a:custGeom>
            <a:avLst/>
            <a:gdLst>
              <a:gd name="connsiteX0" fmla="*/ 0 w 9232776"/>
              <a:gd name="connsiteY0" fmla="*/ 0 h 0"/>
              <a:gd name="connsiteX1" fmla="*/ 9232776 w 9232776"/>
              <a:gd name="connsiteY1" fmla="*/ 0 h 0"/>
              <a:gd name="connsiteX2" fmla="*/ 9232776 w 9232776"/>
              <a:gd name="connsiteY2" fmla="*/ 0 h 0"/>
            </a:gdLst>
            <a:ahLst/>
            <a:cxnLst>
              <a:cxn ang="0">
                <a:pos x="connsiteX0" y="connsiteY0"/>
              </a:cxn>
              <a:cxn ang="0">
                <a:pos x="connsiteX1" y="connsiteY1"/>
              </a:cxn>
              <a:cxn ang="0">
                <a:pos x="connsiteX2" y="connsiteY2"/>
              </a:cxn>
            </a:cxnLst>
            <a:rect l="l" t="t" r="r" b="b"/>
            <a:pathLst>
              <a:path w="9232776">
                <a:moveTo>
                  <a:pt x="0" y="0"/>
                </a:moveTo>
                <a:lnTo>
                  <a:pt x="9232776" y="0"/>
                </a:lnTo>
                <a:lnTo>
                  <a:pt x="9232776"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3" name="Freeform: Shape 12">
            <a:extLst>
              <a:ext uri="{FF2B5EF4-FFF2-40B4-BE49-F238E27FC236}">
                <a16:creationId xmlns:a16="http://schemas.microsoft.com/office/drawing/2014/main" id="{072DD6CC-EDDB-4619-9C92-7A9D5AA37A04}"/>
              </a:ext>
            </a:extLst>
          </p:cNvPr>
          <p:cNvSpPr/>
          <p:nvPr/>
        </p:nvSpPr>
        <p:spPr>
          <a:xfrm>
            <a:off x="1085007" y="2345821"/>
            <a:ext cx="6200849" cy="2492470"/>
          </a:xfrm>
          <a:custGeom>
            <a:avLst/>
            <a:gdLst>
              <a:gd name="connsiteX0" fmla="*/ 0 w 5841948"/>
              <a:gd name="connsiteY0" fmla="*/ 2530156 h 2565667"/>
              <a:gd name="connsiteX1" fmla="*/ 4918229 w 5841948"/>
              <a:gd name="connsiteY1" fmla="*/ 20 h 2565667"/>
              <a:gd name="connsiteX2" fmla="*/ 5841507 w 5841948"/>
              <a:gd name="connsiteY2" fmla="*/ 2565667 h 2565667"/>
              <a:gd name="connsiteX3" fmla="*/ 5841507 w 5841948"/>
              <a:gd name="connsiteY3" fmla="*/ 2565667 h 2565667"/>
              <a:gd name="connsiteX4" fmla="*/ 5841507 w 5841948"/>
              <a:gd name="connsiteY4" fmla="*/ 2565667 h 2565667"/>
              <a:gd name="connsiteX5" fmla="*/ 5841507 w 5841948"/>
              <a:gd name="connsiteY5" fmla="*/ 2565667 h 2565667"/>
              <a:gd name="connsiteX0" fmla="*/ 0 w 5841507"/>
              <a:gd name="connsiteY0" fmla="*/ 2550126 h 2585637"/>
              <a:gd name="connsiteX1" fmla="*/ 4727811 w 5841507"/>
              <a:gd name="connsiteY1" fmla="*/ 20 h 2585637"/>
              <a:gd name="connsiteX2" fmla="*/ 5841507 w 5841507"/>
              <a:gd name="connsiteY2" fmla="*/ 2585637 h 2585637"/>
              <a:gd name="connsiteX3" fmla="*/ 5841507 w 5841507"/>
              <a:gd name="connsiteY3" fmla="*/ 2585637 h 2585637"/>
              <a:gd name="connsiteX4" fmla="*/ 5841507 w 5841507"/>
              <a:gd name="connsiteY4" fmla="*/ 2585637 h 2585637"/>
              <a:gd name="connsiteX5" fmla="*/ 5841507 w 5841507"/>
              <a:gd name="connsiteY5" fmla="*/ 2585637 h 25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07" h="2585637">
                <a:moveTo>
                  <a:pt x="0" y="2550126"/>
                </a:moveTo>
                <a:cubicBezTo>
                  <a:pt x="1972322" y="1282099"/>
                  <a:pt x="3754227" y="-5898"/>
                  <a:pt x="4727811" y="20"/>
                </a:cubicBezTo>
                <a:cubicBezTo>
                  <a:pt x="5701395" y="5938"/>
                  <a:pt x="5841507" y="2585637"/>
                  <a:pt x="5841507" y="2585637"/>
                </a:cubicBezTo>
                <a:lnTo>
                  <a:pt x="5841507" y="2585637"/>
                </a:lnTo>
                <a:lnTo>
                  <a:pt x="5841507" y="2585637"/>
                </a:lnTo>
                <a:lnTo>
                  <a:pt x="5841507" y="2585637"/>
                </a:lnTo>
              </a:path>
            </a:pathLst>
          </a:custGeom>
          <a:ln>
            <a:solidFill>
              <a:srgbClr val="399CB8"/>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AT"/>
          </a:p>
        </p:txBody>
      </p:sp>
      <p:sp>
        <p:nvSpPr>
          <p:cNvPr id="14" name="Freeform: Shape 13">
            <a:extLst>
              <a:ext uri="{FF2B5EF4-FFF2-40B4-BE49-F238E27FC236}">
                <a16:creationId xmlns:a16="http://schemas.microsoft.com/office/drawing/2014/main" id="{BC1BED43-CD66-4BBA-A36C-10B81BF7D65F}"/>
              </a:ext>
            </a:extLst>
          </p:cNvPr>
          <p:cNvSpPr/>
          <p:nvPr/>
        </p:nvSpPr>
        <p:spPr>
          <a:xfrm>
            <a:off x="1085007" y="1711341"/>
            <a:ext cx="10475241" cy="3126950"/>
          </a:xfrm>
          <a:custGeom>
            <a:avLst/>
            <a:gdLst>
              <a:gd name="connsiteX0" fmla="*/ 0 w 9428085"/>
              <a:gd name="connsiteY0" fmla="*/ 2716710 h 2814365"/>
              <a:gd name="connsiteX1" fmla="*/ 4847207 w 9428085"/>
              <a:gd name="connsiteY1" fmla="*/ 143 h 2814365"/>
              <a:gd name="connsiteX2" fmla="*/ 9428085 w 9428085"/>
              <a:gd name="connsiteY2" fmla="*/ 2814365 h 2814365"/>
              <a:gd name="connsiteX3" fmla="*/ 9428085 w 9428085"/>
              <a:gd name="connsiteY3" fmla="*/ 2814365 h 2814365"/>
              <a:gd name="connsiteX4" fmla="*/ 9428085 w 9428085"/>
              <a:gd name="connsiteY4" fmla="*/ 2814365 h 281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085" h="2814365">
                <a:moveTo>
                  <a:pt x="0" y="2716710"/>
                </a:moveTo>
                <a:cubicBezTo>
                  <a:pt x="1637930" y="1350288"/>
                  <a:pt x="3275860" y="-16133"/>
                  <a:pt x="4847207" y="143"/>
                </a:cubicBezTo>
                <a:cubicBezTo>
                  <a:pt x="6418554" y="16419"/>
                  <a:pt x="9428085" y="2814365"/>
                  <a:pt x="9428085" y="2814365"/>
                </a:cubicBezTo>
                <a:lnTo>
                  <a:pt x="9428085" y="2814365"/>
                </a:lnTo>
                <a:lnTo>
                  <a:pt x="9428085" y="2814365"/>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AT"/>
          </a:p>
        </p:txBody>
      </p:sp>
      <p:sp>
        <p:nvSpPr>
          <p:cNvPr id="10" name="Freeform: Shape 9">
            <a:extLst>
              <a:ext uri="{FF2B5EF4-FFF2-40B4-BE49-F238E27FC236}">
                <a16:creationId xmlns:a16="http://schemas.microsoft.com/office/drawing/2014/main" id="{EAAC1112-0D1B-48A0-B1B3-FC8F2C2984A7}"/>
              </a:ext>
            </a:extLst>
          </p:cNvPr>
          <p:cNvSpPr/>
          <p:nvPr/>
        </p:nvSpPr>
        <p:spPr>
          <a:xfrm>
            <a:off x="1123508" y="2064595"/>
            <a:ext cx="7905282" cy="2773695"/>
          </a:xfrm>
          <a:custGeom>
            <a:avLst/>
            <a:gdLst>
              <a:gd name="connsiteX0" fmla="*/ 0 w 5841948"/>
              <a:gd name="connsiteY0" fmla="*/ 2530156 h 2565667"/>
              <a:gd name="connsiteX1" fmla="*/ 4918229 w 5841948"/>
              <a:gd name="connsiteY1" fmla="*/ 20 h 2565667"/>
              <a:gd name="connsiteX2" fmla="*/ 5841507 w 5841948"/>
              <a:gd name="connsiteY2" fmla="*/ 2565667 h 2565667"/>
              <a:gd name="connsiteX3" fmla="*/ 5841507 w 5841948"/>
              <a:gd name="connsiteY3" fmla="*/ 2565667 h 2565667"/>
              <a:gd name="connsiteX4" fmla="*/ 5841507 w 5841948"/>
              <a:gd name="connsiteY4" fmla="*/ 2565667 h 2565667"/>
              <a:gd name="connsiteX5" fmla="*/ 5841507 w 5841948"/>
              <a:gd name="connsiteY5" fmla="*/ 2565667 h 2565667"/>
              <a:gd name="connsiteX0" fmla="*/ 0 w 5841507"/>
              <a:gd name="connsiteY0" fmla="*/ 2644454 h 2679965"/>
              <a:gd name="connsiteX1" fmla="*/ 3971023 w 5841507"/>
              <a:gd name="connsiteY1" fmla="*/ 18 h 2679965"/>
              <a:gd name="connsiteX2" fmla="*/ 5841507 w 5841507"/>
              <a:gd name="connsiteY2" fmla="*/ 2679965 h 2679965"/>
              <a:gd name="connsiteX3" fmla="*/ 5841507 w 5841507"/>
              <a:gd name="connsiteY3" fmla="*/ 2679965 h 2679965"/>
              <a:gd name="connsiteX4" fmla="*/ 5841507 w 5841507"/>
              <a:gd name="connsiteY4" fmla="*/ 2679965 h 2679965"/>
              <a:gd name="connsiteX5" fmla="*/ 5841507 w 5841507"/>
              <a:gd name="connsiteY5" fmla="*/ 2679965 h 2679965"/>
              <a:gd name="connsiteX0" fmla="*/ 0 w 5814825"/>
              <a:gd name="connsiteY0" fmla="*/ 2717926 h 2717926"/>
              <a:gd name="connsiteX1" fmla="*/ 3944341 w 5814825"/>
              <a:gd name="connsiteY1" fmla="*/ 12 h 2717926"/>
              <a:gd name="connsiteX2" fmla="*/ 5814825 w 5814825"/>
              <a:gd name="connsiteY2" fmla="*/ 2679959 h 2717926"/>
              <a:gd name="connsiteX3" fmla="*/ 5814825 w 5814825"/>
              <a:gd name="connsiteY3" fmla="*/ 2679959 h 2717926"/>
              <a:gd name="connsiteX4" fmla="*/ 5814825 w 5814825"/>
              <a:gd name="connsiteY4" fmla="*/ 2679959 h 2717926"/>
              <a:gd name="connsiteX5" fmla="*/ 5814825 w 5814825"/>
              <a:gd name="connsiteY5" fmla="*/ 2679959 h 2717926"/>
              <a:gd name="connsiteX0" fmla="*/ 0 w 5908212"/>
              <a:gd name="connsiteY0" fmla="*/ 2619996 h 2680001"/>
              <a:gd name="connsiteX1" fmla="*/ 4037728 w 5908212"/>
              <a:gd name="connsiteY1" fmla="*/ 54 h 2680001"/>
              <a:gd name="connsiteX2" fmla="*/ 5908212 w 5908212"/>
              <a:gd name="connsiteY2" fmla="*/ 2680001 h 2680001"/>
              <a:gd name="connsiteX3" fmla="*/ 5908212 w 5908212"/>
              <a:gd name="connsiteY3" fmla="*/ 2680001 h 2680001"/>
              <a:gd name="connsiteX4" fmla="*/ 5908212 w 5908212"/>
              <a:gd name="connsiteY4" fmla="*/ 2680001 h 2680001"/>
              <a:gd name="connsiteX5" fmla="*/ 5908212 w 5908212"/>
              <a:gd name="connsiteY5" fmla="*/ 2680001 h 2680001"/>
              <a:gd name="connsiteX0" fmla="*/ 0 w 5908212"/>
              <a:gd name="connsiteY0" fmla="*/ 2619999 h 2680004"/>
              <a:gd name="connsiteX1" fmla="*/ 4037728 w 5908212"/>
              <a:gd name="connsiteY1" fmla="*/ 57 h 2680004"/>
              <a:gd name="connsiteX2" fmla="*/ 5908212 w 5908212"/>
              <a:gd name="connsiteY2" fmla="*/ 2680004 h 2680004"/>
              <a:gd name="connsiteX3" fmla="*/ 5908212 w 5908212"/>
              <a:gd name="connsiteY3" fmla="*/ 2680004 h 2680004"/>
              <a:gd name="connsiteX4" fmla="*/ 5908212 w 5908212"/>
              <a:gd name="connsiteY4" fmla="*/ 2680004 h 2680004"/>
              <a:gd name="connsiteX5" fmla="*/ 5908212 w 5908212"/>
              <a:gd name="connsiteY5" fmla="*/ 2680004 h 2680004"/>
              <a:gd name="connsiteX0" fmla="*/ 0 w 5841507"/>
              <a:gd name="connsiteY0" fmla="*/ 2628150 h 2679990"/>
              <a:gd name="connsiteX1" fmla="*/ 3971023 w 5841507"/>
              <a:gd name="connsiteY1" fmla="*/ 43 h 2679990"/>
              <a:gd name="connsiteX2" fmla="*/ 5841507 w 5841507"/>
              <a:gd name="connsiteY2" fmla="*/ 2679990 h 2679990"/>
              <a:gd name="connsiteX3" fmla="*/ 5841507 w 5841507"/>
              <a:gd name="connsiteY3" fmla="*/ 2679990 h 2679990"/>
              <a:gd name="connsiteX4" fmla="*/ 5841507 w 5841507"/>
              <a:gd name="connsiteY4" fmla="*/ 2679990 h 2679990"/>
              <a:gd name="connsiteX5" fmla="*/ 5841507 w 5841507"/>
              <a:gd name="connsiteY5" fmla="*/ 2679990 h 2679990"/>
              <a:gd name="connsiteX0" fmla="*/ 0 w 5841507"/>
              <a:gd name="connsiteY0" fmla="*/ 2628153 h 2679993"/>
              <a:gd name="connsiteX1" fmla="*/ 3971023 w 5841507"/>
              <a:gd name="connsiteY1" fmla="*/ 46 h 2679993"/>
              <a:gd name="connsiteX2" fmla="*/ 5841507 w 5841507"/>
              <a:gd name="connsiteY2" fmla="*/ 2679993 h 2679993"/>
              <a:gd name="connsiteX3" fmla="*/ 5841507 w 5841507"/>
              <a:gd name="connsiteY3" fmla="*/ 2679993 h 2679993"/>
              <a:gd name="connsiteX4" fmla="*/ 5841507 w 5841507"/>
              <a:gd name="connsiteY4" fmla="*/ 2679993 h 2679993"/>
              <a:gd name="connsiteX5" fmla="*/ 5841507 w 5841507"/>
              <a:gd name="connsiteY5" fmla="*/ 2679993 h 2679993"/>
              <a:gd name="connsiteX0" fmla="*/ 0 w 5813195"/>
              <a:gd name="connsiteY0" fmla="*/ 2591047 h 2680088"/>
              <a:gd name="connsiteX1" fmla="*/ 3942711 w 5813195"/>
              <a:gd name="connsiteY1" fmla="*/ 141 h 2680088"/>
              <a:gd name="connsiteX2" fmla="*/ 5813195 w 5813195"/>
              <a:gd name="connsiteY2" fmla="*/ 2680088 h 2680088"/>
              <a:gd name="connsiteX3" fmla="*/ 5813195 w 5813195"/>
              <a:gd name="connsiteY3" fmla="*/ 2680088 h 2680088"/>
              <a:gd name="connsiteX4" fmla="*/ 5813195 w 5813195"/>
              <a:gd name="connsiteY4" fmla="*/ 2680088 h 2680088"/>
              <a:gd name="connsiteX5" fmla="*/ 5813195 w 5813195"/>
              <a:gd name="connsiteY5" fmla="*/ 2680088 h 2680088"/>
              <a:gd name="connsiteX0" fmla="*/ 0 w 5813195"/>
              <a:gd name="connsiteY0" fmla="*/ 2591060 h 2680101"/>
              <a:gd name="connsiteX1" fmla="*/ 3942711 w 5813195"/>
              <a:gd name="connsiteY1" fmla="*/ 154 h 2680101"/>
              <a:gd name="connsiteX2" fmla="*/ 5813195 w 5813195"/>
              <a:gd name="connsiteY2" fmla="*/ 2680101 h 2680101"/>
              <a:gd name="connsiteX3" fmla="*/ 5813195 w 5813195"/>
              <a:gd name="connsiteY3" fmla="*/ 2680101 h 2680101"/>
              <a:gd name="connsiteX4" fmla="*/ 5813195 w 5813195"/>
              <a:gd name="connsiteY4" fmla="*/ 2680101 h 2680101"/>
              <a:gd name="connsiteX5" fmla="*/ 5813195 w 5813195"/>
              <a:gd name="connsiteY5" fmla="*/ 2680101 h 268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195" h="2680101">
                <a:moveTo>
                  <a:pt x="0" y="2591060"/>
                </a:moveTo>
                <a:cubicBezTo>
                  <a:pt x="1761869" y="1041114"/>
                  <a:pt x="2973845" y="-14686"/>
                  <a:pt x="3942711" y="154"/>
                </a:cubicBezTo>
                <a:cubicBezTo>
                  <a:pt x="4911577" y="14994"/>
                  <a:pt x="5813195" y="2680101"/>
                  <a:pt x="5813195" y="2680101"/>
                </a:cubicBezTo>
                <a:lnTo>
                  <a:pt x="5813195" y="2680101"/>
                </a:lnTo>
                <a:lnTo>
                  <a:pt x="5813195" y="2680101"/>
                </a:lnTo>
                <a:lnTo>
                  <a:pt x="5813195" y="2680101"/>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AT"/>
          </a:p>
        </p:txBody>
      </p:sp>
      <p:sp>
        <p:nvSpPr>
          <p:cNvPr id="11" name="Freeform: Shape 10">
            <a:extLst>
              <a:ext uri="{FF2B5EF4-FFF2-40B4-BE49-F238E27FC236}">
                <a16:creationId xmlns:a16="http://schemas.microsoft.com/office/drawing/2014/main" id="{FB5C83AB-0B9B-44D9-ADB6-ABCC76148226}"/>
              </a:ext>
            </a:extLst>
          </p:cNvPr>
          <p:cNvSpPr/>
          <p:nvPr/>
        </p:nvSpPr>
        <p:spPr>
          <a:xfrm>
            <a:off x="1170029" y="3226790"/>
            <a:ext cx="3960579" cy="1611501"/>
          </a:xfrm>
          <a:custGeom>
            <a:avLst/>
            <a:gdLst>
              <a:gd name="connsiteX0" fmla="*/ 0 w 5841948"/>
              <a:gd name="connsiteY0" fmla="*/ 2530156 h 2565667"/>
              <a:gd name="connsiteX1" fmla="*/ 4918229 w 5841948"/>
              <a:gd name="connsiteY1" fmla="*/ 20 h 2565667"/>
              <a:gd name="connsiteX2" fmla="*/ 5841507 w 5841948"/>
              <a:gd name="connsiteY2" fmla="*/ 2565667 h 2565667"/>
              <a:gd name="connsiteX3" fmla="*/ 5841507 w 5841948"/>
              <a:gd name="connsiteY3" fmla="*/ 2565667 h 2565667"/>
              <a:gd name="connsiteX4" fmla="*/ 5841507 w 5841948"/>
              <a:gd name="connsiteY4" fmla="*/ 2565667 h 2565667"/>
              <a:gd name="connsiteX5" fmla="*/ 5841507 w 5841948"/>
              <a:gd name="connsiteY5" fmla="*/ 2565667 h 2565667"/>
              <a:gd name="connsiteX0" fmla="*/ 0 w 5943576"/>
              <a:gd name="connsiteY0" fmla="*/ 2381026 h 2566258"/>
              <a:gd name="connsiteX1" fmla="*/ 5019341 w 5943576"/>
              <a:gd name="connsiteY1" fmla="*/ 611 h 2566258"/>
              <a:gd name="connsiteX2" fmla="*/ 5942619 w 5943576"/>
              <a:gd name="connsiteY2" fmla="*/ 2566258 h 2566258"/>
              <a:gd name="connsiteX3" fmla="*/ 5942619 w 5943576"/>
              <a:gd name="connsiteY3" fmla="*/ 2566258 h 2566258"/>
              <a:gd name="connsiteX4" fmla="*/ 5942619 w 5943576"/>
              <a:gd name="connsiteY4" fmla="*/ 2566258 h 2566258"/>
              <a:gd name="connsiteX5" fmla="*/ 5942619 w 5943576"/>
              <a:gd name="connsiteY5" fmla="*/ 2566258 h 2566258"/>
              <a:gd name="connsiteX0" fmla="*/ 0 w 5943576"/>
              <a:gd name="connsiteY0" fmla="*/ 2381026 h 2566258"/>
              <a:gd name="connsiteX1" fmla="*/ 5019341 w 5943576"/>
              <a:gd name="connsiteY1" fmla="*/ 611 h 2566258"/>
              <a:gd name="connsiteX2" fmla="*/ 5942619 w 5943576"/>
              <a:gd name="connsiteY2" fmla="*/ 2566258 h 2566258"/>
              <a:gd name="connsiteX3" fmla="*/ 5942619 w 5943576"/>
              <a:gd name="connsiteY3" fmla="*/ 2566258 h 2566258"/>
              <a:gd name="connsiteX4" fmla="*/ 5942619 w 5943576"/>
              <a:gd name="connsiteY4" fmla="*/ 2566258 h 2566258"/>
              <a:gd name="connsiteX5" fmla="*/ 5942619 w 5943576"/>
              <a:gd name="connsiteY5" fmla="*/ 2566258 h 256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576" h="2566258">
                <a:moveTo>
                  <a:pt x="0" y="2381026"/>
                </a:moveTo>
                <a:cubicBezTo>
                  <a:pt x="2145656" y="1112999"/>
                  <a:pt x="4028905" y="-30261"/>
                  <a:pt x="5019341" y="611"/>
                </a:cubicBezTo>
                <a:cubicBezTo>
                  <a:pt x="6009777" y="31483"/>
                  <a:pt x="5942619" y="2566258"/>
                  <a:pt x="5942619" y="2566258"/>
                </a:cubicBezTo>
                <a:lnTo>
                  <a:pt x="5942619" y="2566258"/>
                </a:lnTo>
                <a:lnTo>
                  <a:pt x="5942619" y="2566258"/>
                </a:lnTo>
                <a:lnTo>
                  <a:pt x="5942619" y="2566258"/>
                </a:lnTo>
              </a:path>
            </a:pathLst>
          </a:custGeom>
          <a:ln>
            <a:solidFill>
              <a:schemeClr val="bg1">
                <a:lumMod val="65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AT"/>
          </a:p>
        </p:txBody>
      </p:sp>
      <p:sp>
        <p:nvSpPr>
          <p:cNvPr id="6" name="TextBox 5">
            <a:extLst>
              <a:ext uri="{FF2B5EF4-FFF2-40B4-BE49-F238E27FC236}">
                <a16:creationId xmlns:a16="http://schemas.microsoft.com/office/drawing/2014/main" id="{5DDA871B-43A1-4283-A059-09F61A109750}"/>
              </a:ext>
            </a:extLst>
          </p:cNvPr>
          <p:cNvSpPr txBox="1"/>
          <p:nvPr/>
        </p:nvSpPr>
        <p:spPr>
          <a:xfrm>
            <a:off x="12313224" y="4946535"/>
            <a:ext cx="248786" cy="369332"/>
          </a:xfrm>
          <a:prstGeom prst="rect">
            <a:avLst/>
          </a:prstGeom>
          <a:noFill/>
        </p:spPr>
        <p:txBody>
          <a:bodyPr wrap="none" rtlCol="0">
            <a:spAutoFit/>
          </a:bodyPr>
          <a:lstStyle/>
          <a:p>
            <a:r>
              <a:rPr lang="en-GB"/>
              <a:t>t</a:t>
            </a:r>
            <a:endParaRPr lang="de-DE"/>
          </a:p>
        </p:txBody>
      </p:sp>
      <p:sp>
        <p:nvSpPr>
          <p:cNvPr id="7" name="Oval 6">
            <a:extLst>
              <a:ext uri="{FF2B5EF4-FFF2-40B4-BE49-F238E27FC236}">
                <a16:creationId xmlns:a16="http://schemas.microsoft.com/office/drawing/2014/main" id="{8EE7FF0F-F1C9-4BD4-A738-54DF704E21A5}"/>
              </a:ext>
            </a:extLst>
          </p:cNvPr>
          <p:cNvSpPr/>
          <p:nvPr/>
        </p:nvSpPr>
        <p:spPr bwMode="auto">
          <a:xfrm>
            <a:off x="4447592" y="4590658"/>
            <a:ext cx="8341568" cy="130006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4F2A7928-D657-429C-993F-3B7A8A33498B}"/>
              </a:ext>
            </a:extLst>
          </p:cNvPr>
          <p:cNvSpPr txBox="1"/>
          <p:nvPr/>
        </p:nvSpPr>
        <p:spPr>
          <a:xfrm>
            <a:off x="7682863" y="6017492"/>
            <a:ext cx="1871025" cy="369332"/>
          </a:xfrm>
          <a:prstGeom prst="rect">
            <a:avLst/>
          </a:prstGeom>
          <a:noFill/>
        </p:spPr>
        <p:txBody>
          <a:bodyPr wrap="none" rtlCol="0">
            <a:spAutoFit/>
          </a:bodyPr>
          <a:lstStyle/>
          <a:p>
            <a:r>
              <a:rPr lang="en-GB">
                <a:solidFill>
                  <a:srgbClr val="FF0000"/>
                </a:solidFill>
              </a:rPr>
              <a:t>+ country choice</a:t>
            </a:r>
            <a:endParaRPr lang="de-DE">
              <a:solidFill>
                <a:srgbClr val="FF0000"/>
              </a:solidFill>
            </a:endParaRPr>
          </a:p>
        </p:txBody>
      </p:sp>
    </p:spTree>
    <p:extLst>
      <p:ext uri="{BB962C8B-B14F-4D97-AF65-F5344CB8AC3E}">
        <p14:creationId xmlns:p14="http://schemas.microsoft.com/office/powerpoint/2010/main" val="32080412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7366" y="284590"/>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err="1"/>
              <a:t>Important</a:t>
            </a:r>
            <a:r>
              <a:rPr lang="de-DE" sz="2400"/>
              <a:t> </a:t>
            </a:r>
            <a:r>
              <a:rPr lang="de-DE" sz="2400" err="1"/>
              <a:t>distinction</a:t>
            </a:r>
            <a:r>
              <a:rPr lang="de-DE" sz="2400"/>
              <a:t>: Patent </a:t>
            </a:r>
            <a:r>
              <a:rPr lang="de-DE" sz="2400" err="1"/>
              <a:t>application</a:t>
            </a:r>
            <a:r>
              <a:rPr lang="de-DE" sz="2400"/>
              <a:t> vs. </a:t>
            </a:r>
            <a:r>
              <a:rPr lang="de-DE" sz="2400" err="1"/>
              <a:t>granted</a:t>
            </a:r>
            <a:r>
              <a:rPr lang="de-DE" sz="2400"/>
              <a:t> patent</a:t>
            </a:r>
          </a:p>
        </p:txBody>
      </p:sp>
      <p:pic>
        <p:nvPicPr>
          <p:cNvPr id="5" name="Grafik 4"/>
          <p:cNvPicPr>
            <a:picLocks noChangeAspect="1"/>
          </p:cNvPicPr>
          <p:nvPr/>
        </p:nvPicPr>
        <p:blipFill>
          <a:blip r:embed="rId2"/>
          <a:stretch>
            <a:fillRect/>
          </a:stretch>
        </p:blipFill>
        <p:spPr>
          <a:xfrm>
            <a:off x="7203290" y="1329724"/>
            <a:ext cx="3023441" cy="4740739"/>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3"/>
          <a:stretch>
            <a:fillRect/>
          </a:stretch>
        </p:blipFill>
        <p:spPr>
          <a:xfrm>
            <a:off x="1420204" y="1329724"/>
            <a:ext cx="3261636" cy="4693875"/>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7" name="Ellipse 6"/>
          <p:cNvSpPr/>
          <p:nvPr/>
        </p:nvSpPr>
        <p:spPr>
          <a:xfrm>
            <a:off x="1723055" y="1631015"/>
            <a:ext cx="1440160" cy="320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3" name="TextBox 2">
            <a:extLst>
              <a:ext uri="{FF2B5EF4-FFF2-40B4-BE49-F238E27FC236}">
                <a16:creationId xmlns:a16="http://schemas.microsoft.com/office/drawing/2014/main" id="{70FB2DEA-E4E5-4538-BD41-28CC9B74CD5B}"/>
              </a:ext>
            </a:extLst>
          </p:cNvPr>
          <p:cNvSpPr txBox="1"/>
          <p:nvPr/>
        </p:nvSpPr>
        <p:spPr>
          <a:xfrm>
            <a:off x="10086610" y="12976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ＭＳ Ｐゴシック"/>
                <a:cs typeface="Arial"/>
              </a:rPr>
              <a:t>Kind code "B.."</a:t>
            </a:r>
            <a:endParaRPr lang="en-US">
              <a:cs typeface="Arial"/>
            </a:endParaRPr>
          </a:p>
        </p:txBody>
      </p:sp>
      <p:sp>
        <p:nvSpPr>
          <p:cNvPr id="8" name="TextBox 7">
            <a:extLst>
              <a:ext uri="{FF2B5EF4-FFF2-40B4-BE49-F238E27FC236}">
                <a16:creationId xmlns:a16="http://schemas.microsoft.com/office/drawing/2014/main" id="{D464852D-88AA-44CB-BEEE-2C4EE808E3BC}"/>
              </a:ext>
            </a:extLst>
          </p:cNvPr>
          <p:cNvSpPr txBox="1"/>
          <p:nvPr/>
        </p:nvSpPr>
        <p:spPr>
          <a:xfrm>
            <a:off x="4493199" y="12976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ＭＳ Ｐゴシック"/>
                <a:cs typeface="Arial"/>
              </a:rPr>
              <a:t>Kind code "A.."</a:t>
            </a:r>
            <a:endParaRPr lang="en-US"/>
          </a:p>
        </p:txBody>
      </p:sp>
      <p:cxnSp>
        <p:nvCxnSpPr>
          <p:cNvPr id="11" name="Straight Connector 10">
            <a:extLst>
              <a:ext uri="{FF2B5EF4-FFF2-40B4-BE49-F238E27FC236}">
                <a16:creationId xmlns:a16="http://schemas.microsoft.com/office/drawing/2014/main" id="{09E5B3DB-E578-4064-8E63-74C8BCAB4F1D}"/>
              </a:ext>
            </a:extLst>
          </p:cNvPr>
          <p:cNvCxnSpPr>
            <a:cxnSpLocks/>
          </p:cNvCxnSpPr>
          <p:nvPr/>
        </p:nvCxnSpPr>
        <p:spPr bwMode="auto">
          <a:xfrm flipV="1">
            <a:off x="4604467" y="1549537"/>
            <a:ext cx="430862" cy="234875"/>
          </a:xfrm>
          <a:prstGeom prst="line">
            <a:avLst/>
          </a:prstGeom>
          <a:noFill/>
          <a:ln w="9525" cap="flat" cmpd="sng" algn="ctr">
            <a:solidFill>
              <a:schemeClr val="tx1"/>
            </a:solidFill>
            <a:prstDash val="solid"/>
            <a:round/>
            <a:headEnd type="triangle" w="med" len="med"/>
            <a:tailEnd type="none" w="med" len="med"/>
          </a:ln>
          <a:effectLst/>
        </p:spPr>
      </p:cxnSp>
      <p:cxnSp>
        <p:nvCxnSpPr>
          <p:cNvPr id="13" name="Straight Connector 12">
            <a:extLst>
              <a:ext uri="{FF2B5EF4-FFF2-40B4-BE49-F238E27FC236}">
                <a16:creationId xmlns:a16="http://schemas.microsoft.com/office/drawing/2014/main" id="{9A785F1C-6734-4113-9638-CDEF9000ECF7}"/>
              </a:ext>
            </a:extLst>
          </p:cNvPr>
          <p:cNvCxnSpPr>
            <a:cxnSpLocks/>
          </p:cNvCxnSpPr>
          <p:nvPr/>
        </p:nvCxnSpPr>
        <p:spPr bwMode="auto">
          <a:xfrm flipV="1">
            <a:off x="10175361" y="1499328"/>
            <a:ext cx="430862" cy="234875"/>
          </a:xfrm>
          <a:prstGeom prst="line">
            <a:avLst/>
          </a:prstGeom>
          <a:noFill/>
          <a:ln w="9525" cap="flat" cmpd="sng" algn="ctr">
            <a:solidFill>
              <a:schemeClr val="tx1"/>
            </a:solidFill>
            <a:prstDash val="solid"/>
            <a:round/>
            <a:headEnd type="triangle" w="med" len="med"/>
            <a:tailEnd type="none" w="med" len="med"/>
          </a:ln>
          <a:effectLst/>
        </p:spPr>
      </p:cxnSp>
    </p:spTree>
    <p:extLst>
      <p:ext uri="{BB962C8B-B14F-4D97-AF65-F5344CB8AC3E}">
        <p14:creationId xmlns:p14="http://schemas.microsoft.com/office/powerpoint/2010/main" val="29293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B3B0-0827-B148-899B-9B4E53AFC054}"/>
              </a:ext>
            </a:extLst>
          </p:cNvPr>
          <p:cNvSpPr>
            <a:spLocks noGrp="1"/>
          </p:cNvSpPr>
          <p:nvPr>
            <p:ph type="title"/>
          </p:nvPr>
        </p:nvSpPr>
        <p:spPr>
          <a:xfrm>
            <a:off x="618248" y="428539"/>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Learning objectives</a:t>
            </a:r>
          </a:p>
        </p:txBody>
      </p:sp>
      <p:sp>
        <p:nvSpPr>
          <p:cNvPr id="9" name="TextBox 8">
            <a:extLst>
              <a:ext uri="{FF2B5EF4-FFF2-40B4-BE49-F238E27FC236}">
                <a16:creationId xmlns:a16="http://schemas.microsoft.com/office/drawing/2014/main" id="{C16037AA-A398-064E-8C20-DE05534F869C}"/>
              </a:ext>
            </a:extLst>
          </p:cNvPr>
          <p:cNvSpPr txBox="1"/>
          <p:nvPr/>
        </p:nvSpPr>
        <p:spPr>
          <a:xfrm>
            <a:off x="618248" y="1470233"/>
            <a:ext cx="11881320" cy="5088060"/>
          </a:xfrm>
          <a:prstGeom prst="rect">
            <a:avLst/>
          </a:prstGeom>
          <a:noFill/>
        </p:spPr>
        <p:txBody>
          <a:bodyPr wrap="square" lIns="91440" tIns="45720" rIns="91440" bIns="45720" rtlCol="0" anchor="t">
            <a:spAutoFit/>
          </a:bodyPr>
          <a:lstStyle/>
          <a:p>
            <a:pPr marL="285750" indent="-285750">
              <a:lnSpc>
                <a:spcPct val="120000"/>
              </a:lnSpc>
              <a:buFontTx/>
              <a:buChar char="-"/>
            </a:pPr>
            <a:r>
              <a:rPr lang="en-GB" sz="1600" dirty="0">
                <a:latin typeface="Arial"/>
                <a:ea typeface="ＭＳ Ｐゴシック"/>
                <a:cs typeface="Arial"/>
              </a:rPr>
              <a:t>For students to understand how they can use patent databases, more specifically how to use patent data: </a:t>
            </a:r>
          </a:p>
          <a:p>
            <a:pPr marL="742950" lvl="1" indent="-285750">
              <a:lnSpc>
                <a:spcPct val="120000"/>
              </a:lnSpc>
              <a:buFontTx/>
              <a:buChar char="-"/>
            </a:pPr>
            <a:r>
              <a:rPr lang="en-GB" sz="1600" dirty="0">
                <a:latin typeface="Arial"/>
                <a:ea typeface="ＭＳ Ｐゴシック"/>
                <a:cs typeface="Arial"/>
              </a:rPr>
              <a:t>to identify existing technical solutions and whether they are freely available to use</a:t>
            </a:r>
          </a:p>
          <a:p>
            <a:pPr marL="742950" lvl="1" indent="-285750">
              <a:lnSpc>
                <a:spcPct val="120000"/>
              </a:lnSpc>
              <a:buFontTx/>
              <a:buChar char="-"/>
            </a:pPr>
            <a:r>
              <a:rPr lang="en-GB" sz="1600" dirty="0">
                <a:latin typeface="Arial"/>
                <a:ea typeface="ＭＳ Ｐゴシック"/>
                <a:cs typeface="Arial"/>
              </a:rPr>
              <a:t>to understand technology and market trends </a:t>
            </a:r>
          </a:p>
          <a:p>
            <a:pPr marL="742950" lvl="1" indent="-285750">
              <a:lnSpc>
                <a:spcPct val="120000"/>
              </a:lnSpc>
              <a:buChar char="-"/>
            </a:pPr>
            <a:r>
              <a:rPr lang="en-GB" sz="1600" dirty="0">
                <a:latin typeface="Arial"/>
                <a:ea typeface="ＭＳ Ｐゴシック"/>
                <a:cs typeface="Arial"/>
              </a:rPr>
              <a:t>to understand what information one can infer from patent data </a:t>
            </a:r>
            <a:r>
              <a:rPr lang="en-GB" sz="1600" u="sng" dirty="0">
                <a:latin typeface="Arial"/>
                <a:ea typeface="ＭＳ Ｐゴシック"/>
                <a:cs typeface="Arial"/>
              </a:rPr>
              <a:t>and what not</a:t>
            </a:r>
          </a:p>
          <a:p>
            <a:pPr marL="285750" indent="-285750">
              <a:lnSpc>
                <a:spcPct val="120000"/>
              </a:lnSpc>
              <a:buChar char="-"/>
            </a:pPr>
            <a:endParaRPr lang="en-GB" sz="1600" u="sng" dirty="0">
              <a:latin typeface="Arial"/>
              <a:ea typeface="ＭＳ Ｐゴシック"/>
              <a:cs typeface="Arial"/>
            </a:endParaRPr>
          </a:p>
          <a:p>
            <a:pPr marL="285750" indent="-285750">
              <a:lnSpc>
                <a:spcPct val="120000"/>
              </a:lnSpc>
              <a:buChar char="-"/>
            </a:pPr>
            <a:r>
              <a:rPr lang="en-GB" sz="1600" dirty="0">
                <a:cs typeface="Arial"/>
              </a:rPr>
              <a:t>More specifically:</a:t>
            </a:r>
          </a:p>
          <a:p>
            <a:pPr marL="742950" lvl="1" indent="-285750">
              <a:lnSpc>
                <a:spcPct val="120000"/>
              </a:lnSpc>
              <a:buFontTx/>
              <a:buChar char="-"/>
            </a:pPr>
            <a:r>
              <a:rPr lang="en-GB" sz="1600" dirty="0">
                <a:latin typeface="Arial"/>
                <a:ea typeface="ＭＳ Ｐゴシック"/>
                <a:cs typeface="Arial"/>
              </a:rPr>
              <a:t>Pros/cons of different databases </a:t>
            </a:r>
            <a:r>
              <a:rPr lang="en-GB" sz="1600" dirty="0">
                <a:latin typeface="Arial"/>
                <a:ea typeface="ＭＳ Ｐゴシック"/>
                <a:cs typeface="Arial"/>
                <a:sym typeface="Wingdings" panose="05000000000000000000" pitchFamily="2" charset="2"/>
              </a:rPr>
              <a:t> </a:t>
            </a:r>
            <a:r>
              <a:rPr lang="en-GB" sz="1600" dirty="0">
                <a:latin typeface="Arial"/>
                <a:ea typeface="ＭＳ Ｐゴシック"/>
                <a:cs typeface="Arial"/>
              </a:rPr>
              <a:t>selecting databases for the task at hand</a:t>
            </a:r>
            <a:endParaRPr lang="en-GB" sz="1600" dirty="0">
              <a:cs typeface="Arial" panose="020B0604020202020204" pitchFamily="34" charset="0"/>
            </a:endParaRPr>
          </a:p>
          <a:p>
            <a:pPr marL="742950" lvl="1" indent="-285750">
              <a:lnSpc>
                <a:spcPct val="120000"/>
              </a:lnSpc>
              <a:buChar char="-"/>
            </a:pPr>
            <a:r>
              <a:rPr lang="en-GB" sz="1600" dirty="0">
                <a:latin typeface="Arial"/>
                <a:ea typeface="ＭＳ Ｐゴシック"/>
                <a:cs typeface="Arial"/>
              </a:rPr>
              <a:t>Understand how to develop effective search strategies and data-associated challenges</a:t>
            </a:r>
            <a:endParaRPr lang="en-GB" sz="1600" dirty="0">
              <a:cs typeface="Arial" panose="020B0604020202020204" pitchFamily="34" charset="0"/>
            </a:endParaRPr>
          </a:p>
          <a:p>
            <a:pPr marL="742950" lvl="1" indent="-285750">
              <a:lnSpc>
                <a:spcPct val="120000"/>
              </a:lnSpc>
              <a:buChar char="-"/>
            </a:pPr>
            <a:r>
              <a:rPr lang="en-GB" sz="1600" dirty="0">
                <a:latin typeface="Arial"/>
                <a:ea typeface="ＭＳ Ｐゴシック"/>
                <a:cs typeface="Arial"/>
              </a:rPr>
              <a:t>Understand what legal status means:</a:t>
            </a:r>
          </a:p>
          <a:p>
            <a:pPr marL="1200150" lvl="2" indent="-285750">
              <a:lnSpc>
                <a:spcPct val="120000"/>
              </a:lnSpc>
              <a:buChar char="-"/>
            </a:pPr>
            <a:r>
              <a:rPr lang="en-GB" sz="1600" dirty="0">
                <a:latin typeface="Arial"/>
                <a:ea typeface="ＭＳ Ｐゴシック"/>
                <a:cs typeface="Arial"/>
              </a:rPr>
              <a:t>Filed, pending, granted, in force/active</a:t>
            </a:r>
          </a:p>
          <a:p>
            <a:pPr marL="1200150" lvl="2" indent="-285750">
              <a:lnSpc>
                <a:spcPct val="120000"/>
              </a:lnSpc>
              <a:buChar char="-"/>
            </a:pPr>
            <a:r>
              <a:rPr lang="en-GB" sz="1600" dirty="0">
                <a:latin typeface="Arial"/>
                <a:ea typeface="ＭＳ Ｐゴシック"/>
                <a:cs typeface="Arial"/>
              </a:rPr>
              <a:t>Identify patents no longer in force: discontinued (i.e. not renewed), “off patent”</a:t>
            </a:r>
          </a:p>
          <a:p>
            <a:pPr marL="742950" lvl="1" indent="-285750">
              <a:lnSpc>
                <a:spcPct val="120000"/>
              </a:lnSpc>
              <a:buChar char="-"/>
            </a:pPr>
            <a:r>
              <a:rPr lang="en-GB" sz="1600" dirty="0">
                <a:latin typeface="Arial"/>
                <a:ea typeface="ＭＳ Ｐゴシック"/>
                <a:cs typeface="Arial"/>
              </a:rPr>
              <a:t>Understand the concept of patent families and the associated challenges of identifying family members</a:t>
            </a:r>
            <a:endParaRPr lang="en-GB" sz="1600" dirty="0">
              <a:cs typeface="Arial" panose="020B0604020202020204" pitchFamily="34" charset="0"/>
            </a:endParaRPr>
          </a:p>
          <a:p>
            <a:pPr marL="742950" lvl="1" indent="-285750">
              <a:lnSpc>
                <a:spcPct val="120000"/>
              </a:lnSpc>
              <a:buChar char="-"/>
            </a:pPr>
            <a:r>
              <a:rPr lang="en-GB" sz="1600" dirty="0">
                <a:latin typeface="Arial"/>
                <a:ea typeface="ＭＳ Ｐゴシック"/>
                <a:cs typeface="Arial"/>
              </a:rPr>
              <a:t>Understand challenges around patent ownership</a:t>
            </a:r>
          </a:p>
          <a:p>
            <a:pPr marL="742950" lvl="1" indent="-285750">
              <a:lnSpc>
                <a:spcPct val="120000"/>
              </a:lnSpc>
              <a:buChar char="-"/>
            </a:pPr>
            <a:r>
              <a:rPr lang="en-GB" sz="1600" dirty="0">
                <a:latin typeface="Arial"/>
                <a:ea typeface="ＭＳ Ｐゴシック"/>
                <a:cs typeface="Arial"/>
              </a:rPr>
              <a:t>Understand patent classifications, e.g. IPC, CPC</a:t>
            </a:r>
          </a:p>
          <a:p>
            <a:pPr marL="742950" lvl="1" indent="-285750">
              <a:lnSpc>
                <a:spcPct val="120000"/>
              </a:lnSpc>
              <a:buChar char="-"/>
            </a:pPr>
            <a:r>
              <a:rPr lang="en-GB" sz="1600" dirty="0">
                <a:latin typeface="Arial"/>
                <a:ea typeface="ＭＳ Ｐゴシック"/>
                <a:cs typeface="Arial"/>
              </a:rPr>
              <a:t>Understand and carefully interpret patent citations </a:t>
            </a:r>
          </a:p>
          <a:p>
            <a:pPr marL="742950" lvl="1" indent="-285750">
              <a:lnSpc>
                <a:spcPct val="120000"/>
              </a:lnSpc>
              <a:buChar char="-"/>
            </a:pPr>
            <a:endParaRPr lang="en-GB" sz="1600" dirty="0">
              <a:cs typeface="Arial" panose="020B0604020202020204" pitchFamily="34" charset="0"/>
            </a:endParaRPr>
          </a:p>
          <a:p>
            <a:pPr>
              <a:lnSpc>
                <a:spcPct val="120000"/>
              </a:lnSpc>
            </a:pPr>
            <a:endParaRPr lang="en-GB" sz="1600" dirty="0">
              <a:cs typeface="Arial" panose="020B0604020202020204" pitchFamily="34" charset="0"/>
            </a:endParaRPr>
          </a:p>
        </p:txBody>
      </p:sp>
    </p:spTree>
    <p:extLst>
      <p:ext uri="{BB962C8B-B14F-4D97-AF65-F5344CB8AC3E}">
        <p14:creationId xmlns:p14="http://schemas.microsoft.com/office/powerpoint/2010/main" val="23007353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8908" y="369617"/>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altLang="zh-CN" sz="2400"/>
              <a:t>IP rights need to be kept alive</a:t>
            </a:r>
            <a:endParaRPr lang="en-US" sz="2400"/>
          </a:p>
        </p:txBody>
      </p:sp>
      <p:sp>
        <p:nvSpPr>
          <p:cNvPr id="3" name="Content Placeholder 2"/>
          <p:cNvSpPr>
            <a:spLocks noGrp="1"/>
          </p:cNvSpPr>
          <p:nvPr>
            <p:ph idx="1"/>
          </p:nvPr>
        </p:nvSpPr>
        <p:spPr>
          <a:xfrm>
            <a:off x="680720" y="1373215"/>
            <a:ext cx="5692305" cy="5717150"/>
          </a:xfrm>
        </p:spPr>
        <p:txBody>
          <a:bodyPr/>
          <a:lstStyle/>
          <a:p>
            <a:pPr marL="340995" indent="-340995">
              <a:buFont typeface="Arial" panose="020B0604020202020204" pitchFamily="34" charset="0"/>
              <a:buChar char="•"/>
            </a:pPr>
            <a:r>
              <a:rPr lang="en-GB" sz="1650">
                <a:latin typeface="+mj-lt"/>
                <a:ea typeface="ＭＳ Ｐゴシック"/>
              </a:rPr>
              <a:t>Patents: last up to 20 years, renewal fees need to be paid to keep the patent in force.</a:t>
            </a:r>
            <a:endParaRPr lang="zh-CN" altLang="en-US" sz="1650">
              <a:latin typeface="+mj-lt"/>
              <a:ea typeface="ＭＳ Ｐゴシック"/>
            </a:endParaRPr>
          </a:p>
          <a:p>
            <a:pPr marL="340995" indent="-340995">
              <a:buFont typeface="Arial" panose="020B0604020202020204" pitchFamily="34" charset="0"/>
              <a:buChar char="•"/>
            </a:pPr>
            <a:endParaRPr lang="en-US" altLang="zh-CN" sz="1667">
              <a:latin typeface="+mj-lt"/>
            </a:endParaRPr>
          </a:p>
          <a:p>
            <a:pPr marL="340995" indent="-340995">
              <a:buFont typeface="Arial" panose="020B0604020202020204" pitchFamily="34" charset="0"/>
              <a:buChar char="•"/>
            </a:pPr>
            <a:r>
              <a:rPr lang="en-US" altLang="zh-CN" sz="1650">
                <a:latin typeface="+mj-lt"/>
                <a:ea typeface="ＭＳ Ｐゴシック"/>
              </a:rPr>
              <a:t>Trademarks:</a:t>
            </a:r>
            <a:r>
              <a:rPr lang="zh-CN" altLang="en-US" sz="1650">
                <a:latin typeface="+mj-lt"/>
                <a:ea typeface="ＭＳ Ｐゴシック"/>
              </a:rPr>
              <a:t> </a:t>
            </a:r>
            <a:r>
              <a:rPr lang="en-US" altLang="zh-CN" sz="1650">
                <a:latin typeface="+mj-lt"/>
                <a:ea typeface="ＭＳ Ｐゴシック"/>
              </a:rPr>
              <a:t>territorial,</a:t>
            </a:r>
            <a:r>
              <a:rPr lang="zh-CN" altLang="en-US" sz="1650">
                <a:latin typeface="+mj-lt"/>
                <a:ea typeface="ＭＳ Ｐゴシック"/>
              </a:rPr>
              <a:t> </a:t>
            </a:r>
            <a:r>
              <a:rPr lang="en-GB" sz="1650">
                <a:latin typeface="+mj-lt"/>
                <a:ea typeface="ＭＳ Ｐゴシック"/>
              </a:rPr>
              <a:t>can last forever </a:t>
            </a:r>
            <a:br>
              <a:rPr lang="en-GB" sz="1650">
                <a:latin typeface="+mj-lt"/>
              </a:rPr>
            </a:br>
            <a:r>
              <a:rPr lang="en-GB" sz="1650">
                <a:latin typeface="+mj-lt"/>
                <a:ea typeface="ＭＳ Ｐゴシック"/>
              </a:rPr>
              <a:t>if renewal fees are paid every 10 years, and used, and if kept from becoming generic.</a:t>
            </a:r>
          </a:p>
          <a:p>
            <a:pPr marL="340995" indent="-340995">
              <a:buFont typeface="Arial" panose="020B0604020202020204" pitchFamily="34" charset="0"/>
              <a:buChar char="•"/>
            </a:pPr>
            <a:endParaRPr lang="zh-CN" altLang="en-US" sz="1667">
              <a:latin typeface="+mj-lt"/>
            </a:endParaRPr>
          </a:p>
          <a:p>
            <a:pPr marL="340995" indent="-340995">
              <a:buFont typeface="Arial" panose="020B0604020202020204" pitchFamily="34" charset="0"/>
              <a:buChar char="•"/>
            </a:pPr>
            <a:r>
              <a:rPr lang="en-US" altLang="zh-CN" sz="1650">
                <a:latin typeface="+mj-lt"/>
                <a:ea typeface="ＭＳ Ｐゴシック"/>
              </a:rPr>
              <a:t>Copyrights: </a:t>
            </a:r>
            <a:r>
              <a:rPr lang="en-GB" sz="1650">
                <a:latin typeface="+mj-lt"/>
                <a:ea typeface="ＭＳ Ｐゴシック"/>
              </a:rPr>
              <a:t>Copyright is automatic, but the </a:t>
            </a:r>
            <a:r>
              <a:rPr lang="en-US" sz="1650">
                <a:latin typeface="+mj-lt"/>
                <a:ea typeface="ＭＳ Ｐゴシック"/>
              </a:rPr>
              <a:t>© symbol is usually used to make it clear to others that you are aware of the rights. Typically until after ~75 years after the originators death.</a:t>
            </a:r>
          </a:p>
          <a:p>
            <a:pPr marL="340995" indent="-340995">
              <a:buFont typeface="Arial" panose="020B0604020202020204" pitchFamily="34" charset="0"/>
              <a:buChar char="•"/>
            </a:pPr>
            <a:endParaRPr lang="en-US" sz="1667">
              <a:latin typeface="+mj-lt"/>
            </a:endParaRPr>
          </a:p>
          <a:p>
            <a:pPr marL="340995" indent="-340995">
              <a:buFont typeface="Arial" panose="020B0604020202020204" pitchFamily="34" charset="0"/>
              <a:buChar char="•"/>
            </a:pPr>
            <a:r>
              <a:rPr lang="en-US" sz="1650">
                <a:latin typeface="+mj-lt"/>
                <a:ea typeface="ＭＳ Ｐゴシック"/>
              </a:rPr>
              <a:t>Registered designs: also territorial, separate applications need to be filed in different countries. Registered designs can typically last up to 25 years, renewal fees to be paid every 5 years.</a:t>
            </a:r>
          </a:p>
          <a:p>
            <a:pPr marL="340995" indent="-340995">
              <a:buFont typeface="Arial" panose="020B0604020202020204" pitchFamily="34" charset="0"/>
              <a:buChar char="•"/>
            </a:pPr>
            <a:endParaRPr lang="en-US" sz="1667">
              <a:latin typeface="+mj-lt"/>
            </a:endParaRPr>
          </a:p>
        </p:txBody>
      </p:sp>
      <p:sp>
        <p:nvSpPr>
          <p:cNvPr id="6" name="TextBox 5"/>
          <p:cNvSpPr txBox="1"/>
          <p:nvPr/>
        </p:nvSpPr>
        <p:spPr>
          <a:xfrm>
            <a:off x="4551232" y="6757486"/>
            <a:ext cx="4240471" cy="311239"/>
          </a:xfrm>
          <a:prstGeom prst="rect">
            <a:avLst/>
          </a:prstGeom>
          <a:noFill/>
        </p:spPr>
        <p:txBody>
          <a:bodyPr wrap="square" rtlCol="0">
            <a:spAutoFit/>
          </a:bodyPr>
          <a:lstStyle>
            <a:defPPr>
              <a:defRPr lang="en-GB"/>
            </a:defPPr>
            <a:lvl1pPr algn="ctr" rtl="0" fontAlgn="base">
              <a:lnSpc>
                <a:spcPct val="80000"/>
              </a:lnSpc>
              <a:spcBef>
                <a:spcPct val="50000"/>
              </a:spcBef>
              <a:spcAft>
                <a:spcPct val="0"/>
              </a:spcAft>
              <a:defRPr sz="1200" kern="1200">
                <a:solidFill>
                  <a:schemeClr val="tx1"/>
                </a:solidFill>
                <a:latin typeface="Verdana" pitchFamily="34" charset="0"/>
                <a:ea typeface="+mn-ea"/>
                <a:cs typeface="+mn-cs"/>
              </a:defRPr>
            </a:lvl1pPr>
            <a:lvl2pPr marL="457200" algn="ctr" rtl="0" fontAlgn="base">
              <a:lnSpc>
                <a:spcPct val="80000"/>
              </a:lnSpc>
              <a:spcBef>
                <a:spcPct val="50000"/>
              </a:spcBef>
              <a:spcAft>
                <a:spcPct val="0"/>
              </a:spcAft>
              <a:defRPr sz="1200" kern="1200">
                <a:solidFill>
                  <a:schemeClr val="tx1"/>
                </a:solidFill>
                <a:latin typeface="Verdana" pitchFamily="34" charset="0"/>
                <a:ea typeface="+mn-ea"/>
                <a:cs typeface="+mn-cs"/>
              </a:defRPr>
            </a:lvl2pPr>
            <a:lvl3pPr marL="914400" algn="ctr" rtl="0" fontAlgn="base">
              <a:lnSpc>
                <a:spcPct val="80000"/>
              </a:lnSpc>
              <a:spcBef>
                <a:spcPct val="50000"/>
              </a:spcBef>
              <a:spcAft>
                <a:spcPct val="0"/>
              </a:spcAft>
              <a:defRPr sz="1200" kern="1200">
                <a:solidFill>
                  <a:schemeClr val="tx1"/>
                </a:solidFill>
                <a:latin typeface="Verdana" pitchFamily="34" charset="0"/>
                <a:ea typeface="+mn-ea"/>
                <a:cs typeface="+mn-cs"/>
              </a:defRPr>
            </a:lvl3pPr>
            <a:lvl4pPr marL="1371600" algn="ctr" rtl="0" fontAlgn="base">
              <a:lnSpc>
                <a:spcPct val="80000"/>
              </a:lnSpc>
              <a:spcBef>
                <a:spcPct val="50000"/>
              </a:spcBef>
              <a:spcAft>
                <a:spcPct val="0"/>
              </a:spcAft>
              <a:defRPr sz="1200" kern="1200">
                <a:solidFill>
                  <a:schemeClr val="tx1"/>
                </a:solidFill>
                <a:latin typeface="Verdana" pitchFamily="34" charset="0"/>
                <a:ea typeface="+mn-ea"/>
                <a:cs typeface="+mn-cs"/>
              </a:defRPr>
            </a:lvl4pPr>
            <a:lvl5pPr marL="1828800" algn="ctr" rtl="0" fontAlgn="base">
              <a:lnSpc>
                <a:spcPct val="80000"/>
              </a:lnSpc>
              <a:spcBef>
                <a:spcPct val="5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Verdana" pitchFamily="34" charset="0"/>
                <a:ea typeface="+mn-ea"/>
                <a:cs typeface="+mn-cs"/>
              </a:defRPr>
            </a:lvl6pPr>
            <a:lvl7pPr marL="2743200" algn="l" defTabSz="914400" rtl="0" eaLnBrk="1" latinLnBrk="0" hangingPunct="1">
              <a:defRPr sz="1200" kern="1200">
                <a:solidFill>
                  <a:schemeClr val="tx1"/>
                </a:solidFill>
                <a:latin typeface="Verdana" pitchFamily="34" charset="0"/>
                <a:ea typeface="+mn-ea"/>
                <a:cs typeface="+mn-cs"/>
              </a:defRPr>
            </a:lvl7pPr>
            <a:lvl8pPr marL="3200400" algn="l" defTabSz="914400" rtl="0" eaLnBrk="1" latinLnBrk="0" hangingPunct="1">
              <a:defRPr sz="1200" kern="1200">
                <a:solidFill>
                  <a:schemeClr val="tx1"/>
                </a:solidFill>
                <a:latin typeface="Verdana" pitchFamily="34" charset="0"/>
                <a:ea typeface="+mn-ea"/>
                <a:cs typeface="+mn-cs"/>
              </a:defRPr>
            </a:lvl8pPr>
            <a:lvl9pPr marL="3657600" algn="l" defTabSz="914400" rtl="0" eaLnBrk="1" latinLnBrk="0" hangingPunct="1">
              <a:defRPr sz="1200" kern="1200">
                <a:solidFill>
                  <a:schemeClr val="tx1"/>
                </a:solidFill>
                <a:latin typeface="Verdana" pitchFamily="34" charset="0"/>
                <a:ea typeface="+mn-ea"/>
                <a:cs typeface="+mn-cs"/>
              </a:defRPr>
            </a:lvl9pPr>
          </a:lstStyle>
          <a:p>
            <a:pPr algn="l"/>
            <a:r>
              <a:rPr lang="en-GB" altLang="zh-CN" sz="889">
                <a:solidFill>
                  <a:schemeClr val="bg1">
                    <a:lumMod val="65000"/>
                  </a:schemeClr>
                </a:solidFill>
                <a:latin typeface="+mn-lt"/>
                <a:ea typeface="Times New Roman" charset="0"/>
                <a:cs typeface="Times New Roman" charset="0"/>
              </a:rPr>
              <a:t>Source: WIPO (2007); https://ipcopy.wordpress.com/2014/03/10/speculation-on-the-unitary-patent-renewal-fees-graphs-graphs-graphs-and-a-prediction/</a:t>
            </a:r>
            <a:endParaRPr lang="en-US" sz="889">
              <a:solidFill>
                <a:schemeClr val="bg1">
                  <a:lumMod val="65000"/>
                </a:schemeClr>
              </a:solidFill>
              <a:latin typeface="+mn-lt"/>
              <a:ea typeface="Times New Roman" charset="0"/>
              <a:cs typeface="Times New Roman" charset="0"/>
            </a:endParaRPr>
          </a:p>
        </p:txBody>
      </p:sp>
      <p:pic>
        <p:nvPicPr>
          <p:cNvPr id="7" name="Picture 6"/>
          <p:cNvPicPr>
            <a:picLocks noChangeAspect="1"/>
          </p:cNvPicPr>
          <p:nvPr/>
        </p:nvPicPr>
        <p:blipFill>
          <a:blip r:embed="rId2"/>
          <a:stretch>
            <a:fillRect/>
          </a:stretch>
        </p:blipFill>
        <p:spPr>
          <a:xfrm>
            <a:off x="6671468" y="1651021"/>
            <a:ext cx="5692305" cy="3794869"/>
          </a:xfrm>
          <a:prstGeom prst="rect">
            <a:avLst/>
          </a:prstGeom>
        </p:spPr>
      </p:pic>
    </p:spTree>
    <p:extLst>
      <p:ext uri="{BB962C8B-B14F-4D97-AF65-F5344CB8AC3E}">
        <p14:creationId xmlns:p14="http://schemas.microsoft.com/office/powerpoint/2010/main" val="38803710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5346" y="248364"/>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a:t>Most </a:t>
            </a:r>
            <a:r>
              <a:rPr lang="de-DE" sz="2400" err="1"/>
              <a:t>patents</a:t>
            </a:r>
            <a:r>
              <a:rPr lang="de-DE" sz="2400"/>
              <a:t> </a:t>
            </a:r>
            <a:r>
              <a:rPr lang="de-DE" sz="2400" err="1"/>
              <a:t>are</a:t>
            </a:r>
            <a:r>
              <a:rPr lang="de-DE" sz="2400"/>
              <a:t> not </a:t>
            </a:r>
            <a:r>
              <a:rPr lang="de-DE" sz="2400" err="1"/>
              <a:t>kept</a:t>
            </a:r>
            <a:r>
              <a:rPr lang="de-DE" sz="2400"/>
              <a:t> </a:t>
            </a:r>
            <a:r>
              <a:rPr lang="de-DE" sz="2400" err="1"/>
              <a:t>alive</a:t>
            </a:r>
            <a:r>
              <a:rPr lang="de-DE" sz="2400"/>
              <a:t> for 20 </a:t>
            </a:r>
            <a:r>
              <a:rPr lang="de-DE" sz="2400" err="1"/>
              <a:t>years</a:t>
            </a:r>
            <a:endParaRPr lang="de-DE" sz="2400"/>
          </a:p>
        </p:txBody>
      </p:sp>
      <p:pic>
        <p:nvPicPr>
          <p:cNvPr id="6" name="Picture 5"/>
          <p:cNvPicPr>
            <a:picLocks noChangeAspect="1"/>
          </p:cNvPicPr>
          <p:nvPr/>
        </p:nvPicPr>
        <p:blipFill rotWithShape="1">
          <a:blip r:embed="rId2"/>
          <a:srcRect t="10202" b="11656"/>
          <a:stretch/>
        </p:blipFill>
        <p:spPr>
          <a:xfrm>
            <a:off x="1972535" y="1649760"/>
            <a:ext cx="9514756" cy="4191771"/>
          </a:xfrm>
          <a:prstGeom prst="rect">
            <a:avLst/>
          </a:prstGeom>
        </p:spPr>
      </p:pic>
      <p:sp>
        <p:nvSpPr>
          <p:cNvPr id="7" name="Rectangle 6"/>
          <p:cNvSpPr/>
          <p:nvPr/>
        </p:nvSpPr>
        <p:spPr>
          <a:xfrm>
            <a:off x="3996873" y="6840453"/>
            <a:ext cx="5080000" cy="229165"/>
          </a:xfrm>
          <a:prstGeom prst="rect">
            <a:avLst/>
          </a:prstGeom>
        </p:spPr>
        <p:txBody>
          <a:bodyPr>
            <a:spAutoFit/>
          </a:bodyPr>
          <a:lstStyle/>
          <a:p>
            <a:r>
              <a:rPr lang="en-US" sz="889">
                <a:solidFill>
                  <a:schemeClr val="bg1">
                    <a:lumMod val="65000"/>
                  </a:schemeClr>
                </a:solidFill>
                <a:latin typeface="+mj-lt"/>
              </a:rPr>
              <a:t>Source: WIPO (2017). WORLD INTELLECTUAL PROPERTY INDICATORS 2017.</a:t>
            </a:r>
          </a:p>
        </p:txBody>
      </p:sp>
      <p:cxnSp>
        <p:nvCxnSpPr>
          <p:cNvPr id="9" name="Straight Connector 8"/>
          <p:cNvCxnSpPr/>
          <p:nvPr/>
        </p:nvCxnSpPr>
        <p:spPr>
          <a:xfrm>
            <a:off x="2852634" y="3044947"/>
            <a:ext cx="8400933" cy="0"/>
          </a:xfrm>
          <a:prstGeom prst="line">
            <a:avLst/>
          </a:prstGeom>
          <a:ln>
            <a:solidFill>
              <a:srgbClr val="006A9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293460" y="2590122"/>
            <a:ext cx="1394934" cy="400110"/>
          </a:xfrm>
          <a:prstGeom prst="rect">
            <a:avLst/>
          </a:prstGeom>
          <a:noFill/>
        </p:spPr>
        <p:txBody>
          <a:bodyPr wrap="none" rtlCol="0">
            <a:spAutoFit/>
          </a:bodyPr>
          <a:lstStyle/>
          <a:p>
            <a:r>
              <a:rPr lang="de-DE" sz="2000">
                <a:solidFill>
                  <a:srgbClr val="006A90"/>
                </a:solidFill>
                <a:latin typeface="+mj-lt"/>
              </a:rPr>
              <a:t>8-10 years</a:t>
            </a:r>
          </a:p>
        </p:txBody>
      </p:sp>
    </p:spTree>
    <p:extLst>
      <p:ext uri="{BB962C8B-B14F-4D97-AF65-F5344CB8AC3E}">
        <p14:creationId xmlns:p14="http://schemas.microsoft.com/office/powerpoint/2010/main" val="3781052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0466CF-2BC4-4107-BDBF-484D1C962FAE}"/>
              </a:ext>
            </a:extLst>
          </p:cNvPr>
          <p:cNvPicPr>
            <a:picLocks noChangeAspect="1"/>
          </p:cNvPicPr>
          <p:nvPr/>
        </p:nvPicPr>
        <p:blipFill>
          <a:blip r:embed="rId2"/>
          <a:stretch>
            <a:fillRect/>
          </a:stretch>
        </p:blipFill>
        <p:spPr>
          <a:xfrm>
            <a:off x="1359601" y="1337325"/>
            <a:ext cx="9478698" cy="4210638"/>
          </a:xfrm>
          <a:prstGeom prst="rect">
            <a:avLst/>
          </a:prstGeom>
        </p:spPr>
      </p:pic>
      <p:sp>
        <p:nvSpPr>
          <p:cNvPr id="2" name="Title 1">
            <a:extLst>
              <a:ext uri="{FF2B5EF4-FFF2-40B4-BE49-F238E27FC236}">
                <a16:creationId xmlns:a16="http://schemas.microsoft.com/office/drawing/2014/main" id="{C7B8C510-D6B5-4659-9C8A-049AE7DABB4F}"/>
              </a:ext>
            </a:extLst>
          </p:cNvPr>
          <p:cNvSpPr>
            <a:spLocks noGrp="1"/>
          </p:cNvSpPr>
          <p:nvPr>
            <p:ph type="title"/>
          </p:nvPr>
        </p:nvSpPr>
        <p:spPr>
          <a:xfrm>
            <a:off x="516321" y="530989"/>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Legal status – INPADOC database</a:t>
            </a:r>
            <a:endParaRPr lang="de-DE" sz="2400"/>
          </a:p>
        </p:txBody>
      </p:sp>
      <p:sp>
        <p:nvSpPr>
          <p:cNvPr id="7" name="Oval 6">
            <a:extLst>
              <a:ext uri="{FF2B5EF4-FFF2-40B4-BE49-F238E27FC236}">
                <a16:creationId xmlns:a16="http://schemas.microsoft.com/office/drawing/2014/main" id="{FC63585A-61F3-4887-9D61-8CEF95205601}"/>
              </a:ext>
            </a:extLst>
          </p:cNvPr>
          <p:cNvSpPr/>
          <p:nvPr/>
        </p:nvSpPr>
        <p:spPr bwMode="auto">
          <a:xfrm>
            <a:off x="1359601" y="4900913"/>
            <a:ext cx="2052320" cy="57972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009F451E-8A52-4C19-9F2F-C50470E156F7}"/>
              </a:ext>
            </a:extLst>
          </p:cNvPr>
          <p:cNvPicPr>
            <a:picLocks noChangeAspect="1"/>
          </p:cNvPicPr>
          <p:nvPr/>
        </p:nvPicPr>
        <p:blipFill>
          <a:blip r:embed="rId3"/>
          <a:stretch>
            <a:fillRect/>
          </a:stretch>
        </p:blipFill>
        <p:spPr>
          <a:xfrm>
            <a:off x="4424585" y="3753457"/>
            <a:ext cx="6995799" cy="3589011"/>
          </a:xfrm>
          <a:prstGeom prst="rect">
            <a:avLst/>
          </a:prstGeom>
          <a:ln>
            <a:solidFill>
              <a:schemeClr val="bg1">
                <a:lumMod val="65000"/>
              </a:schemeClr>
            </a:solidFill>
          </a:ln>
        </p:spPr>
      </p:pic>
      <p:sp>
        <p:nvSpPr>
          <p:cNvPr id="12" name="Oval 11">
            <a:extLst>
              <a:ext uri="{FF2B5EF4-FFF2-40B4-BE49-F238E27FC236}">
                <a16:creationId xmlns:a16="http://schemas.microsoft.com/office/drawing/2014/main" id="{8E7FFE1E-42E5-4E0E-9C86-0F66925C8AAE}"/>
              </a:ext>
            </a:extLst>
          </p:cNvPr>
          <p:cNvSpPr/>
          <p:nvPr/>
        </p:nvSpPr>
        <p:spPr bwMode="auto">
          <a:xfrm>
            <a:off x="6368480" y="6847840"/>
            <a:ext cx="5152959" cy="49462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16159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1FD-DA0A-4C62-9DEB-1A1B114C2C1B}"/>
              </a:ext>
            </a:extLst>
          </p:cNvPr>
          <p:cNvSpPr>
            <a:spLocks noGrp="1"/>
          </p:cNvSpPr>
          <p:nvPr>
            <p:ph type="title"/>
          </p:nvPr>
        </p:nvSpPr>
        <p:spPr>
          <a:xfrm>
            <a:off x="800100" y="414486"/>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Patent searching exercise – Part I</a:t>
            </a:r>
            <a:endParaRPr lang="de-DE" sz="2400"/>
          </a:p>
        </p:txBody>
      </p:sp>
      <p:sp>
        <p:nvSpPr>
          <p:cNvPr id="6" name="TextBox 5">
            <a:extLst>
              <a:ext uri="{FF2B5EF4-FFF2-40B4-BE49-F238E27FC236}">
                <a16:creationId xmlns:a16="http://schemas.microsoft.com/office/drawing/2014/main" id="{6BADB9D8-F6F1-4773-9CAC-5E756D3CCB5E}"/>
              </a:ext>
            </a:extLst>
          </p:cNvPr>
          <p:cNvSpPr txBox="1"/>
          <p:nvPr/>
        </p:nvSpPr>
        <p:spPr>
          <a:xfrm>
            <a:off x="5934408" y="2338768"/>
            <a:ext cx="6746398" cy="2554545"/>
          </a:xfrm>
          <a:prstGeom prst="rect">
            <a:avLst/>
          </a:prstGeom>
          <a:noFill/>
        </p:spPr>
        <p:txBody>
          <a:bodyPr wrap="square" lIns="91440" tIns="45720" rIns="91440" bIns="45720" rtlCol="0" anchor="t">
            <a:spAutoFit/>
          </a:bodyPr>
          <a:lstStyle/>
          <a:p>
            <a:br>
              <a:rPr lang="en-US" sz="1600" b="1">
                <a:latin typeface="+mj-lt"/>
                <a:ea typeface="ＭＳ Ｐゴシック"/>
                <a:cs typeface="Raavi"/>
              </a:rPr>
            </a:br>
            <a:endParaRPr lang="en-US" sz="1600" b="1">
              <a:latin typeface="+mj-lt"/>
              <a:ea typeface="ＭＳ Ｐゴシック"/>
              <a:cs typeface="Raavi"/>
            </a:endParaRPr>
          </a:p>
          <a:p>
            <a:r>
              <a:rPr lang="en-US" sz="1600" b="1">
                <a:latin typeface="+mj-lt"/>
                <a:ea typeface="ＭＳ Ｐゴシック"/>
                <a:cs typeface="Raavi"/>
              </a:rPr>
              <a:t>Are there any of his inventions that you could use for free?</a:t>
            </a:r>
          </a:p>
          <a:p>
            <a:endParaRPr lang="en-US" sz="1600" b="1">
              <a:solidFill>
                <a:srgbClr val="FF0000"/>
              </a:solidFill>
              <a:latin typeface="+mj-lt"/>
              <a:ea typeface="ＭＳ Ｐゴシック"/>
              <a:cs typeface="Raavi"/>
            </a:endParaRPr>
          </a:p>
          <a:p>
            <a:endParaRPr lang="en-GB" sz="1600">
              <a:solidFill>
                <a:srgbClr val="FF0000"/>
              </a:solidFill>
              <a:latin typeface="+mj-lt"/>
              <a:cs typeface="Raavi" panose="020B0502040204020203" pitchFamily="34" charset="0"/>
            </a:endParaRPr>
          </a:p>
          <a:p>
            <a:pPr algn="l"/>
            <a:endParaRPr lang="en-GB" sz="1600">
              <a:latin typeface="+mj-lt"/>
              <a:ea typeface="ＭＳ Ｐゴシック"/>
              <a:cs typeface="Raavi"/>
            </a:endParaRPr>
          </a:p>
          <a:p>
            <a:pPr algn="l"/>
            <a:r>
              <a:rPr lang="en-GB" sz="1600">
                <a:latin typeface="+mj-lt"/>
                <a:ea typeface="ＭＳ Ｐゴシック"/>
                <a:cs typeface="Raavi"/>
              </a:rPr>
              <a:t>Use two databases:</a:t>
            </a:r>
          </a:p>
          <a:p>
            <a:pPr algn="l"/>
            <a:endParaRPr lang="en-GB" sz="1600">
              <a:latin typeface="+mj-lt"/>
              <a:cs typeface="Raavi" panose="020B0502040204020203" pitchFamily="34" charset="0"/>
            </a:endParaRPr>
          </a:p>
          <a:p>
            <a:pPr algn="l"/>
            <a:r>
              <a:rPr lang="en-GB" sz="1600">
                <a:latin typeface="+mj-lt"/>
                <a:ea typeface="ＭＳ Ｐゴシック"/>
                <a:cs typeface="Raavi"/>
              </a:rPr>
              <a:t>ESPACENET (</a:t>
            </a:r>
            <a:r>
              <a:rPr lang="en-GB" sz="1600">
                <a:latin typeface="+mj-lt"/>
                <a:ea typeface="ＭＳ Ｐゴシック"/>
                <a:cs typeface="Raavi"/>
                <a:hlinkClick r:id="rId2"/>
              </a:rPr>
              <a:t>https://worldwide.espacenet.com</a:t>
            </a:r>
            <a:r>
              <a:rPr lang="en-GB" sz="1600">
                <a:latin typeface="+mj-lt"/>
                <a:ea typeface="ＭＳ Ｐゴシック"/>
                <a:cs typeface="Raavi"/>
              </a:rPr>
              <a:t>)</a:t>
            </a:r>
          </a:p>
          <a:p>
            <a:pPr algn="l"/>
            <a:r>
              <a:rPr lang="en-GB" sz="1600">
                <a:latin typeface="+mj-lt"/>
                <a:ea typeface="ＭＳ Ｐゴシック"/>
                <a:cs typeface="Raavi"/>
              </a:rPr>
              <a:t>The Lens (</a:t>
            </a:r>
            <a:r>
              <a:rPr lang="en-GB" sz="1600">
                <a:latin typeface="+mj-lt"/>
                <a:ea typeface="ＭＳ Ｐゴシック"/>
                <a:cs typeface="Raavi"/>
                <a:hlinkClick r:id="rId3"/>
              </a:rPr>
              <a:t>www.lens.org/lens</a:t>
            </a:r>
            <a:r>
              <a:rPr lang="en-GB" sz="1600">
                <a:latin typeface="+mj-lt"/>
                <a:ea typeface="ＭＳ Ｐゴシック"/>
                <a:cs typeface="Raavi"/>
              </a:rPr>
              <a:t> )</a:t>
            </a:r>
            <a:endParaRPr lang="de-DE" sz="1600">
              <a:latin typeface="+mj-lt"/>
              <a:ea typeface="ＭＳ Ｐゴシック"/>
              <a:cs typeface="Raavi"/>
            </a:endParaRPr>
          </a:p>
        </p:txBody>
      </p:sp>
      <p:pic>
        <p:nvPicPr>
          <p:cNvPr id="7" name="Picture 6">
            <a:extLst>
              <a:ext uri="{FF2B5EF4-FFF2-40B4-BE49-F238E27FC236}">
                <a16:creationId xmlns:a16="http://schemas.microsoft.com/office/drawing/2014/main" id="{4630DD22-5DA1-43AC-B4B4-31B9C63CF1C3}"/>
              </a:ext>
            </a:extLst>
          </p:cNvPr>
          <p:cNvPicPr>
            <a:picLocks noChangeAspect="1"/>
          </p:cNvPicPr>
          <p:nvPr/>
        </p:nvPicPr>
        <p:blipFill>
          <a:blip r:embed="rId4"/>
          <a:stretch>
            <a:fillRect/>
          </a:stretch>
        </p:blipFill>
        <p:spPr>
          <a:xfrm>
            <a:off x="965498" y="1323761"/>
            <a:ext cx="4645189" cy="4972477"/>
          </a:xfrm>
          <a:prstGeom prst="rect">
            <a:avLst/>
          </a:prstGeom>
        </p:spPr>
      </p:pic>
    </p:spTree>
    <p:extLst>
      <p:ext uri="{BB962C8B-B14F-4D97-AF65-F5344CB8AC3E}">
        <p14:creationId xmlns:p14="http://schemas.microsoft.com/office/powerpoint/2010/main" val="355501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F7655-09D1-42E0-9C65-F70A48EC8A0F}"/>
              </a:ext>
            </a:extLst>
          </p:cNvPr>
          <p:cNvPicPr>
            <a:picLocks noChangeAspect="1"/>
          </p:cNvPicPr>
          <p:nvPr/>
        </p:nvPicPr>
        <p:blipFill>
          <a:blip r:embed="rId2"/>
          <a:stretch>
            <a:fillRect/>
          </a:stretch>
        </p:blipFill>
        <p:spPr>
          <a:xfrm>
            <a:off x="1813611" y="1605816"/>
            <a:ext cx="8780498" cy="4075857"/>
          </a:xfrm>
          <a:prstGeom prst="rect">
            <a:avLst/>
          </a:prstGeom>
        </p:spPr>
      </p:pic>
    </p:spTree>
    <p:extLst>
      <p:ext uri="{BB962C8B-B14F-4D97-AF65-F5344CB8AC3E}">
        <p14:creationId xmlns:p14="http://schemas.microsoft.com/office/powerpoint/2010/main" val="1221524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3D2-6298-43EF-AFCF-E35B23008AC7}"/>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endParaRPr lang="de-DE" sz="2400"/>
          </a:p>
        </p:txBody>
      </p:sp>
      <p:sp>
        <p:nvSpPr>
          <p:cNvPr id="4" name="Content Placeholder 2">
            <a:extLst>
              <a:ext uri="{FF2B5EF4-FFF2-40B4-BE49-F238E27FC236}">
                <a16:creationId xmlns:a16="http://schemas.microsoft.com/office/drawing/2014/main" id="{7834F9D9-CBB5-4B89-8ABD-4316B91CEFC7}"/>
              </a:ext>
            </a:extLst>
          </p:cNvPr>
          <p:cNvSpPr>
            <a:spLocks noGrp="1"/>
          </p:cNvSpPr>
          <p:nvPr>
            <p:ph idx="1"/>
          </p:nvPr>
        </p:nvSpPr>
        <p:spPr>
          <a:xfrm>
            <a:off x="895350" y="1905000"/>
            <a:ext cx="12230100" cy="4799013"/>
          </a:xfrm>
        </p:spPr>
        <p:txBody>
          <a:bodyPr/>
          <a:lstStyle/>
          <a:p>
            <a:pPr marL="457200" indent="-457200">
              <a:buFont typeface="+mj-lt"/>
              <a:buAutoNum type="arabicPeriod"/>
            </a:pPr>
            <a:r>
              <a:rPr lang="en-GB"/>
              <a:t>Databases</a:t>
            </a:r>
          </a:p>
          <a:p>
            <a:pPr marL="457200" indent="-457200">
              <a:buFont typeface="+mj-lt"/>
              <a:buAutoNum type="arabicPeriod"/>
            </a:pPr>
            <a:endParaRPr lang="en-GB"/>
          </a:p>
          <a:p>
            <a:pPr marL="457200" indent="-457200">
              <a:buFont typeface="+mj-lt"/>
              <a:buAutoNum type="arabicPeriod"/>
            </a:pPr>
            <a:r>
              <a:rPr lang="en-GB"/>
              <a:t>Creating reliable datasets</a:t>
            </a:r>
          </a:p>
          <a:p>
            <a:pPr marL="457200" indent="-457200">
              <a:buFont typeface="+mj-lt"/>
              <a:buAutoNum type="arabicPeriod"/>
            </a:pPr>
            <a:endParaRPr lang="en-GB"/>
          </a:p>
          <a:p>
            <a:pPr marL="457200" indent="-457200">
              <a:buFont typeface="+mj-lt"/>
              <a:buAutoNum type="arabicPeriod"/>
            </a:pPr>
            <a:r>
              <a:rPr lang="en-GB"/>
              <a:t>Patent data introduction</a:t>
            </a:r>
          </a:p>
          <a:p>
            <a:pPr marL="457200" indent="-457200">
              <a:buFont typeface="+mj-lt"/>
              <a:buAutoNum type="arabicPeriod"/>
            </a:pPr>
            <a:endParaRPr lang="en-GB"/>
          </a:p>
          <a:p>
            <a:pPr marL="457200" indent="-457200">
              <a:buFont typeface="+mj-lt"/>
              <a:buAutoNum type="arabicPeriod"/>
            </a:pPr>
            <a:r>
              <a:rPr lang="en-GB"/>
              <a:t>Different types of patent documents/ status</a:t>
            </a:r>
          </a:p>
          <a:p>
            <a:pPr marL="457200" indent="-457200">
              <a:buFont typeface="+mj-lt"/>
              <a:buAutoNum type="arabicPeriod"/>
            </a:pPr>
            <a:endParaRPr lang="en-GB"/>
          </a:p>
          <a:p>
            <a:pPr marL="457200" indent="-457200">
              <a:buFont typeface="+mj-lt"/>
              <a:buAutoNum type="arabicPeriod"/>
            </a:pPr>
            <a:r>
              <a:rPr lang="en-GB">
                <a:solidFill>
                  <a:srgbClr val="FF0000"/>
                </a:solidFill>
              </a:rPr>
              <a:t>Patent families</a:t>
            </a:r>
            <a:endParaRPr lang="de-DE">
              <a:solidFill>
                <a:srgbClr val="FF0000"/>
              </a:solidFill>
            </a:endParaRPr>
          </a:p>
        </p:txBody>
      </p:sp>
    </p:spTree>
    <p:extLst>
      <p:ext uri="{BB962C8B-B14F-4D97-AF65-F5344CB8AC3E}">
        <p14:creationId xmlns:p14="http://schemas.microsoft.com/office/powerpoint/2010/main" val="32749806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3" cstate="print">
            <a:grayscl/>
          </a:blip>
          <a:srcRect r="28030"/>
          <a:stretch>
            <a:fillRect/>
          </a:stretch>
        </p:blipFill>
        <p:spPr bwMode="auto">
          <a:xfrm>
            <a:off x="4372417" y="1980418"/>
            <a:ext cx="6295319" cy="4988278"/>
          </a:xfrm>
          <a:prstGeom prst="rect">
            <a:avLst/>
          </a:prstGeom>
          <a:noFill/>
          <a:ln w="9525">
            <a:noFill/>
            <a:miter lim="800000"/>
            <a:headEnd/>
            <a:tailEnd/>
          </a:ln>
          <a:effectLst/>
        </p:spPr>
      </p:pic>
      <p:sp>
        <p:nvSpPr>
          <p:cNvPr id="4" name="Rectangle 3"/>
          <p:cNvSpPr/>
          <p:nvPr/>
        </p:nvSpPr>
        <p:spPr>
          <a:xfrm>
            <a:off x="4703029" y="5810222"/>
            <a:ext cx="1189942" cy="880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107" name="Rectangle 3"/>
          <p:cNvSpPr>
            <a:spLocks noGrp="1" noChangeArrowheads="1"/>
          </p:cNvSpPr>
          <p:nvPr>
            <p:ph type="title"/>
          </p:nvPr>
        </p:nvSpPr>
        <p:spPr>
          <a:xfrm>
            <a:off x="390618" y="289698"/>
            <a:ext cx="12441462" cy="80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US" sz="2400"/>
              <a:t>Patent families: A patent is a national right. A patent family is a collection of national patent consisting of one priority and subsequent patents</a:t>
            </a:r>
          </a:p>
        </p:txBody>
      </p:sp>
      <p:sp>
        <p:nvSpPr>
          <p:cNvPr id="303108" name="Oval 4"/>
          <p:cNvSpPr>
            <a:spLocks noChangeArrowheads="1"/>
          </p:cNvSpPr>
          <p:nvPr/>
        </p:nvSpPr>
        <p:spPr bwMode="auto">
          <a:xfrm>
            <a:off x="8106569" y="2700084"/>
            <a:ext cx="719667" cy="465667"/>
          </a:xfrm>
          <a:prstGeom prst="ellipse">
            <a:avLst/>
          </a:prstGeom>
          <a:solidFill>
            <a:schemeClr val="bg1"/>
          </a:solidFill>
          <a:ln w="9525">
            <a:solidFill>
              <a:schemeClr val="tx1"/>
            </a:solidFill>
            <a:round/>
            <a:headEnd/>
            <a:tailEnd/>
          </a:ln>
          <a:effectLst/>
        </p:spPr>
        <p:txBody>
          <a:bodyPr wrap="none" anchor="ctr"/>
          <a:lstStyle/>
          <a:p>
            <a:pPr algn="ctr"/>
            <a:r>
              <a:rPr lang="en-US" sz="2222" b="1">
                <a:latin typeface="+mj-lt"/>
              </a:rPr>
              <a:t>P</a:t>
            </a:r>
            <a:r>
              <a:rPr lang="en-US" sz="2222" b="1" baseline="-25000">
                <a:latin typeface="+mj-lt"/>
              </a:rPr>
              <a:t>1</a:t>
            </a:r>
          </a:p>
        </p:txBody>
      </p:sp>
      <p:sp>
        <p:nvSpPr>
          <p:cNvPr id="303109" name="Oval 5"/>
          <p:cNvSpPr>
            <a:spLocks noChangeArrowheads="1"/>
          </p:cNvSpPr>
          <p:nvPr/>
        </p:nvSpPr>
        <p:spPr bwMode="auto">
          <a:xfrm>
            <a:off x="5365486" y="3365070"/>
            <a:ext cx="719667" cy="465667"/>
          </a:xfrm>
          <a:prstGeom prst="ellipse">
            <a:avLst/>
          </a:prstGeom>
          <a:solidFill>
            <a:schemeClr val="bg1"/>
          </a:solidFill>
          <a:ln w="9525">
            <a:solidFill>
              <a:schemeClr val="tx1"/>
            </a:solidFill>
            <a:round/>
            <a:headEnd/>
            <a:tailEnd/>
          </a:ln>
          <a:effectLst/>
        </p:spPr>
        <p:txBody>
          <a:bodyPr wrap="none" anchor="ctr"/>
          <a:lstStyle/>
          <a:p>
            <a:pPr algn="ctr"/>
            <a:r>
              <a:rPr lang="en-US" sz="2222" b="1">
                <a:latin typeface="+mj-lt"/>
              </a:rPr>
              <a:t>P</a:t>
            </a:r>
            <a:r>
              <a:rPr lang="en-US" sz="2222" b="1" baseline="-25000">
                <a:latin typeface="+mj-lt"/>
              </a:rPr>
              <a:t>1.b</a:t>
            </a:r>
          </a:p>
        </p:txBody>
      </p:sp>
      <p:sp>
        <p:nvSpPr>
          <p:cNvPr id="303112" name="Oval 8"/>
          <p:cNvSpPr>
            <a:spLocks noChangeArrowheads="1"/>
          </p:cNvSpPr>
          <p:nvPr/>
        </p:nvSpPr>
        <p:spPr bwMode="auto">
          <a:xfrm>
            <a:off x="5374369" y="2539570"/>
            <a:ext cx="719667" cy="465667"/>
          </a:xfrm>
          <a:prstGeom prst="ellipse">
            <a:avLst/>
          </a:prstGeom>
          <a:solidFill>
            <a:schemeClr val="bg1"/>
          </a:solidFill>
          <a:ln w="9525">
            <a:solidFill>
              <a:schemeClr val="tx1"/>
            </a:solidFill>
            <a:round/>
            <a:headEnd/>
            <a:tailEnd/>
          </a:ln>
          <a:effectLst/>
        </p:spPr>
        <p:txBody>
          <a:bodyPr wrap="none" anchor="ctr"/>
          <a:lstStyle/>
          <a:p>
            <a:pPr algn="ctr"/>
            <a:r>
              <a:rPr lang="en-US" sz="2222" b="1">
                <a:latin typeface="+mj-lt"/>
              </a:rPr>
              <a:t>P</a:t>
            </a:r>
            <a:r>
              <a:rPr lang="en-US" sz="2222" b="1" baseline="-25000">
                <a:latin typeface="+mj-lt"/>
              </a:rPr>
              <a:t>1.a</a:t>
            </a:r>
          </a:p>
        </p:txBody>
      </p:sp>
      <p:cxnSp>
        <p:nvCxnSpPr>
          <p:cNvPr id="303114" name="AutoShape 10"/>
          <p:cNvCxnSpPr>
            <a:cxnSpLocks noChangeShapeType="1"/>
            <a:stCxn id="303108" idx="2"/>
            <a:endCxn id="303112" idx="6"/>
          </p:cNvCxnSpPr>
          <p:nvPr/>
        </p:nvCxnSpPr>
        <p:spPr bwMode="auto">
          <a:xfrm flipH="1" flipV="1">
            <a:off x="6094036" y="2772404"/>
            <a:ext cx="2012533" cy="160514"/>
          </a:xfrm>
          <a:prstGeom prst="straightConnector1">
            <a:avLst/>
          </a:prstGeom>
          <a:noFill/>
          <a:ln w="9525">
            <a:solidFill>
              <a:schemeClr val="tx1"/>
            </a:solidFill>
            <a:round/>
            <a:headEnd/>
            <a:tailEnd/>
          </a:ln>
          <a:effectLst/>
        </p:spPr>
      </p:cxnSp>
      <p:cxnSp>
        <p:nvCxnSpPr>
          <p:cNvPr id="303115" name="AutoShape 11"/>
          <p:cNvCxnSpPr>
            <a:cxnSpLocks noChangeShapeType="1"/>
            <a:stCxn id="303108" idx="3"/>
            <a:endCxn id="303109" idx="6"/>
          </p:cNvCxnSpPr>
          <p:nvPr/>
        </p:nvCxnSpPr>
        <p:spPr bwMode="auto">
          <a:xfrm flipH="1">
            <a:off x="6085153" y="3096959"/>
            <a:ext cx="2127250" cy="500944"/>
          </a:xfrm>
          <a:prstGeom prst="straightConnector1">
            <a:avLst/>
          </a:prstGeom>
          <a:noFill/>
          <a:ln w="9525">
            <a:solidFill>
              <a:schemeClr val="tx1"/>
            </a:solidFill>
            <a:round/>
            <a:headEnd/>
            <a:tailEnd/>
          </a:ln>
          <a:effectLst/>
        </p:spPr>
      </p:cxnSp>
      <p:pic>
        <p:nvPicPr>
          <p:cNvPr id="303118" name="Picture 14"/>
          <p:cNvPicPr>
            <a:picLocks noChangeAspect="1" noChangeArrowheads="1"/>
          </p:cNvPicPr>
          <p:nvPr/>
        </p:nvPicPr>
        <p:blipFill>
          <a:blip r:embed="rId4" cstate="print"/>
          <a:srcRect/>
          <a:stretch>
            <a:fillRect/>
          </a:stretch>
        </p:blipFill>
        <p:spPr bwMode="auto">
          <a:xfrm>
            <a:off x="3656278" y="1100237"/>
            <a:ext cx="1712736" cy="2319514"/>
          </a:xfrm>
          <a:prstGeom prst="rect">
            <a:avLst/>
          </a:prstGeom>
          <a:noFill/>
          <a:ln w="9525">
            <a:solidFill>
              <a:schemeClr val="bg1">
                <a:lumMod val="85000"/>
              </a:schemeClr>
            </a:solidFill>
            <a:miter lim="800000"/>
            <a:headEnd/>
            <a:tailEnd/>
          </a:ln>
          <a:effectLst/>
        </p:spPr>
      </p:pic>
      <p:pic>
        <p:nvPicPr>
          <p:cNvPr id="303119" name="Picture 15"/>
          <p:cNvPicPr>
            <a:picLocks noChangeAspect="1" noChangeArrowheads="1"/>
          </p:cNvPicPr>
          <p:nvPr/>
        </p:nvPicPr>
        <p:blipFill>
          <a:blip r:embed="rId5" cstate="print"/>
          <a:srcRect/>
          <a:stretch>
            <a:fillRect/>
          </a:stretch>
        </p:blipFill>
        <p:spPr bwMode="auto">
          <a:xfrm>
            <a:off x="8958528" y="2315612"/>
            <a:ext cx="2155472" cy="3083278"/>
          </a:xfrm>
          <a:prstGeom prst="rect">
            <a:avLst/>
          </a:prstGeom>
          <a:noFill/>
          <a:ln w="9525">
            <a:solidFill>
              <a:schemeClr val="bg1">
                <a:lumMod val="85000"/>
              </a:schemeClr>
            </a:solidFill>
            <a:miter lim="800000"/>
            <a:headEnd/>
            <a:tailEnd/>
          </a:ln>
          <a:effectLst/>
        </p:spPr>
      </p:pic>
      <p:pic>
        <p:nvPicPr>
          <p:cNvPr id="303120" name="Picture 16"/>
          <p:cNvPicPr>
            <a:picLocks noChangeAspect="1" noChangeArrowheads="1"/>
          </p:cNvPicPr>
          <p:nvPr/>
        </p:nvPicPr>
        <p:blipFill>
          <a:blip r:embed="rId6" cstate="print"/>
          <a:srcRect/>
          <a:stretch>
            <a:fillRect/>
          </a:stretch>
        </p:blipFill>
        <p:spPr bwMode="auto">
          <a:xfrm>
            <a:off x="3652958" y="3659641"/>
            <a:ext cx="1720619" cy="2409472"/>
          </a:xfrm>
          <a:prstGeom prst="rect">
            <a:avLst/>
          </a:prstGeom>
          <a:noFill/>
          <a:ln w="9525">
            <a:solidFill>
              <a:schemeClr val="bg1">
                <a:lumMod val="85000"/>
              </a:schemeClr>
            </a:solidFill>
            <a:miter lim="800000"/>
            <a:headEnd/>
            <a:tailEnd/>
          </a:ln>
          <a:effectLst/>
        </p:spPr>
      </p:pic>
      <p:sp>
        <p:nvSpPr>
          <p:cNvPr id="303122" name="Text Box 18"/>
          <p:cNvSpPr txBox="1">
            <a:spLocks noChangeArrowheads="1"/>
          </p:cNvSpPr>
          <p:nvPr/>
        </p:nvSpPr>
        <p:spPr bwMode="auto">
          <a:xfrm>
            <a:off x="9946052" y="3158751"/>
            <a:ext cx="2335896" cy="571182"/>
          </a:xfrm>
          <a:prstGeom prst="rect">
            <a:avLst/>
          </a:prstGeom>
          <a:solidFill>
            <a:schemeClr val="bg1"/>
          </a:solidFill>
          <a:ln w="9525">
            <a:solidFill>
              <a:schemeClr val="bg2"/>
            </a:solidFill>
            <a:miter lim="800000"/>
            <a:headEnd/>
            <a:tailEnd/>
          </a:ln>
          <a:effectLst/>
        </p:spPr>
        <p:txBody>
          <a:bodyPr wrap="none">
            <a:spAutoFit/>
          </a:bodyPr>
          <a:lstStyle/>
          <a:p>
            <a:pPr algn="ctr" defTabSz="1015990"/>
            <a:r>
              <a:rPr lang="en-US" sz="1556">
                <a:latin typeface="+mn-lt"/>
              </a:rPr>
              <a:t>(Priority patent filed at </a:t>
            </a:r>
          </a:p>
          <a:p>
            <a:pPr algn="ctr" defTabSz="1015990"/>
            <a:r>
              <a:rPr lang="en-US" sz="1556">
                <a:latin typeface="+mn-lt"/>
              </a:rPr>
              <a:t>the EPO on 31.07.2008)</a:t>
            </a:r>
            <a:endParaRPr lang="en-US" sz="1556">
              <a:solidFill>
                <a:schemeClr val="bg1"/>
              </a:solidFill>
              <a:latin typeface="+mn-lt"/>
            </a:endParaRPr>
          </a:p>
        </p:txBody>
      </p:sp>
      <p:sp>
        <p:nvSpPr>
          <p:cNvPr id="303123" name="Text Box 19"/>
          <p:cNvSpPr txBox="1">
            <a:spLocks noChangeArrowheads="1"/>
          </p:cNvSpPr>
          <p:nvPr/>
        </p:nvSpPr>
        <p:spPr bwMode="auto">
          <a:xfrm>
            <a:off x="3966239" y="6431269"/>
            <a:ext cx="5661678" cy="316690"/>
          </a:xfrm>
          <a:prstGeom prst="rect">
            <a:avLst/>
          </a:prstGeom>
          <a:solidFill>
            <a:srgbClr val="DDDDDD"/>
          </a:solidFill>
          <a:ln w="28575" algn="ctr">
            <a:solidFill>
              <a:schemeClr val="bg2"/>
            </a:solidFill>
            <a:miter lim="800000"/>
            <a:headEnd/>
            <a:tailEnd/>
          </a:ln>
          <a:effectLst/>
        </p:spPr>
        <p:txBody>
          <a:bodyPr wrap="none" anchor="ctr">
            <a:spAutoFit/>
          </a:bodyPr>
          <a:lstStyle/>
          <a:p>
            <a:pPr eaLnBrk="0" hangingPunct="0">
              <a:lnSpc>
                <a:spcPct val="82000"/>
              </a:lnSpc>
              <a:buClr>
                <a:srgbClr val="000000"/>
              </a:buClr>
              <a:buSzPct val="100000"/>
              <a:buFont typeface="Times New Roman" pitchFamily="18" charset="0"/>
              <a:buNone/>
            </a:pPr>
            <a:r>
              <a:rPr lang="en-US" sz="1778" u="sng">
                <a:latin typeface="+mn-lt"/>
              </a:rPr>
              <a:t>Note:</a:t>
            </a:r>
            <a:r>
              <a:rPr lang="en-US" sz="1778">
                <a:latin typeface="+mn-lt"/>
              </a:rPr>
              <a:t> Patents of a family share the same ‘priority’ date</a:t>
            </a:r>
          </a:p>
        </p:txBody>
      </p:sp>
      <p:pic>
        <p:nvPicPr>
          <p:cNvPr id="303124" name="Picture 20"/>
          <p:cNvPicPr>
            <a:picLocks noChangeAspect="1" noChangeArrowheads="1"/>
          </p:cNvPicPr>
          <p:nvPr/>
        </p:nvPicPr>
        <p:blipFill>
          <a:blip r:embed="rId7" cstate="print"/>
          <a:srcRect r="2835"/>
          <a:stretch>
            <a:fillRect/>
          </a:stretch>
        </p:blipFill>
        <p:spPr bwMode="auto">
          <a:xfrm>
            <a:off x="8372917" y="3148113"/>
            <a:ext cx="880180" cy="455083"/>
          </a:xfrm>
          <a:prstGeom prst="rect">
            <a:avLst/>
          </a:prstGeom>
          <a:noFill/>
          <a:ln w="9525" algn="ctr">
            <a:solidFill>
              <a:schemeClr val="bg2"/>
            </a:solidFill>
            <a:miter lim="800000"/>
            <a:headEnd/>
            <a:tailEnd/>
          </a:ln>
          <a:effectLst/>
        </p:spPr>
      </p:pic>
      <p:pic>
        <p:nvPicPr>
          <p:cNvPr id="303125" name="Picture 21"/>
          <p:cNvPicPr>
            <a:picLocks noChangeAspect="1" noChangeArrowheads="1"/>
          </p:cNvPicPr>
          <p:nvPr/>
        </p:nvPicPr>
        <p:blipFill>
          <a:blip r:embed="rId8" cstate="print"/>
          <a:srcRect/>
          <a:stretch>
            <a:fillRect/>
          </a:stretch>
        </p:blipFill>
        <p:spPr bwMode="auto">
          <a:xfrm>
            <a:off x="1636044" y="3685898"/>
            <a:ext cx="638528" cy="638528"/>
          </a:xfrm>
          <a:prstGeom prst="rect">
            <a:avLst/>
          </a:prstGeom>
          <a:noFill/>
          <a:ln w="9525" algn="ctr">
            <a:solidFill>
              <a:schemeClr val="bg2"/>
            </a:solidFill>
            <a:miter lim="800000"/>
            <a:headEnd/>
            <a:tailEnd/>
          </a:ln>
          <a:effectLst/>
        </p:spPr>
      </p:pic>
      <p:sp>
        <p:nvSpPr>
          <p:cNvPr id="303129" name="Oval 25"/>
          <p:cNvSpPr>
            <a:spLocks noChangeArrowheads="1"/>
          </p:cNvSpPr>
          <p:nvPr/>
        </p:nvSpPr>
        <p:spPr bwMode="auto">
          <a:xfrm>
            <a:off x="4083023" y="5139561"/>
            <a:ext cx="961319" cy="519351"/>
          </a:xfrm>
          <a:prstGeom prst="ellipse">
            <a:avLst/>
          </a:prstGeom>
          <a:noFill/>
          <a:ln w="9525" algn="ctr">
            <a:solidFill>
              <a:srgbClr val="FF0000"/>
            </a:solidFill>
            <a:round/>
            <a:headEnd/>
            <a:tailEnd/>
          </a:ln>
          <a:effectLst/>
        </p:spPr>
        <p:txBody>
          <a:bodyPr anchor="ctr">
            <a:spAutoFit/>
          </a:bodyPr>
          <a:lstStyle/>
          <a:p>
            <a:endParaRPr lang="de-DE">
              <a:latin typeface="Cambria" pitchFamily="18" charset="0"/>
            </a:endParaRPr>
          </a:p>
        </p:txBody>
      </p:sp>
      <p:sp>
        <p:nvSpPr>
          <p:cNvPr id="303130" name="Oval 26"/>
          <p:cNvSpPr>
            <a:spLocks noChangeArrowheads="1"/>
          </p:cNvSpPr>
          <p:nvPr/>
        </p:nvSpPr>
        <p:spPr bwMode="auto">
          <a:xfrm>
            <a:off x="3998992" y="2309146"/>
            <a:ext cx="961319" cy="519351"/>
          </a:xfrm>
          <a:prstGeom prst="ellipse">
            <a:avLst/>
          </a:prstGeom>
          <a:noFill/>
          <a:ln w="9525" algn="ctr">
            <a:solidFill>
              <a:srgbClr val="FF0000"/>
            </a:solidFill>
            <a:round/>
            <a:headEnd/>
            <a:tailEnd/>
          </a:ln>
          <a:effectLst/>
        </p:spPr>
        <p:txBody>
          <a:bodyPr anchor="ctr">
            <a:spAutoFit/>
          </a:bodyPr>
          <a:lstStyle/>
          <a:p>
            <a:endParaRPr lang="de-DE">
              <a:latin typeface="Cambria" pitchFamily="18" charset="0"/>
            </a:endParaRPr>
          </a:p>
        </p:txBody>
      </p:sp>
      <p:sp>
        <p:nvSpPr>
          <p:cNvPr id="303131" name="Oval 27"/>
          <p:cNvSpPr>
            <a:spLocks noChangeArrowheads="1"/>
          </p:cNvSpPr>
          <p:nvPr/>
        </p:nvSpPr>
        <p:spPr bwMode="auto">
          <a:xfrm>
            <a:off x="9558259" y="4403643"/>
            <a:ext cx="961319" cy="519351"/>
          </a:xfrm>
          <a:prstGeom prst="ellipse">
            <a:avLst/>
          </a:prstGeom>
          <a:noFill/>
          <a:ln w="9525" algn="ctr">
            <a:solidFill>
              <a:srgbClr val="FF0000"/>
            </a:solidFill>
            <a:round/>
            <a:headEnd/>
            <a:tailEnd/>
          </a:ln>
          <a:effectLst/>
        </p:spPr>
        <p:txBody>
          <a:bodyPr anchor="ctr">
            <a:spAutoFit/>
          </a:bodyPr>
          <a:lstStyle/>
          <a:p>
            <a:endParaRPr lang="de-DE">
              <a:latin typeface="Cambria" pitchFamily="18" charset="0"/>
            </a:endParaRPr>
          </a:p>
        </p:txBody>
      </p:sp>
      <p:pic>
        <p:nvPicPr>
          <p:cNvPr id="303132" name="Picture 28"/>
          <p:cNvPicPr>
            <a:picLocks noChangeAspect="1" noChangeArrowheads="1"/>
          </p:cNvPicPr>
          <p:nvPr/>
        </p:nvPicPr>
        <p:blipFill>
          <a:blip r:embed="rId9" cstate="print"/>
          <a:srcRect l="71704" t="10794" r="21756" b="83871"/>
          <a:stretch>
            <a:fillRect/>
          </a:stretch>
        </p:blipFill>
        <p:spPr bwMode="auto">
          <a:xfrm>
            <a:off x="10446891" y="4219744"/>
            <a:ext cx="1716629" cy="874093"/>
          </a:xfrm>
          <a:prstGeom prst="rect">
            <a:avLst/>
          </a:prstGeom>
          <a:noFill/>
          <a:ln w="9525">
            <a:solidFill>
              <a:schemeClr val="bg2"/>
            </a:solidFill>
            <a:miter lim="800000"/>
            <a:headEnd/>
            <a:tailEnd/>
          </a:ln>
          <a:effectLst/>
        </p:spPr>
      </p:pic>
      <p:sp>
        <p:nvSpPr>
          <p:cNvPr id="2" name="Textfeld 1"/>
          <p:cNvSpPr txBox="1"/>
          <p:nvPr/>
        </p:nvSpPr>
        <p:spPr>
          <a:xfrm>
            <a:off x="2406864" y="3659640"/>
            <a:ext cx="1169419" cy="639662"/>
          </a:xfrm>
          <a:prstGeom prst="rect">
            <a:avLst/>
          </a:prstGeom>
          <a:noFill/>
        </p:spPr>
        <p:txBody>
          <a:bodyPr wrap="square" rtlCol="0">
            <a:spAutoFit/>
          </a:bodyPr>
          <a:lstStyle/>
          <a:p>
            <a:r>
              <a:rPr lang="de-DE" sz="889"/>
              <a:t>United States Patent and Trademark Office (USPTO)</a:t>
            </a:r>
          </a:p>
        </p:txBody>
      </p:sp>
      <p:sp>
        <p:nvSpPr>
          <p:cNvPr id="5" name="TextBox 4"/>
          <p:cNvSpPr txBox="1"/>
          <p:nvPr/>
        </p:nvSpPr>
        <p:spPr>
          <a:xfrm>
            <a:off x="3470727" y="6999815"/>
            <a:ext cx="6463240" cy="502830"/>
          </a:xfrm>
          <a:prstGeom prst="rect">
            <a:avLst/>
          </a:prstGeom>
          <a:noFill/>
        </p:spPr>
        <p:txBody>
          <a:bodyPr wrap="square" rtlCol="0">
            <a:spAutoFit/>
          </a:bodyPr>
          <a:lstStyle/>
          <a:p>
            <a:pPr algn="l"/>
            <a:r>
              <a:rPr lang="en-GB" sz="889">
                <a:solidFill>
                  <a:schemeClr val="bg1">
                    <a:lumMod val="65000"/>
                  </a:schemeClr>
                </a:solidFill>
                <a:latin typeface="+mn-lt"/>
              </a:rPr>
              <a:t>Source: Martinez, C., 2010. Insight into different types of Patent Families.</a:t>
            </a:r>
          </a:p>
          <a:p>
            <a:pPr algn="l"/>
            <a:r>
              <a:rPr lang="en-GB" sz="889">
                <a:solidFill>
                  <a:schemeClr val="bg1">
                    <a:lumMod val="65000"/>
                  </a:schemeClr>
                </a:solidFill>
                <a:latin typeface="+mn-lt"/>
              </a:rPr>
              <a:t>Martínez, C., 2011. Patent families: When do different definitions really matter? </a:t>
            </a:r>
            <a:r>
              <a:rPr lang="en-GB" sz="889" err="1">
                <a:solidFill>
                  <a:schemeClr val="bg1">
                    <a:lumMod val="65000"/>
                  </a:schemeClr>
                </a:solidFill>
                <a:latin typeface="+mn-lt"/>
              </a:rPr>
              <a:t>Scientometrics</a:t>
            </a:r>
            <a:r>
              <a:rPr lang="en-GB" sz="889">
                <a:solidFill>
                  <a:schemeClr val="bg1">
                    <a:lumMod val="65000"/>
                  </a:schemeClr>
                </a:solidFill>
                <a:latin typeface="+mn-lt"/>
              </a:rPr>
              <a:t>, 86(1), pp.39–63.</a:t>
            </a:r>
          </a:p>
          <a:p>
            <a:pPr algn="l"/>
            <a:endParaRPr lang="en-GB" sz="889">
              <a:solidFill>
                <a:schemeClr val="bg1">
                  <a:lumMod val="65000"/>
                </a:schemeClr>
              </a:solidFill>
              <a:latin typeface="+mn-lt"/>
            </a:endParaRPr>
          </a:p>
        </p:txBody>
      </p:sp>
      <p:pic>
        <p:nvPicPr>
          <p:cNvPr id="303126" name="Picture 22"/>
          <p:cNvPicPr>
            <a:picLocks noChangeAspect="1" noChangeArrowheads="1"/>
          </p:cNvPicPr>
          <p:nvPr/>
        </p:nvPicPr>
        <p:blipFill>
          <a:blip r:embed="rId10" cstate="print">
            <a:clrChange>
              <a:clrFrom>
                <a:srgbClr val="FFFFFF"/>
              </a:clrFrom>
              <a:clrTo>
                <a:srgbClr val="FFFFFF">
                  <a:alpha val="0"/>
                </a:srgbClr>
              </a:clrTo>
            </a:clrChange>
          </a:blip>
          <a:srcRect l="34653" t="10794" r="54555" b="85603"/>
          <a:stretch>
            <a:fillRect/>
          </a:stretch>
        </p:blipFill>
        <p:spPr bwMode="auto">
          <a:xfrm>
            <a:off x="1879348" y="1248635"/>
            <a:ext cx="1919111" cy="400403"/>
          </a:xfrm>
          <a:prstGeom prst="rect">
            <a:avLst/>
          </a:prstGeom>
          <a:noFill/>
          <a:ln w="9525" algn="ctr">
            <a:solidFill>
              <a:schemeClr val="bg2"/>
            </a:solidFill>
            <a:miter lim="800000"/>
            <a:headEnd/>
            <a:tailEnd/>
          </a:ln>
          <a:effectLst/>
        </p:spPr>
      </p:pic>
    </p:spTree>
    <p:extLst>
      <p:ext uri="{BB962C8B-B14F-4D97-AF65-F5344CB8AC3E}">
        <p14:creationId xmlns:p14="http://schemas.microsoft.com/office/powerpoint/2010/main" val="177514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126"/>
                                        </p:tgtEl>
                                        <p:attrNameLst>
                                          <p:attrName>style.visibility</p:attrName>
                                        </p:attrNameLst>
                                      </p:cBhvr>
                                      <p:to>
                                        <p:strVal val="visible"/>
                                      </p:to>
                                    </p:set>
                                    <p:animEffect transition="in" filter="fade">
                                      <p:cBhvr>
                                        <p:cTn id="7" dur="500"/>
                                        <p:tgtEl>
                                          <p:spTgt spid="303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3130"/>
                                        </p:tgtEl>
                                        <p:attrNameLst>
                                          <p:attrName>style.visibility</p:attrName>
                                        </p:attrNameLst>
                                      </p:cBhvr>
                                      <p:to>
                                        <p:strVal val="visible"/>
                                      </p:to>
                                    </p:set>
                                    <p:animEffect transition="in" filter="fade">
                                      <p:cBhvr>
                                        <p:cTn id="10" dur="500"/>
                                        <p:tgtEl>
                                          <p:spTgt spid="303130"/>
                                        </p:tgtEl>
                                      </p:cBhvr>
                                    </p:animEffect>
                                  </p:childTnLst>
                                </p:cTn>
                              </p:par>
                              <p:par>
                                <p:cTn id="11" presetID="10" presetClass="entr" presetSubtype="0" fill="hold" nodeType="withEffect">
                                  <p:stCondLst>
                                    <p:cond delay="0"/>
                                  </p:stCondLst>
                                  <p:childTnLst>
                                    <p:set>
                                      <p:cBhvr>
                                        <p:cTn id="12" dur="1" fill="hold">
                                          <p:stCondLst>
                                            <p:cond delay="0"/>
                                          </p:stCondLst>
                                        </p:cTn>
                                        <p:tgtEl>
                                          <p:spTgt spid="303118"/>
                                        </p:tgtEl>
                                        <p:attrNameLst>
                                          <p:attrName>style.visibility</p:attrName>
                                        </p:attrNameLst>
                                      </p:cBhvr>
                                      <p:to>
                                        <p:strVal val="visible"/>
                                      </p:to>
                                    </p:set>
                                    <p:animEffect transition="in" filter="fade">
                                      <p:cBhvr>
                                        <p:cTn id="13" dur="500"/>
                                        <p:tgtEl>
                                          <p:spTgt spid="3031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3112"/>
                                        </p:tgtEl>
                                        <p:attrNameLst>
                                          <p:attrName>style.visibility</p:attrName>
                                        </p:attrNameLst>
                                      </p:cBhvr>
                                      <p:to>
                                        <p:strVal val="visible"/>
                                      </p:to>
                                    </p:set>
                                    <p:animEffect transition="in" filter="fade">
                                      <p:cBhvr>
                                        <p:cTn id="16" dur="500"/>
                                        <p:tgtEl>
                                          <p:spTgt spid="303112"/>
                                        </p:tgtEl>
                                      </p:cBhvr>
                                    </p:animEffect>
                                  </p:childTnLst>
                                </p:cTn>
                              </p:par>
                              <p:par>
                                <p:cTn id="17" presetID="10" presetClass="entr" presetSubtype="0" fill="hold" nodeType="withEffect">
                                  <p:stCondLst>
                                    <p:cond delay="0"/>
                                  </p:stCondLst>
                                  <p:childTnLst>
                                    <p:set>
                                      <p:cBhvr>
                                        <p:cTn id="18" dur="1" fill="hold">
                                          <p:stCondLst>
                                            <p:cond delay="0"/>
                                          </p:stCondLst>
                                        </p:cTn>
                                        <p:tgtEl>
                                          <p:spTgt spid="303114"/>
                                        </p:tgtEl>
                                        <p:attrNameLst>
                                          <p:attrName>style.visibility</p:attrName>
                                        </p:attrNameLst>
                                      </p:cBhvr>
                                      <p:to>
                                        <p:strVal val="visible"/>
                                      </p:to>
                                    </p:set>
                                    <p:animEffect transition="in" filter="fade">
                                      <p:cBhvr>
                                        <p:cTn id="19" dur="500"/>
                                        <p:tgtEl>
                                          <p:spTgt spid="3031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3109"/>
                                        </p:tgtEl>
                                        <p:attrNameLst>
                                          <p:attrName>style.visibility</p:attrName>
                                        </p:attrNameLst>
                                      </p:cBhvr>
                                      <p:to>
                                        <p:strVal val="visible"/>
                                      </p:to>
                                    </p:set>
                                    <p:animEffect transition="in" filter="fade">
                                      <p:cBhvr>
                                        <p:cTn id="24" dur="500"/>
                                        <p:tgtEl>
                                          <p:spTgt spid="303109"/>
                                        </p:tgtEl>
                                      </p:cBhvr>
                                    </p:animEffect>
                                  </p:childTnLst>
                                </p:cTn>
                              </p:par>
                              <p:par>
                                <p:cTn id="25" presetID="10" presetClass="entr" presetSubtype="0" fill="hold" nodeType="withEffect">
                                  <p:stCondLst>
                                    <p:cond delay="0"/>
                                  </p:stCondLst>
                                  <p:childTnLst>
                                    <p:set>
                                      <p:cBhvr>
                                        <p:cTn id="26" dur="1" fill="hold">
                                          <p:stCondLst>
                                            <p:cond delay="0"/>
                                          </p:stCondLst>
                                        </p:cTn>
                                        <p:tgtEl>
                                          <p:spTgt spid="303115"/>
                                        </p:tgtEl>
                                        <p:attrNameLst>
                                          <p:attrName>style.visibility</p:attrName>
                                        </p:attrNameLst>
                                      </p:cBhvr>
                                      <p:to>
                                        <p:strVal val="visible"/>
                                      </p:to>
                                    </p:set>
                                    <p:animEffect transition="in" filter="fade">
                                      <p:cBhvr>
                                        <p:cTn id="27" dur="500"/>
                                        <p:tgtEl>
                                          <p:spTgt spid="303115"/>
                                        </p:tgtEl>
                                      </p:cBhvr>
                                    </p:animEffect>
                                  </p:childTnLst>
                                </p:cTn>
                              </p:par>
                              <p:par>
                                <p:cTn id="28" presetID="10" presetClass="entr" presetSubtype="0" fill="hold" nodeType="withEffect">
                                  <p:stCondLst>
                                    <p:cond delay="0"/>
                                  </p:stCondLst>
                                  <p:childTnLst>
                                    <p:set>
                                      <p:cBhvr>
                                        <p:cTn id="29" dur="1" fill="hold">
                                          <p:stCondLst>
                                            <p:cond delay="0"/>
                                          </p:stCondLst>
                                        </p:cTn>
                                        <p:tgtEl>
                                          <p:spTgt spid="303120"/>
                                        </p:tgtEl>
                                        <p:attrNameLst>
                                          <p:attrName>style.visibility</p:attrName>
                                        </p:attrNameLst>
                                      </p:cBhvr>
                                      <p:to>
                                        <p:strVal val="visible"/>
                                      </p:to>
                                    </p:set>
                                    <p:animEffect transition="in" filter="fade">
                                      <p:cBhvr>
                                        <p:cTn id="30" dur="500"/>
                                        <p:tgtEl>
                                          <p:spTgt spid="3031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3129"/>
                                        </p:tgtEl>
                                        <p:attrNameLst>
                                          <p:attrName>style.visibility</p:attrName>
                                        </p:attrNameLst>
                                      </p:cBhvr>
                                      <p:to>
                                        <p:strVal val="visible"/>
                                      </p:to>
                                    </p:set>
                                    <p:animEffect transition="in" filter="fade">
                                      <p:cBhvr>
                                        <p:cTn id="33" dur="500"/>
                                        <p:tgtEl>
                                          <p:spTgt spid="3031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303125"/>
                                        </p:tgtEl>
                                        <p:attrNameLst>
                                          <p:attrName>style.visibility</p:attrName>
                                        </p:attrNameLst>
                                      </p:cBhvr>
                                      <p:to>
                                        <p:strVal val="visible"/>
                                      </p:to>
                                    </p:set>
                                    <p:animEffect transition="in" filter="fade">
                                      <p:cBhvr>
                                        <p:cTn id="39" dur="500"/>
                                        <p:tgtEl>
                                          <p:spTgt spid="30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animBg="1"/>
      <p:bldP spid="303112" grpId="0" animBg="1"/>
      <p:bldP spid="303129" grpId="0" animBg="1"/>
      <p:bldP spid="303130"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96CC4-D5B3-4303-919A-B77FF556D6FA}"/>
              </a:ext>
            </a:extLst>
          </p:cNvPr>
          <p:cNvSpPr>
            <a:spLocks noGrp="1"/>
          </p:cNvSpPr>
          <p:nvPr>
            <p:ph type="title"/>
          </p:nvPr>
        </p:nvSpPr>
        <p:spPr>
          <a:xfrm>
            <a:off x="657225" y="430530"/>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de-DE" sz="2400"/>
              <a:t>Simple patent </a:t>
            </a:r>
            <a:r>
              <a:rPr lang="de-DE" sz="2400" err="1"/>
              <a:t>families</a:t>
            </a:r>
            <a:endParaRPr lang="en-US" sz="2400" err="1"/>
          </a:p>
        </p:txBody>
      </p:sp>
      <p:sp>
        <p:nvSpPr>
          <p:cNvPr id="5" name="Content Placeholder 4">
            <a:extLst>
              <a:ext uri="{FF2B5EF4-FFF2-40B4-BE49-F238E27FC236}">
                <a16:creationId xmlns:a16="http://schemas.microsoft.com/office/drawing/2014/main" id="{53AAB995-8D4A-49DC-8847-22CA4BC22E15}"/>
              </a:ext>
            </a:extLst>
          </p:cNvPr>
          <p:cNvSpPr>
            <a:spLocks noGrp="1"/>
          </p:cNvSpPr>
          <p:nvPr>
            <p:ph idx="1"/>
          </p:nvPr>
        </p:nvSpPr>
        <p:spPr>
          <a:xfrm>
            <a:off x="895350" y="1905000"/>
            <a:ext cx="10849610" cy="4799013"/>
          </a:xfrm>
          <a:noFill/>
        </p:spPr>
        <p:txBody>
          <a:bodyPr/>
          <a:lstStyle/>
          <a:p>
            <a:pPr marL="342900" indent="-342900">
              <a:buFont typeface="Arial"/>
              <a:buChar char="•"/>
            </a:pPr>
            <a:r>
              <a:rPr lang="en-GB" sz="1800">
                <a:ea typeface="ＭＳ Ｐゴシック"/>
              </a:rPr>
              <a:t>A simple patent family is a set of patent applications filed in respect of a single invention, in multiple patent jurisdictions.</a:t>
            </a:r>
          </a:p>
          <a:p>
            <a:pPr marL="342900" indent="-342900">
              <a:buFont typeface="Arial"/>
              <a:buChar char="•"/>
            </a:pPr>
            <a:endParaRPr lang="en-GB" sz="1800"/>
          </a:p>
          <a:p>
            <a:pPr marL="342900" indent="-342900">
              <a:buFont typeface="Arial"/>
              <a:buChar char="•"/>
            </a:pPr>
            <a:r>
              <a:rPr lang="en-GB" sz="1800">
                <a:ea typeface="ＭＳ Ｐゴシック"/>
              </a:rPr>
              <a:t>The first filing is the priority filing</a:t>
            </a:r>
            <a:endParaRPr lang="en-GB" sz="1800"/>
          </a:p>
          <a:p>
            <a:pPr marL="342900" indent="-342900">
              <a:buFont typeface="Arial"/>
              <a:buChar char="•"/>
            </a:pPr>
            <a:endParaRPr lang="en-GB" sz="1800"/>
          </a:p>
          <a:p>
            <a:pPr marL="342900" indent="-342900">
              <a:buFont typeface="Arial"/>
              <a:buChar char="•"/>
            </a:pPr>
            <a:r>
              <a:rPr lang="en-GB" sz="1800">
                <a:ea typeface="ＭＳ Ｐゴシック"/>
              </a:rPr>
              <a:t>Subsequent filings must occur within 12 months of the priority (Paris convention)</a:t>
            </a:r>
          </a:p>
          <a:p>
            <a:pPr marL="342900" indent="-342900">
              <a:buFont typeface="Arial"/>
              <a:buChar char="•"/>
            </a:pPr>
            <a:endParaRPr lang="en-GB" sz="1800"/>
          </a:p>
          <a:p>
            <a:pPr marL="342900" indent="-342900">
              <a:buFont typeface="Arial"/>
              <a:buChar char="•"/>
            </a:pPr>
            <a:r>
              <a:rPr lang="en-GB" sz="1800">
                <a:ea typeface="ＭＳ Ｐゴシック"/>
              </a:rPr>
              <a:t>Subsequent filings "claim priority" from the first filing </a:t>
            </a:r>
          </a:p>
          <a:p>
            <a:pPr marL="342900" indent="-342900">
              <a:buFont typeface="Arial"/>
              <a:buChar char="•"/>
            </a:pPr>
            <a:endParaRPr lang="en-GB" sz="1800"/>
          </a:p>
          <a:p>
            <a:pPr marL="342900" indent="-342900">
              <a:buFont typeface="Arial"/>
              <a:buChar char="•"/>
            </a:pPr>
            <a:r>
              <a:rPr lang="en-GB" sz="1800">
                <a:ea typeface="ＭＳ Ｐゴシック"/>
              </a:rPr>
              <a:t>Protection exists everywhere  patent is in force</a:t>
            </a:r>
            <a:endParaRPr lang="en-GB" sz="1800"/>
          </a:p>
        </p:txBody>
      </p:sp>
    </p:spTree>
    <p:extLst>
      <p:ext uri="{BB962C8B-B14F-4D97-AF65-F5344CB8AC3E}">
        <p14:creationId xmlns:p14="http://schemas.microsoft.com/office/powerpoint/2010/main" val="378885614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4524-214A-4A33-B9C0-FCFC41E34246}"/>
              </a:ext>
            </a:extLst>
          </p:cNvPr>
          <p:cNvSpPr>
            <a:spLocks noGrp="1"/>
          </p:cNvSpPr>
          <p:nvPr>
            <p:ph type="title"/>
          </p:nvPr>
        </p:nvSpPr>
        <p:spPr>
          <a:xfrm>
            <a:off x="578158" y="448878"/>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Beware of extended patent families</a:t>
            </a:r>
            <a:endParaRPr lang="de-DE" sz="2400"/>
          </a:p>
        </p:txBody>
      </p:sp>
      <p:sp>
        <p:nvSpPr>
          <p:cNvPr id="5" name="TextBox 4">
            <a:extLst>
              <a:ext uri="{FF2B5EF4-FFF2-40B4-BE49-F238E27FC236}">
                <a16:creationId xmlns:a16="http://schemas.microsoft.com/office/drawing/2014/main" id="{C692440F-685D-4235-9B6B-D95FC8201501}"/>
              </a:ext>
            </a:extLst>
          </p:cNvPr>
          <p:cNvSpPr txBox="1"/>
          <p:nvPr/>
        </p:nvSpPr>
        <p:spPr>
          <a:xfrm>
            <a:off x="721779" y="1486467"/>
            <a:ext cx="6247073" cy="4801314"/>
          </a:xfrm>
          <a:prstGeom prst="rect">
            <a:avLst/>
          </a:prstGeom>
          <a:noFill/>
        </p:spPr>
        <p:txBody>
          <a:bodyPr wrap="square" lIns="91440" tIns="45720" rIns="91440" bIns="45720" anchor="t">
            <a:spAutoFit/>
          </a:bodyPr>
          <a:lstStyle/>
          <a:p>
            <a:pPr marL="285750" indent="-285750" algn="l">
              <a:buFont typeface="Arial" panose="020B0604020202020204" pitchFamily="34" charset="0"/>
              <a:buChar char="•"/>
            </a:pPr>
            <a:r>
              <a:rPr lang="en-US" b="1" i="0">
                <a:solidFill>
                  <a:srgbClr val="0A0A0A"/>
                </a:solidFill>
                <a:effectLst/>
                <a:latin typeface="+mj-lt"/>
                <a:ea typeface="ＭＳ Ｐゴシック"/>
              </a:rPr>
              <a:t>Simple Family</a:t>
            </a:r>
          </a:p>
          <a:p>
            <a:r>
              <a:rPr lang="en-US" b="0" i="0">
                <a:solidFill>
                  <a:srgbClr val="0A0A0A"/>
                </a:solidFill>
                <a:effectLst/>
                <a:latin typeface="+mj-lt"/>
                <a:ea typeface="ＭＳ Ｐゴシック"/>
              </a:rPr>
              <a:t>A simple patent family is a group of patent documents that stem from the same initial document, called the priority document. For example, an applicant might file a patent application in one country, then file other applications in other countries.</a:t>
            </a:r>
            <a:r>
              <a:rPr lang="en-US">
                <a:solidFill>
                  <a:srgbClr val="0A0A0A"/>
                </a:solidFill>
                <a:latin typeface="+mj-lt"/>
                <a:ea typeface="ＭＳ Ｐゴシック"/>
              </a:rPr>
              <a:t>  The simple family covers one single invention.</a:t>
            </a:r>
            <a:endParaRPr lang="en-US" b="0" i="0">
              <a:solidFill>
                <a:srgbClr val="0A0A0A"/>
              </a:solidFill>
              <a:effectLst/>
              <a:latin typeface="+mj-lt"/>
            </a:endParaRPr>
          </a:p>
          <a:p>
            <a:pPr marL="285750" indent="-285750" algn="l">
              <a:buFont typeface="Arial" panose="020B0604020202020204" pitchFamily="34" charset="0"/>
              <a:buChar char="•"/>
            </a:pPr>
            <a:endParaRPr lang="en-US" b="0" i="0">
              <a:solidFill>
                <a:srgbClr val="0A0A0A"/>
              </a:solidFill>
              <a:effectLst/>
              <a:latin typeface="+mj-lt"/>
            </a:endParaRPr>
          </a:p>
          <a:p>
            <a:pPr marL="285750" indent="-285750" algn="l">
              <a:buFont typeface="Arial" panose="020B0604020202020204" pitchFamily="34" charset="0"/>
              <a:buChar char="•"/>
            </a:pPr>
            <a:endParaRPr lang="en-US" b="0" i="0">
              <a:solidFill>
                <a:srgbClr val="0A0A0A"/>
              </a:solidFill>
              <a:effectLst/>
              <a:latin typeface="+mj-lt"/>
            </a:endParaRPr>
          </a:p>
          <a:p>
            <a:pPr marL="285750" indent="-285750" algn="l">
              <a:buFont typeface="Arial" panose="020B0604020202020204" pitchFamily="34" charset="0"/>
              <a:buChar char="•"/>
            </a:pPr>
            <a:r>
              <a:rPr lang="en-US" b="1" i="0">
                <a:solidFill>
                  <a:srgbClr val="0A0A0A"/>
                </a:solidFill>
                <a:effectLst/>
                <a:latin typeface="+mj-lt"/>
                <a:ea typeface="ＭＳ Ｐゴシック"/>
              </a:rPr>
              <a:t>Extended Family</a:t>
            </a:r>
          </a:p>
          <a:p>
            <a:r>
              <a:rPr lang="en-US">
                <a:latin typeface="+mj-lt"/>
                <a:ea typeface="ＭＳ Ｐゴシック"/>
                <a:cs typeface="Arial"/>
              </a:rPr>
              <a:t>An extended patent family is a collection of patent documents covering a technology – more than one single invention. The technical content covered by the applications is similar, but not necessarily the same. Members of an extended patent family will have at least one priority in common with at least one other member - either directly or indirectly.</a:t>
            </a:r>
            <a:endParaRPr lang="en-US">
              <a:latin typeface="+mj-lt"/>
              <a:ea typeface="ＭＳ Ｐゴシック"/>
            </a:endParaRPr>
          </a:p>
        </p:txBody>
      </p:sp>
      <p:pic>
        <p:nvPicPr>
          <p:cNvPr id="7" name="Picture 6">
            <a:extLst>
              <a:ext uri="{FF2B5EF4-FFF2-40B4-BE49-F238E27FC236}">
                <a16:creationId xmlns:a16="http://schemas.microsoft.com/office/drawing/2014/main" id="{B64D3DB6-2368-484A-BD98-3E64EB3C90F9}"/>
              </a:ext>
            </a:extLst>
          </p:cNvPr>
          <p:cNvPicPr>
            <a:picLocks noChangeAspect="1"/>
          </p:cNvPicPr>
          <p:nvPr/>
        </p:nvPicPr>
        <p:blipFill>
          <a:blip r:embed="rId2"/>
          <a:stretch>
            <a:fillRect/>
          </a:stretch>
        </p:blipFill>
        <p:spPr>
          <a:xfrm>
            <a:off x="8098168" y="652884"/>
            <a:ext cx="3971912" cy="2718594"/>
          </a:xfrm>
          <a:prstGeom prst="rect">
            <a:avLst/>
          </a:prstGeom>
        </p:spPr>
      </p:pic>
      <p:pic>
        <p:nvPicPr>
          <p:cNvPr id="9" name="Picture 8">
            <a:extLst>
              <a:ext uri="{FF2B5EF4-FFF2-40B4-BE49-F238E27FC236}">
                <a16:creationId xmlns:a16="http://schemas.microsoft.com/office/drawing/2014/main" id="{EBE2250F-FAE3-49B2-9F8C-54E0C6BCD81D}"/>
              </a:ext>
            </a:extLst>
          </p:cNvPr>
          <p:cNvPicPr>
            <a:picLocks noChangeAspect="1"/>
          </p:cNvPicPr>
          <p:nvPr/>
        </p:nvPicPr>
        <p:blipFill>
          <a:blip r:embed="rId3"/>
          <a:stretch>
            <a:fillRect/>
          </a:stretch>
        </p:blipFill>
        <p:spPr>
          <a:xfrm>
            <a:off x="7548485" y="3656883"/>
            <a:ext cx="5001323" cy="2838846"/>
          </a:xfrm>
          <a:prstGeom prst="rect">
            <a:avLst/>
          </a:prstGeom>
        </p:spPr>
      </p:pic>
      <p:sp>
        <p:nvSpPr>
          <p:cNvPr id="10" name="TextBox 9">
            <a:extLst>
              <a:ext uri="{FF2B5EF4-FFF2-40B4-BE49-F238E27FC236}">
                <a16:creationId xmlns:a16="http://schemas.microsoft.com/office/drawing/2014/main" id="{190ED60B-7A63-4CE7-ADF5-F32DC67CEEDE}"/>
              </a:ext>
            </a:extLst>
          </p:cNvPr>
          <p:cNvSpPr txBox="1"/>
          <p:nvPr/>
        </p:nvSpPr>
        <p:spPr>
          <a:xfrm>
            <a:off x="10952252" y="1825504"/>
            <a:ext cx="2076209" cy="369332"/>
          </a:xfrm>
          <a:prstGeom prst="rect">
            <a:avLst/>
          </a:prstGeom>
          <a:noFill/>
        </p:spPr>
        <p:txBody>
          <a:bodyPr wrap="none" rtlCol="0">
            <a:spAutoFit/>
          </a:bodyPr>
          <a:lstStyle/>
          <a:p>
            <a:r>
              <a:rPr lang="en-GB"/>
              <a:t>Simple family: n=3</a:t>
            </a:r>
            <a:endParaRPr lang="de-DE"/>
          </a:p>
        </p:txBody>
      </p:sp>
      <p:sp>
        <p:nvSpPr>
          <p:cNvPr id="11" name="TextBox 10">
            <a:extLst>
              <a:ext uri="{FF2B5EF4-FFF2-40B4-BE49-F238E27FC236}">
                <a16:creationId xmlns:a16="http://schemas.microsoft.com/office/drawing/2014/main" id="{68F0F336-9C99-462E-88C7-D27944FE3B66}"/>
              </a:ext>
            </a:extLst>
          </p:cNvPr>
          <p:cNvSpPr txBox="1"/>
          <p:nvPr/>
        </p:nvSpPr>
        <p:spPr>
          <a:xfrm>
            <a:off x="9693103" y="5034794"/>
            <a:ext cx="2666114" cy="369332"/>
          </a:xfrm>
          <a:prstGeom prst="rect">
            <a:avLst/>
          </a:prstGeom>
          <a:noFill/>
        </p:spPr>
        <p:txBody>
          <a:bodyPr wrap="none" rtlCol="0">
            <a:spAutoFit/>
          </a:bodyPr>
          <a:lstStyle/>
          <a:p>
            <a:r>
              <a:rPr lang="en-GB"/>
              <a:t>Extended family: m=200</a:t>
            </a:r>
            <a:endParaRPr lang="de-DE"/>
          </a:p>
        </p:txBody>
      </p:sp>
    </p:spTree>
    <p:extLst>
      <p:ext uri="{BB962C8B-B14F-4D97-AF65-F5344CB8AC3E}">
        <p14:creationId xmlns:p14="http://schemas.microsoft.com/office/powerpoint/2010/main" val="3576349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1FD-DA0A-4C62-9DEB-1A1B114C2C1B}"/>
              </a:ext>
            </a:extLst>
          </p:cNvPr>
          <p:cNvSpPr>
            <a:spLocks noGrp="1"/>
          </p:cNvSpPr>
          <p:nvPr>
            <p:ph type="title"/>
          </p:nvPr>
        </p:nvSpPr>
        <p:spPr>
          <a:xfrm>
            <a:off x="2293167" y="1263266"/>
            <a:ext cx="9174124" cy="5393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5102" bIns="37552" numCol="1" anchor="ctr" anchorCtr="0" compatLnSpc="1">
            <a:prstTxWarp prst="textNoShape">
              <a:avLst/>
            </a:prstTxWarp>
          </a:bodyPr>
          <a:lstStyle/>
          <a:p>
            <a:r>
              <a:rPr lang="en-GB" sz="1800" dirty="0"/>
              <a:t>Patent searching exercise </a:t>
            </a:r>
            <a:endParaRPr lang="de-DE" sz="1800" dirty="0"/>
          </a:p>
        </p:txBody>
      </p:sp>
      <p:sp>
        <p:nvSpPr>
          <p:cNvPr id="6" name="TextBox 5">
            <a:extLst>
              <a:ext uri="{FF2B5EF4-FFF2-40B4-BE49-F238E27FC236}">
                <a16:creationId xmlns:a16="http://schemas.microsoft.com/office/drawing/2014/main" id="{6BADB9D8-F6F1-4773-9CAC-5E756D3CCB5E}"/>
              </a:ext>
            </a:extLst>
          </p:cNvPr>
          <p:cNvSpPr txBox="1"/>
          <p:nvPr/>
        </p:nvSpPr>
        <p:spPr>
          <a:xfrm>
            <a:off x="6256038" y="1649760"/>
            <a:ext cx="5211254" cy="5609230"/>
          </a:xfrm>
          <a:prstGeom prst="rect">
            <a:avLst/>
          </a:prstGeom>
          <a:noFill/>
        </p:spPr>
        <p:txBody>
          <a:bodyPr wrap="square" lIns="68582" tIns="34291" rIns="68582" bIns="34291" rtlCol="0" anchor="t">
            <a:spAutoFit/>
          </a:bodyPr>
          <a:lstStyle/>
          <a:p>
            <a:pPr algn="l">
              <a:lnSpc>
                <a:spcPct val="100000"/>
              </a:lnSpc>
            </a:pPr>
            <a:endParaRPr lang="en-US" b="1" dirty="0">
              <a:latin typeface="+mj-lt"/>
              <a:ea typeface="ＭＳ Ｐゴシック"/>
              <a:cs typeface="Raavi"/>
            </a:endParaRPr>
          </a:p>
          <a:p>
            <a:pPr algn="l">
              <a:lnSpc>
                <a:spcPct val="100000"/>
              </a:lnSpc>
            </a:pPr>
            <a:r>
              <a:rPr lang="en-US" dirty="0">
                <a:latin typeface="+mj-lt"/>
                <a:ea typeface="ＭＳ Ｐゴシック"/>
                <a:cs typeface="Raavi"/>
              </a:rPr>
              <a:t>In 2018, you work for a biotech company as Head of IP that wants to manufacture a product that uses his invention: </a:t>
            </a:r>
          </a:p>
          <a:p>
            <a:pPr algn="l">
              <a:lnSpc>
                <a:spcPct val="100000"/>
              </a:lnSpc>
            </a:pPr>
            <a:endParaRPr lang="en-GB" dirty="0">
              <a:solidFill>
                <a:srgbClr val="000000"/>
              </a:solidFill>
              <a:latin typeface="+mj-lt"/>
            </a:endParaRPr>
          </a:p>
          <a:p>
            <a:pPr algn="l">
              <a:lnSpc>
                <a:spcPct val="100000"/>
              </a:lnSpc>
            </a:pPr>
            <a:r>
              <a:rPr lang="en-GB" b="1" dirty="0">
                <a:solidFill>
                  <a:srgbClr val="000000"/>
                </a:solidFill>
                <a:latin typeface="+mj-lt"/>
              </a:rPr>
              <a:t>“Peptide Libraries”</a:t>
            </a:r>
            <a:endParaRPr lang="en-US" b="1" dirty="0">
              <a:latin typeface="+mj-lt"/>
              <a:ea typeface="ＭＳ Ｐゴシック"/>
              <a:cs typeface="Raavi"/>
            </a:endParaRPr>
          </a:p>
          <a:p>
            <a:pPr algn="l">
              <a:lnSpc>
                <a:spcPct val="100000"/>
              </a:lnSpc>
            </a:pPr>
            <a:r>
              <a:rPr lang="en-GB" b="1" dirty="0">
                <a:solidFill>
                  <a:srgbClr val="000000"/>
                </a:solidFill>
                <a:latin typeface="+mj-lt"/>
              </a:rPr>
              <a:t>EP 2464727 B1 with Earliest Priority: Aug 12, 2009</a:t>
            </a:r>
          </a:p>
          <a:p>
            <a:pPr algn="l">
              <a:lnSpc>
                <a:spcPct val="100000"/>
              </a:lnSpc>
            </a:pPr>
            <a:endParaRPr lang="en-GB" dirty="0">
              <a:solidFill>
                <a:srgbClr val="000000"/>
              </a:solidFill>
              <a:latin typeface="+mj-lt"/>
            </a:endParaRPr>
          </a:p>
          <a:p>
            <a:pPr algn="l">
              <a:lnSpc>
                <a:spcPct val="100000"/>
              </a:lnSpc>
            </a:pPr>
            <a:r>
              <a:rPr lang="en-US" dirty="0">
                <a:latin typeface="+mj-lt"/>
                <a:ea typeface="ＭＳ Ｐゴシック"/>
                <a:cs typeface="Raavi"/>
              </a:rPr>
              <a:t>Your company has plants in Belgium and France. Which location might you prefer? </a:t>
            </a:r>
          </a:p>
          <a:p>
            <a:pPr algn="l">
              <a:lnSpc>
                <a:spcPct val="100000"/>
              </a:lnSpc>
            </a:pPr>
            <a:endParaRPr lang="en-GB" dirty="0">
              <a:solidFill>
                <a:srgbClr val="FF0000"/>
              </a:solidFill>
              <a:latin typeface="+mj-lt"/>
              <a:cs typeface="Raavi" panose="020B0502040204020203" pitchFamily="34" charset="0"/>
            </a:endParaRPr>
          </a:p>
          <a:p>
            <a:pPr algn="l">
              <a:lnSpc>
                <a:spcPct val="100000"/>
              </a:lnSpc>
            </a:pPr>
            <a:r>
              <a:rPr lang="en-GB" dirty="0">
                <a:latin typeface="+mj-lt"/>
                <a:ea typeface="ＭＳ Ｐゴシック"/>
                <a:cs typeface="Raavi"/>
              </a:rPr>
              <a:t>You want to distribute and sell your product to Brazil and/or India. Will you have to worry about needing to negotiate a license? </a:t>
            </a:r>
          </a:p>
          <a:p>
            <a:pPr algn="l">
              <a:lnSpc>
                <a:spcPct val="100000"/>
              </a:lnSpc>
            </a:pPr>
            <a:endParaRPr lang="en-GB" dirty="0">
              <a:solidFill>
                <a:srgbClr val="FF0000"/>
              </a:solidFill>
              <a:latin typeface="+mj-lt"/>
              <a:cs typeface="Raavi" panose="020B0502040204020203" pitchFamily="34" charset="0"/>
            </a:endParaRPr>
          </a:p>
          <a:p>
            <a:pPr algn="l">
              <a:lnSpc>
                <a:spcPct val="100000"/>
              </a:lnSpc>
            </a:pPr>
            <a:r>
              <a:rPr lang="en-GB" dirty="0">
                <a:latin typeface="+mj-lt"/>
                <a:ea typeface="ＭＳ Ｐゴシック"/>
                <a:cs typeface="Raavi"/>
              </a:rPr>
              <a:t>Use two databases:</a:t>
            </a:r>
          </a:p>
          <a:p>
            <a:pPr algn="l">
              <a:lnSpc>
                <a:spcPct val="100000"/>
              </a:lnSpc>
            </a:pPr>
            <a:endParaRPr lang="en-GB" dirty="0">
              <a:latin typeface="+mj-lt"/>
              <a:cs typeface="Raavi" panose="020B0502040204020203" pitchFamily="34" charset="0"/>
            </a:endParaRPr>
          </a:p>
          <a:p>
            <a:pPr algn="l">
              <a:lnSpc>
                <a:spcPct val="100000"/>
              </a:lnSpc>
            </a:pPr>
            <a:r>
              <a:rPr lang="en-GB" dirty="0">
                <a:latin typeface="+mj-lt"/>
                <a:ea typeface="ＭＳ Ｐゴシック"/>
                <a:cs typeface="Raavi"/>
              </a:rPr>
              <a:t>ESPACENET (</a:t>
            </a:r>
            <a:r>
              <a:rPr lang="en-GB" dirty="0">
                <a:latin typeface="+mj-lt"/>
                <a:ea typeface="ＭＳ Ｐゴシック"/>
                <a:cs typeface="Raavi"/>
                <a:hlinkClick r:id="rId2"/>
              </a:rPr>
              <a:t>https://worldwide.espacenet.com</a:t>
            </a:r>
            <a:r>
              <a:rPr lang="en-GB" dirty="0">
                <a:latin typeface="+mj-lt"/>
                <a:ea typeface="ＭＳ Ｐゴシック"/>
                <a:cs typeface="Raavi"/>
              </a:rPr>
              <a:t>)</a:t>
            </a:r>
          </a:p>
          <a:p>
            <a:pPr algn="l">
              <a:lnSpc>
                <a:spcPct val="100000"/>
              </a:lnSpc>
            </a:pPr>
            <a:r>
              <a:rPr lang="en-GB" dirty="0">
                <a:latin typeface="+mj-lt"/>
                <a:ea typeface="ＭＳ Ｐゴシック"/>
                <a:cs typeface="Raavi"/>
              </a:rPr>
              <a:t>The Lens (</a:t>
            </a:r>
            <a:r>
              <a:rPr lang="en-GB" dirty="0">
                <a:latin typeface="+mj-lt"/>
                <a:ea typeface="ＭＳ Ｐゴシック"/>
                <a:cs typeface="Raavi"/>
                <a:hlinkClick r:id="rId3"/>
              </a:rPr>
              <a:t>www.lens.org/lens</a:t>
            </a:r>
            <a:r>
              <a:rPr lang="en-GB" dirty="0">
                <a:latin typeface="+mj-lt"/>
                <a:ea typeface="ＭＳ Ｐゴシック"/>
                <a:cs typeface="Raavi"/>
              </a:rPr>
              <a:t> )</a:t>
            </a:r>
            <a:endParaRPr lang="de-DE" dirty="0">
              <a:latin typeface="+mj-lt"/>
              <a:ea typeface="ＭＳ Ｐゴシック"/>
              <a:cs typeface="Raavi"/>
            </a:endParaRPr>
          </a:p>
        </p:txBody>
      </p:sp>
      <p:pic>
        <p:nvPicPr>
          <p:cNvPr id="7" name="Picture 6">
            <a:extLst>
              <a:ext uri="{FF2B5EF4-FFF2-40B4-BE49-F238E27FC236}">
                <a16:creationId xmlns:a16="http://schemas.microsoft.com/office/drawing/2014/main" id="{4630DD22-5DA1-43AC-B4B4-31B9C63CF1C3}"/>
              </a:ext>
            </a:extLst>
          </p:cNvPr>
          <p:cNvPicPr>
            <a:picLocks noChangeAspect="1"/>
          </p:cNvPicPr>
          <p:nvPr/>
        </p:nvPicPr>
        <p:blipFill>
          <a:blip r:embed="rId4"/>
          <a:stretch>
            <a:fillRect/>
          </a:stretch>
        </p:blipFill>
        <p:spPr>
          <a:xfrm>
            <a:off x="2293168" y="1945250"/>
            <a:ext cx="3484028" cy="3729503"/>
          </a:xfrm>
          <a:prstGeom prst="rect">
            <a:avLst/>
          </a:prstGeom>
        </p:spPr>
      </p:pic>
      <p:sp>
        <p:nvSpPr>
          <p:cNvPr id="3" name="TextBox 2">
            <a:extLst>
              <a:ext uri="{FF2B5EF4-FFF2-40B4-BE49-F238E27FC236}">
                <a16:creationId xmlns:a16="http://schemas.microsoft.com/office/drawing/2014/main" id="{CC90F5FD-0814-9F5B-4BD7-21511D49A243}"/>
              </a:ext>
            </a:extLst>
          </p:cNvPr>
          <p:cNvSpPr txBox="1"/>
          <p:nvPr/>
        </p:nvSpPr>
        <p:spPr>
          <a:xfrm>
            <a:off x="2283784" y="609645"/>
            <a:ext cx="3484028" cy="3241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5102" bIns="37552" numCol="1" anchor="ctr" anchorCtr="0" compatLnSpc="1">
            <a:prstTxWarp prst="textNoShape">
              <a:avLst/>
            </a:prstTxWarp>
          </a:bodyPr>
          <a:lstStyle>
            <a:lvl1pPr algn="l" eaLnBrk="1" hangingPunct="1">
              <a:spcBef>
                <a:spcPct val="0"/>
              </a:spcBef>
              <a:defRPr sz="1620" b="1">
                <a:solidFill>
                  <a:srgbClr val="006A90"/>
                </a:solidFill>
                <a:latin typeface="+mj-lt"/>
                <a:ea typeface="+mj-ea"/>
                <a:cs typeface="+mj-cs"/>
              </a:defRPr>
            </a:lvl1pPr>
            <a:lvl2pPr algn="l" eaLnBrk="1" hangingPunct="1">
              <a:spcBef>
                <a:spcPct val="0"/>
              </a:spcBef>
              <a:defRPr sz="3200">
                <a:solidFill>
                  <a:srgbClr val="006A90"/>
                </a:solidFill>
                <a:latin typeface="Arial" pitchFamily="34" charset="0"/>
              </a:defRPr>
            </a:lvl2pPr>
            <a:lvl3pPr algn="l" eaLnBrk="1" hangingPunct="1">
              <a:spcBef>
                <a:spcPct val="0"/>
              </a:spcBef>
              <a:defRPr sz="3200">
                <a:solidFill>
                  <a:srgbClr val="006A90"/>
                </a:solidFill>
                <a:latin typeface="Arial" pitchFamily="34" charset="0"/>
              </a:defRPr>
            </a:lvl3pPr>
            <a:lvl4pPr algn="l" eaLnBrk="1" hangingPunct="1">
              <a:spcBef>
                <a:spcPct val="0"/>
              </a:spcBef>
              <a:defRPr sz="3200">
                <a:solidFill>
                  <a:srgbClr val="006A90"/>
                </a:solidFill>
                <a:latin typeface="Arial" pitchFamily="34" charset="0"/>
              </a:defRPr>
            </a:lvl4pPr>
            <a:lvl5pPr algn="l" eaLnBrk="1" hangingPunct="1">
              <a:spcBef>
                <a:spcPct val="0"/>
              </a:spcBef>
              <a:defRPr sz="3200">
                <a:solidFill>
                  <a:srgbClr val="006A90"/>
                </a:solidFill>
                <a:latin typeface="Arial" pitchFamily="34" charset="0"/>
              </a:defRPr>
            </a:lvl5pPr>
            <a:lvl6pPr marL="457200" fontAlgn="base">
              <a:spcBef>
                <a:spcPct val="0"/>
              </a:spcBef>
              <a:spcAft>
                <a:spcPct val="0"/>
              </a:spcAft>
              <a:defRPr sz="3200">
                <a:solidFill>
                  <a:srgbClr val="006A90"/>
                </a:solidFill>
                <a:latin typeface="Arial" pitchFamily="34" charset="0"/>
              </a:defRPr>
            </a:lvl6pPr>
            <a:lvl7pPr marL="914400" fontAlgn="base">
              <a:spcBef>
                <a:spcPct val="0"/>
              </a:spcBef>
              <a:spcAft>
                <a:spcPct val="0"/>
              </a:spcAft>
              <a:defRPr sz="3200">
                <a:solidFill>
                  <a:srgbClr val="006A90"/>
                </a:solidFill>
                <a:latin typeface="Arial" pitchFamily="34" charset="0"/>
              </a:defRPr>
            </a:lvl7pPr>
            <a:lvl8pPr marL="1371600" fontAlgn="base">
              <a:spcBef>
                <a:spcPct val="0"/>
              </a:spcBef>
              <a:spcAft>
                <a:spcPct val="0"/>
              </a:spcAft>
              <a:defRPr sz="3200">
                <a:solidFill>
                  <a:srgbClr val="006A90"/>
                </a:solidFill>
                <a:latin typeface="Arial" pitchFamily="34" charset="0"/>
              </a:defRPr>
            </a:lvl8pPr>
            <a:lvl9pPr marL="1828800" fontAlgn="base">
              <a:spcBef>
                <a:spcPct val="0"/>
              </a:spcBef>
              <a:spcAft>
                <a:spcPct val="0"/>
              </a:spcAft>
              <a:defRPr sz="3200">
                <a:solidFill>
                  <a:srgbClr val="006A90"/>
                </a:solidFill>
                <a:latin typeface="Arial" pitchFamily="34" charset="0"/>
              </a:defRPr>
            </a:lvl9pPr>
          </a:lstStyle>
          <a:p>
            <a:r>
              <a:rPr lang="en-US" sz="2222" dirty="0"/>
              <a:t>Optional homework</a:t>
            </a:r>
          </a:p>
        </p:txBody>
      </p:sp>
    </p:spTree>
    <p:extLst>
      <p:ext uri="{BB962C8B-B14F-4D97-AF65-F5344CB8AC3E}">
        <p14:creationId xmlns:p14="http://schemas.microsoft.com/office/powerpoint/2010/main" val="136781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95A-AA45-4DA3-AD5F-E013DE7F9604}"/>
              </a:ext>
            </a:extLst>
          </p:cNvPr>
          <p:cNvSpPr>
            <a:spLocks noGrp="1"/>
          </p:cNvSpPr>
          <p:nvPr>
            <p:ph type="title"/>
          </p:nvPr>
        </p:nvSpPr>
        <p:spPr>
          <a:xfrm>
            <a:off x="471626" y="424382"/>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About innovation processes</a:t>
            </a:r>
            <a:endParaRPr lang="de-DE" sz="2400"/>
          </a:p>
        </p:txBody>
      </p:sp>
      <p:pic>
        <p:nvPicPr>
          <p:cNvPr id="13" name="Picture 12">
            <a:extLst>
              <a:ext uri="{FF2B5EF4-FFF2-40B4-BE49-F238E27FC236}">
                <a16:creationId xmlns:a16="http://schemas.microsoft.com/office/drawing/2014/main" id="{5B1F5655-1082-4CA8-94B5-C9DCB818FB06}"/>
              </a:ext>
            </a:extLst>
          </p:cNvPr>
          <p:cNvPicPr>
            <a:picLocks noChangeAspect="1"/>
          </p:cNvPicPr>
          <p:nvPr/>
        </p:nvPicPr>
        <p:blipFill>
          <a:blip r:embed="rId2"/>
          <a:stretch>
            <a:fillRect/>
          </a:stretch>
        </p:blipFill>
        <p:spPr>
          <a:xfrm>
            <a:off x="3353101" y="1399578"/>
            <a:ext cx="6601127" cy="4848285"/>
          </a:xfrm>
          <a:prstGeom prst="rect">
            <a:avLst/>
          </a:prstGeom>
        </p:spPr>
      </p:pic>
      <p:sp>
        <p:nvSpPr>
          <p:cNvPr id="15" name="TextBox 14">
            <a:extLst>
              <a:ext uri="{FF2B5EF4-FFF2-40B4-BE49-F238E27FC236}">
                <a16:creationId xmlns:a16="http://schemas.microsoft.com/office/drawing/2014/main" id="{3C8F2310-07B8-4D9F-BB1B-00836B69C632}"/>
              </a:ext>
            </a:extLst>
          </p:cNvPr>
          <p:cNvSpPr txBox="1"/>
          <p:nvPr/>
        </p:nvSpPr>
        <p:spPr>
          <a:xfrm>
            <a:off x="4912970" y="6334644"/>
            <a:ext cx="3481387" cy="338554"/>
          </a:xfrm>
          <a:prstGeom prst="rect">
            <a:avLst/>
          </a:prstGeom>
          <a:noFill/>
        </p:spPr>
        <p:txBody>
          <a:bodyPr wrap="square">
            <a:spAutoFit/>
          </a:bodyPr>
          <a:lstStyle/>
          <a:p>
            <a:pPr marR="0"/>
            <a:r>
              <a:rPr lang="en-US" sz="800">
                <a:latin typeface="Segoe UI" panose="020B0502040204020203" pitchFamily="34" charset="0"/>
              </a:rPr>
              <a:t>Chesbrough, H. (2003). "The Logic of Open Innovation: Managing Intellectual Property." </a:t>
            </a:r>
            <a:r>
              <a:rPr lang="en-US" sz="800" u="sng">
                <a:latin typeface="Segoe UI" panose="020B0502040204020203" pitchFamily="34" charset="0"/>
              </a:rPr>
              <a:t>California Management Review </a:t>
            </a:r>
            <a:r>
              <a:rPr lang="en-US" sz="800" b="1" u="sng">
                <a:latin typeface="Segoe UI" panose="020B0502040204020203" pitchFamily="34" charset="0"/>
              </a:rPr>
              <a:t>45(3): 33-58.</a:t>
            </a:r>
          </a:p>
        </p:txBody>
      </p:sp>
    </p:spTree>
    <p:extLst>
      <p:ext uri="{BB962C8B-B14F-4D97-AF65-F5344CB8AC3E}">
        <p14:creationId xmlns:p14="http://schemas.microsoft.com/office/powerpoint/2010/main" val="300706169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FEF946-8D3C-191F-0701-84E89275E4E1}"/>
              </a:ext>
            </a:extLst>
          </p:cNvPr>
          <p:cNvSpPr>
            <a:spLocks noGrp="1"/>
          </p:cNvSpPr>
          <p:nvPr>
            <p:ph type="body" sz="quarter" idx="12"/>
          </p:nvPr>
        </p:nvSpPr>
        <p:spPr/>
        <p:txBody>
          <a:bodyPr/>
          <a:lstStyle/>
          <a:p>
            <a:endParaRPr lang="en-GB"/>
          </a:p>
        </p:txBody>
      </p:sp>
      <p:sp>
        <p:nvSpPr>
          <p:cNvPr id="4" name="Slide Number Placeholder 3">
            <a:extLst>
              <a:ext uri="{FF2B5EF4-FFF2-40B4-BE49-F238E27FC236}">
                <a16:creationId xmlns:a16="http://schemas.microsoft.com/office/drawing/2014/main" id="{DA1395E1-36CD-8E37-27AB-1381D236B242}"/>
              </a:ext>
            </a:extLst>
          </p:cNvPr>
          <p:cNvSpPr>
            <a:spLocks noGrp="1"/>
          </p:cNvSpPr>
          <p:nvPr>
            <p:ph type="sldNum" sz="quarter" idx="4"/>
          </p:nvPr>
        </p:nvSpPr>
        <p:spPr/>
        <p:txBody>
          <a:bodyPr/>
          <a:lstStyle/>
          <a:p>
            <a:fld id="{2F71427C-BBAE-44FF-B0BD-6E0DF81362A8}" type="slidenum">
              <a:rPr lang="en-US" smtClean="0"/>
              <a:pPr/>
              <a:t>50</a:t>
            </a:fld>
            <a:endParaRPr lang="en-US" dirty="0"/>
          </a:p>
        </p:txBody>
      </p:sp>
      <p:pic>
        <p:nvPicPr>
          <p:cNvPr id="7" name="Picture 6">
            <a:extLst>
              <a:ext uri="{FF2B5EF4-FFF2-40B4-BE49-F238E27FC236}">
                <a16:creationId xmlns:a16="http://schemas.microsoft.com/office/drawing/2014/main" id="{D33EB3FE-CC9E-8307-41EF-04EEF937BE5C}"/>
              </a:ext>
            </a:extLst>
          </p:cNvPr>
          <p:cNvPicPr>
            <a:picLocks noChangeAspect="1"/>
          </p:cNvPicPr>
          <p:nvPr/>
        </p:nvPicPr>
        <p:blipFill>
          <a:blip r:embed="rId3"/>
          <a:stretch>
            <a:fillRect/>
          </a:stretch>
        </p:blipFill>
        <p:spPr>
          <a:xfrm>
            <a:off x="2810318" y="236384"/>
            <a:ext cx="7817978" cy="7263627"/>
          </a:xfrm>
          <a:prstGeom prst="rect">
            <a:avLst/>
          </a:prstGeom>
        </p:spPr>
      </p:pic>
      <p:sp>
        <p:nvSpPr>
          <p:cNvPr id="8" name="Rectangle: Rounded Corners 7">
            <a:extLst>
              <a:ext uri="{FF2B5EF4-FFF2-40B4-BE49-F238E27FC236}">
                <a16:creationId xmlns:a16="http://schemas.microsoft.com/office/drawing/2014/main" id="{0486E1B8-1EA3-AD69-DE42-1CF2DB1E9329}"/>
              </a:ext>
            </a:extLst>
          </p:cNvPr>
          <p:cNvSpPr/>
          <p:nvPr/>
        </p:nvSpPr>
        <p:spPr>
          <a:xfrm>
            <a:off x="4532820" y="1743955"/>
            <a:ext cx="1200133" cy="2400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4379883-42D7-BD9C-2085-AAFCF80D8934}"/>
              </a:ext>
            </a:extLst>
          </p:cNvPr>
          <p:cNvSpPr/>
          <p:nvPr/>
        </p:nvSpPr>
        <p:spPr>
          <a:xfrm>
            <a:off x="4532820" y="3367659"/>
            <a:ext cx="1200133" cy="2400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38A68AB-D2C6-6A5E-24E4-0B49ECF07135}"/>
              </a:ext>
            </a:extLst>
          </p:cNvPr>
          <p:cNvSpPr txBox="1"/>
          <p:nvPr/>
        </p:nvSpPr>
        <p:spPr>
          <a:xfrm rot="16200000">
            <a:off x="8674305" y="3592890"/>
            <a:ext cx="5098142" cy="434221"/>
          </a:xfrm>
          <a:prstGeom prst="rect">
            <a:avLst/>
          </a:prstGeom>
          <a:noFill/>
        </p:spPr>
        <p:txBody>
          <a:bodyPr wrap="square">
            <a:spAutoFit/>
          </a:bodyPr>
          <a:lstStyle/>
          <a:p>
            <a:r>
              <a:rPr lang="en-GB" sz="1111" dirty="0">
                <a:latin typeface="+mj-lt"/>
                <a:hlinkClick r:id="rId4"/>
              </a:rPr>
              <a:t>https://www.lens.org/lens/search/patent/table?n=50&amp;extendedFamilyOf=113-280-526-014-359&amp;preview=false</a:t>
            </a:r>
            <a:r>
              <a:rPr lang="en-GB" sz="1111" dirty="0">
                <a:latin typeface="+mj-lt"/>
              </a:rPr>
              <a:t> </a:t>
            </a:r>
          </a:p>
        </p:txBody>
      </p:sp>
    </p:spTree>
    <p:extLst>
      <p:ext uri="{BB962C8B-B14F-4D97-AF65-F5344CB8AC3E}">
        <p14:creationId xmlns:p14="http://schemas.microsoft.com/office/powerpoint/2010/main" val="3552351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43A49-9082-10F6-84C0-C0459836A6A8}"/>
              </a:ext>
            </a:extLst>
          </p:cNvPr>
          <p:cNvSpPr>
            <a:spLocks noGrp="1"/>
          </p:cNvSpPr>
          <p:nvPr>
            <p:ph type="title"/>
          </p:nvPr>
        </p:nvSpPr>
        <p:spPr/>
        <p:txBody>
          <a:bodyPr/>
          <a:lstStyle/>
          <a:p>
            <a:r>
              <a:rPr lang="en-GB" dirty="0"/>
              <a:t>EP 2464727 B1</a:t>
            </a:r>
          </a:p>
        </p:txBody>
      </p:sp>
      <p:sp>
        <p:nvSpPr>
          <p:cNvPr id="3" name="Text Placeholder 2">
            <a:extLst>
              <a:ext uri="{FF2B5EF4-FFF2-40B4-BE49-F238E27FC236}">
                <a16:creationId xmlns:a16="http://schemas.microsoft.com/office/drawing/2014/main" id="{764D0C44-8339-9D15-B787-F8FF1761EF1E}"/>
              </a:ext>
            </a:extLst>
          </p:cNvPr>
          <p:cNvSpPr>
            <a:spLocks noGrp="1"/>
          </p:cNvSpPr>
          <p:nvPr>
            <p:ph type="body" sz="quarter" idx="12"/>
          </p:nvPr>
        </p:nvSpPr>
        <p:spPr/>
        <p:txBody>
          <a:bodyPr/>
          <a:lstStyle/>
          <a:p>
            <a:endParaRPr lang="en-GB"/>
          </a:p>
        </p:txBody>
      </p:sp>
      <p:sp>
        <p:nvSpPr>
          <p:cNvPr id="4" name="Slide Number Placeholder 3">
            <a:extLst>
              <a:ext uri="{FF2B5EF4-FFF2-40B4-BE49-F238E27FC236}">
                <a16:creationId xmlns:a16="http://schemas.microsoft.com/office/drawing/2014/main" id="{C1CE14B6-F13F-F0FB-0F14-37804320C948}"/>
              </a:ext>
            </a:extLst>
          </p:cNvPr>
          <p:cNvSpPr>
            <a:spLocks noGrp="1"/>
          </p:cNvSpPr>
          <p:nvPr>
            <p:ph type="sldNum" sz="quarter" idx="4"/>
          </p:nvPr>
        </p:nvSpPr>
        <p:spPr/>
        <p:txBody>
          <a:bodyPr/>
          <a:lstStyle/>
          <a:p>
            <a:fld id="{2F71427C-BBAE-44FF-B0BD-6E0DF81362A8}" type="slidenum">
              <a:rPr lang="en-US" smtClean="0"/>
              <a:pPr/>
              <a:t>51</a:t>
            </a:fld>
            <a:endParaRPr lang="en-US" dirty="0"/>
          </a:p>
        </p:txBody>
      </p:sp>
      <p:sp>
        <p:nvSpPr>
          <p:cNvPr id="5" name="Date Placeholder 4">
            <a:extLst>
              <a:ext uri="{FF2B5EF4-FFF2-40B4-BE49-F238E27FC236}">
                <a16:creationId xmlns:a16="http://schemas.microsoft.com/office/drawing/2014/main" id="{14F219A8-DE11-7166-7CB1-5554FBE40EEF}"/>
              </a:ext>
            </a:extLst>
          </p:cNvPr>
          <p:cNvSpPr>
            <a:spLocks noGrp="1"/>
          </p:cNvSpPr>
          <p:nvPr>
            <p:ph type="dt" sz="half" idx="10"/>
          </p:nvPr>
        </p:nvSpPr>
        <p:spPr/>
        <p:txBody>
          <a:bodyPr/>
          <a:lstStyle/>
          <a:p>
            <a:r>
              <a:rPr lang="en-GB"/>
              <a:t>© F Tietze, L Aristodemou, 2017</a:t>
            </a:r>
            <a:endParaRPr lang="en-US" dirty="0"/>
          </a:p>
        </p:txBody>
      </p:sp>
      <p:pic>
        <p:nvPicPr>
          <p:cNvPr id="13" name="Picture 12">
            <a:extLst>
              <a:ext uri="{FF2B5EF4-FFF2-40B4-BE49-F238E27FC236}">
                <a16:creationId xmlns:a16="http://schemas.microsoft.com/office/drawing/2014/main" id="{167FE058-8E1A-A424-3D35-FD848CA0583C}"/>
              </a:ext>
            </a:extLst>
          </p:cNvPr>
          <p:cNvPicPr>
            <a:picLocks noChangeAspect="1"/>
          </p:cNvPicPr>
          <p:nvPr/>
        </p:nvPicPr>
        <p:blipFill>
          <a:blip r:embed="rId2"/>
          <a:stretch>
            <a:fillRect/>
          </a:stretch>
        </p:blipFill>
        <p:spPr>
          <a:xfrm>
            <a:off x="2017158" y="1004631"/>
            <a:ext cx="8516329" cy="4566380"/>
          </a:xfrm>
          <a:prstGeom prst="rect">
            <a:avLst/>
          </a:prstGeom>
        </p:spPr>
      </p:pic>
      <p:sp>
        <p:nvSpPr>
          <p:cNvPr id="18" name="TextBox 17">
            <a:extLst>
              <a:ext uri="{FF2B5EF4-FFF2-40B4-BE49-F238E27FC236}">
                <a16:creationId xmlns:a16="http://schemas.microsoft.com/office/drawing/2014/main" id="{7774423E-9608-4705-9357-CE694A823386}"/>
              </a:ext>
            </a:extLst>
          </p:cNvPr>
          <p:cNvSpPr txBox="1"/>
          <p:nvPr/>
        </p:nvSpPr>
        <p:spPr>
          <a:xfrm>
            <a:off x="3517995" y="6590730"/>
            <a:ext cx="5280587" cy="461665"/>
          </a:xfrm>
          <a:prstGeom prst="rect">
            <a:avLst/>
          </a:prstGeom>
          <a:noFill/>
        </p:spPr>
        <p:txBody>
          <a:bodyPr wrap="square">
            <a:spAutoFit/>
          </a:bodyPr>
          <a:lstStyle/>
          <a:p>
            <a:pPr algn="l">
              <a:lnSpc>
                <a:spcPct val="100000"/>
              </a:lnSpc>
            </a:pPr>
            <a:r>
              <a:rPr lang="en-GB" sz="1200" dirty="0">
                <a:latin typeface="+mj-lt"/>
                <a:hlinkClick r:id="rId3"/>
              </a:rPr>
              <a:t>https://worldwide.espacenet.com/patent/search/family/041130043/publication/EP2464727B1?q=EP%202464727%20B1</a:t>
            </a:r>
            <a:r>
              <a:rPr lang="en-GB" sz="1200" dirty="0">
                <a:latin typeface="+mj-lt"/>
              </a:rPr>
              <a:t> </a:t>
            </a:r>
          </a:p>
        </p:txBody>
      </p:sp>
      <p:pic>
        <p:nvPicPr>
          <p:cNvPr id="6" name="Picture 5">
            <a:extLst>
              <a:ext uri="{FF2B5EF4-FFF2-40B4-BE49-F238E27FC236}">
                <a16:creationId xmlns:a16="http://schemas.microsoft.com/office/drawing/2014/main" id="{3828A4BC-FD77-EDF6-7CA1-ED581929E2B9}"/>
              </a:ext>
            </a:extLst>
          </p:cNvPr>
          <p:cNvPicPr>
            <a:picLocks noChangeAspect="1"/>
          </p:cNvPicPr>
          <p:nvPr/>
        </p:nvPicPr>
        <p:blipFill>
          <a:blip r:embed="rId4"/>
          <a:stretch>
            <a:fillRect/>
          </a:stretch>
        </p:blipFill>
        <p:spPr>
          <a:xfrm>
            <a:off x="3215062" y="3360401"/>
            <a:ext cx="8535483" cy="2888861"/>
          </a:xfrm>
          <a:prstGeom prst="rect">
            <a:avLst/>
          </a:prstGeom>
        </p:spPr>
      </p:pic>
      <p:sp>
        <p:nvSpPr>
          <p:cNvPr id="7" name="Rectangle: Rounded Corners 18">
            <a:extLst>
              <a:ext uri="{FF2B5EF4-FFF2-40B4-BE49-F238E27FC236}">
                <a16:creationId xmlns:a16="http://schemas.microsoft.com/office/drawing/2014/main" id="{0286B442-DFBF-40E4-8958-B5143C186DAE}"/>
              </a:ext>
            </a:extLst>
          </p:cNvPr>
          <p:cNvSpPr/>
          <p:nvPr/>
        </p:nvSpPr>
        <p:spPr>
          <a:xfrm>
            <a:off x="4079751" y="5532880"/>
            <a:ext cx="5840649" cy="3657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839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3751-FB71-66C3-AFDE-77DFA035AF6A}"/>
              </a:ext>
            </a:extLst>
          </p:cNvPr>
          <p:cNvSpPr>
            <a:spLocks noGrp="1"/>
          </p:cNvSpPr>
          <p:nvPr>
            <p:ph type="title"/>
          </p:nvPr>
        </p:nvSpPr>
        <p:spPr>
          <a:xfrm>
            <a:off x="519267" y="345603"/>
            <a:ext cx="12231688" cy="719138"/>
          </a:xfrm>
          <a:noFill/>
          <a:ln w="9525">
            <a:noFill/>
            <a:miter lim="800000"/>
            <a:headEnd/>
            <a:tailEnd/>
          </a:ln>
          <a:effectLst/>
        </p:spPr>
        <p:txBody>
          <a:bodyPr vert="horz" wrap="square" lIns="101600" tIns="50800" rIns="101600" bIns="50800" numCol="1" anchor="ctr" anchorCtr="0" compatLnSpc="1">
            <a:prstTxWarp prst="textNoShape">
              <a:avLst/>
            </a:prstTxWarp>
          </a:bodyPr>
          <a:lstStyle/>
          <a:p>
            <a:r>
              <a:rPr lang="en-GB" dirty="0"/>
              <a:t>WO 2011/018227</a:t>
            </a:r>
          </a:p>
        </p:txBody>
      </p:sp>
      <p:sp>
        <p:nvSpPr>
          <p:cNvPr id="4" name="Slide Number Placeholder 3">
            <a:extLst>
              <a:ext uri="{FF2B5EF4-FFF2-40B4-BE49-F238E27FC236}">
                <a16:creationId xmlns:a16="http://schemas.microsoft.com/office/drawing/2014/main" id="{7BD6B44C-2A45-F8C4-FF24-D5824B481E35}"/>
              </a:ext>
            </a:extLst>
          </p:cNvPr>
          <p:cNvSpPr>
            <a:spLocks noGrp="1"/>
          </p:cNvSpPr>
          <p:nvPr>
            <p:ph type="sldNum" sz="quarter" idx="4"/>
          </p:nvPr>
        </p:nvSpPr>
        <p:spPr/>
        <p:txBody>
          <a:bodyPr/>
          <a:lstStyle/>
          <a:p>
            <a:fld id="{2F71427C-BBAE-44FF-B0BD-6E0DF81362A8}" type="slidenum">
              <a:rPr lang="en-US" smtClean="0"/>
              <a:pPr/>
              <a:t>52</a:t>
            </a:fld>
            <a:endParaRPr lang="en-US" dirty="0"/>
          </a:p>
        </p:txBody>
      </p:sp>
      <p:sp>
        <p:nvSpPr>
          <p:cNvPr id="5" name="Date Placeholder 4">
            <a:extLst>
              <a:ext uri="{FF2B5EF4-FFF2-40B4-BE49-F238E27FC236}">
                <a16:creationId xmlns:a16="http://schemas.microsoft.com/office/drawing/2014/main" id="{9D14CC6F-91B7-51F3-C8F5-685C65C1359A}"/>
              </a:ext>
            </a:extLst>
          </p:cNvPr>
          <p:cNvSpPr>
            <a:spLocks noGrp="1"/>
          </p:cNvSpPr>
          <p:nvPr>
            <p:ph type="dt" sz="half" idx="10"/>
          </p:nvPr>
        </p:nvSpPr>
        <p:spPr/>
        <p:txBody>
          <a:bodyPr/>
          <a:lstStyle/>
          <a:p>
            <a:r>
              <a:rPr lang="en-GB"/>
              <a:t>© F Tietze, L Aristodemou, 2017</a:t>
            </a:r>
            <a:endParaRPr lang="en-US" dirty="0"/>
          </a:p>
        </p:txBody>
      </p:sp>
      <p:pic>
        <p:nvPicPr>
          <p:cNvPr id="6" name="Picture 5">
            <a:extLst>
              <a:ext uri="{FF2B5EF4-FFF2-40B4-BE49-F238E27FC236}">
                <a16:creationId xmlns:a16="http://schemas.microsoft.com/office/drawing/2014/main" id="{AC0D6305-77F7-86D0-9DF0-A0ACA2373E3B}"/>
              </a:ext>
            </a:extLst>
          </p:cNvPr>
          <p:cNvPicPr>
            <a:picLocks noChangeAspect="1"/>
          </p:cNvPicPr>
          <p:nvPr/>
        </p:nvPicPr>
        <p:blipFill>
          <a:blip r:embed="rId3"/>
          <a:stretch>
            <a:fillRect/>
          </a:stretch>
        </p:blipFill>
        <p:spPr>
          <a:xfrm>
            <a:off x="6635111" y="2459176"/>
            <a:ext cx="4649989" cy="3603133"/>
          </a:xfrm>
          <a:prstGeom prst="rect">
            <a:avLst/>
          </a:prstGeom>
        </p:spPr>
      </p:pic>
      <p:pic>
        <p:nvPicPr>
          <p:cNvPr id="7" name="Picture 6">
            <a:extLst>
              <a:ext uri="{FF2B5EF4-FFF2-40B4-BE49-F238E27FC236}">
                <a16:creationId xmlns:a16="http://schemas.microsoft.com/office/drawing/2014/main" id="{C368F4B9-9620-4A91-5F32-05882F43415B}"/>
              </a:ext>
            </a:extLst>
          </p:cNvPr>
          <p:cNvPicPr>
            <a:picLocks noChangeAspect="1"/>
          </p:cNvPicPr>
          <p:nvPr/>
        </p:nvPicPr>
        <p:blipFill>
          <a:blip r:embed="rId4"/>
          <a:stretch>
            <a:fillRect/>
          </a:stretch>
        </p:blipFill>
        <p:spPr>
          <a:xfrm>
            <a:off x="978625" y="1426728"/>
            <a:ext cx="5092391" cy="3475557"/>
          </a:xfrm>
          <a:prstGeom prst="rect">
            <a:avLst/>
          </a:prstGeom>
        </p:spPr>
      </p:pic>
      <p:sp>
        <p:nvSpPr>
          <p:cNvPr id="11" name="TextBox 10">
            <a:extLst>
              <a:ext uri="{FF2B5EF4-FFF2-40B4-BE49-F238E27FC236}">
                <a16:creationId xmlns:a16="http://schemas.microsoft.com/office/drawing/2014/main" id="{41614C6E-4F6F-366D-F59C-629EFAD0EA46}"/>
              </a:ext>
            </a:extLst>
          </p:cNvPr>
          <p:cNvSpPr txBox="1"/>
          <p:nvPr/>
        </p:nvSpPr>
        <p:spPr>
          <a:xfrm>
            <a:off x="3809646" y="6621931"/>
            <a:ext cx="5704683" cy="646331"/>
          </a:xfrm>
          <a:prstGeom prst="rect">
            <a:avLst/>
          </a:prstGeom>
          <a:noFill/>
        </p:spPr>
        <p:txBody>
          <a:bodyPr wrap="square">
            <a:spAutoFit/>
          </a:bodyPr>
          <a:lstStyle>
            <a:defPPr>
              <a:defRPr lang="en-GB"/>
            </a:defPPr>
            <a:lvl1pPr algn="l">
              <a:lnSpc>
                <a:spcPct val="100000"/>
              </a:lnSpc>
              <a:defRPr>
                <a:latin typeface="+mj-lt"/>
              </a:defRPr>
            </a:lvl1pPr>
          </a:lstStyle>
          <a:p>
            <a:r>
              <a:rPr lang="en-GB" dirty="0">
                <a:hlinkClick r:id="rId5"/>
              </a:rPr>
              <a:t>https://patentscope.wipo.int/search/en/detail.jsf?docId=WO2011018227</a:t>
            </a:r>
            <a:r>
              <a:rPr lang="en-GB" dirty="0"/>
              <a:t> </a:t>
            </a:r>
          </a:p>
        </p:txBody>
      </p:sp>
      <p:sp>
        <p:nvSpPr>
          <p:cNvPr id="12" name="Rectangle: Rounded Corners 11">
            <a:extLst>
              <a:ext uri="{FF2B5EF4-FFF2-40B4-BE49-F238E27FC236}">
                <a16:creationId xmlns:a16="http://schemas.microsoft.com/office/drawing/2014/main" id="{8F9FD8CB-D46E-EC8A-77BA-D2641EB95986}"/>
              </a:ext>
            </a:extLst>
          </p:cNvPr>
          <p:cNvSpPr/>
          <p:nvPr/>
        </p:nvSpPr>
        <p:spPr>
          <a:xfrm>
            <a:off x="6773069" y="4901363"/>
            <a:ext cx="4512030" cy="2400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0675-B938-55B6-768A-1891DCD249AC}"/>
              </a:ext>
            </a:extLst>
          </p:cNvPr>
          <p:cNvSpPr>
            <a:spLocks noGrp="1"/>
          </p:cNvSpPr>
          <p:nvPr>
            <p:ph type="title"/>
          </p:nvPr>
        </p:nvSpPr>
        <p:spPr>
          <a:xfrm>
            <a:off x="738315" y="449474"/>
            <a:ext cx="12231688" cy="719138"/>
          </a:xfrm>
        </p:spPr>
        <p:txBody>
          <a:bodyPr/>
          <a:lstStyle/>
          <a:p>
            <a:r>
              <a:rPr lang="en-US" dirty="0"/>
              <a:t>On creating powerful data visualizations</a:t>
            </a:r>
          </a:p>
        </p:txBody>
      </p:sp>
      <p:sp>
        <p:nvSpPr>
          <p:cNvPr id="3" name="Text Placeholder 2">
            <a:extLst>
              <a:ext uri="{FF2B5EF4-FFF2-40B4-BE49-F238E27FC236}">
                <a16:creationId xmlns:a16="http://schemas.microsoft.com/office/drawing/2014/main" id="{315AEE6B-DBF1-00BC-F41A-FD71A61D19B8}"/>
              </a:ext>
            </a:extLst>
          </p:cNvPr>
          <p:cNvSpPr>
            <a:spLocks noGrp="1"/>
          </p:cNvSpPr>
          <p:nvPr>
            <p:ph type="body" sz="quarter" idx="12"/>
          </p:nvPr>
        </p:nvSpPr>
        <p:spPr/>
        <p:txBody>
          <a:bodyPr/>
          <a:lstStyle/>
          <a:p>
            <a:endParaRPr lang="en-US"/>
          </a:p>
        </p:txBody>
      </p:sp>
      <p:pic>
        <p:nvPicPr>
          <p:cNvPr id="1026" name="Picture 2">
            <a:extLst>
              <a:ext uri="{FF2B5EF4-FFF2-40B4-BE49-F238E27FC236}">
                <a16:creationId xmlns:a16="http://schemas.microsoft.com/office/drawing/2014/main" id="{11A8E41C-0276-0F5E-C653-FAE4C39A6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628" y="3863903"/>
            <a:ext cx="5832164" cy="2546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8B36CC-09D2-3E22-F52D-3CE3976C6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005" y="1345137"/>
            <a:ext cx="6853409" cy="2219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146523-BC01-8629-355D-8E11018030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63" t="14919" r="9876" b="9676"/>
          <a:stretch/>
        </p:blipFill>
        <p:spPr bwMode="auto">
          <a:xfrm>
            <a:off x="551980" y="2415528"/>
            <a:ext cx="4903126" cy="307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86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849013" y="1169707"/>
            <a:ext cx="2488627" cy="1763149"/>
          </a:xfrm>
          <a:prstGeom prst="rect">
            <a:avLst/>
          </a:prstGeom>
          <a:ln>
            <a:solidFill>
              <a:schemeClr val="bg1">
                <a:lumMod val="75000"/>
              </a:schemeClr>
            </a:solidFill>
          </a:ln>
        </p:spPr>
      </p:pic>
      <p:sp>
        <p:nvSpPr>
          <p:cNvPr id="7" name="Title 6"/>
          <p:cNvSpPr>
            <a:spLocks noGrp="1"/>
          </p:cNvSpPr>
          <p:nvPr>
            <p:ph type="title"/>
          </p:nvPr>
        </p:nvSpPr>
        <p:spPr>
          <a:xfrm>
            <a:off x="501307" y="289610"/>
            <a:ext cx="9602611" cy="686152"/>
          </a:xfrm>
        </p:spPr>
        <p:txBody>
          <a:bodyPr/>
          <a:lstStyle/>
          <a:p>
            <a:r>
              <a:rPr lang="en-GB" dirty="0"/>
              <a:t>Effective representations of data matters</a:t>
            </a:r>
          </a:p>
        </p:txBody>
      </p:sp>
      <p:pic>
        <p:nvPicPr>
          <p:cNvPr id="5" name="Picture 4"/>
          <p:cNvPicPr>
            <a:picLocks noChangeAspect="1"/>
          </p:cNvPicPr>
          <p:nvPr/>
        </p:nvPicPr>
        <p:blipFill>
          <a:blip r:embed="rId3"/>
          <a:stretch>
            <a:fillRect/>
          </a:stretch>
        </p:blipFill>
        <p:spPr>
          <a:xfrm>
            <a:off x="2212563" y="1169707"/>
            <a:ext cx="3657674" cy="4934223"/>
          </a:xfrm>
          <a:prstGeom prst="rect">
            <a:avLst/>
          </a:prstGeom>
          <a:ln>
            <a:solidFill>
              <a:schemeClr val="bg1">
                <a:lumMod val="75000"/>
              </a:schemeClr>
            </a:solidFill>
          </a:ln>
        </p:spPr>
      </p:pic>
      <p:sp>
        <p:nvSpPr>
          <p:cNvPr id="8" name="Rectangle 7"/>
          <p:cNvSpPr/>
          <p:nvPr/>
        </p:nvSpPr>
        <p:spPr>
          <a:xfrm>
            <a:off x="2212563" y="6190153"/>
            <a:ext cx="5080000" cy="215444"/>
          </a:xfrm>
          <a:prstGeom prst="rect">
            <a:avLst/>
          </a:prstGeom>
        </p:spPr>
        <p:txBody>
          <a:bodyPr>
            <a:spAutoFit/>
          </a:bodyPr>
          <a:lstStyle/>
          <a:p>
            <a:r>
              <a:rPr lang="en-GB" sz="800" dirty="0">
                <a:latin typeface="+mj-lt"/>
                <a:hlinkClick r:id="rId4" tooltip="Persistent link using digital object identifier"/>
              </a:rPr>
              <a:t>https://doi.org/10.1016/j.envsoft.2010.12.006</a:t>
            </a:r>
            <a:endParaRPr lang="en-GB" sz="800" dirty="0">
              <a:latin typeface="+mj-lt"/>
            </a:endParaRPr>
          </a:p>
        </p:txBody>
      </p:sp>
      <p:sp>
        <p:nvSpPr>
          <p:cNvPr id="10" name="Rectangle 9"/>
          <p:cNvSpPr/>
          <p:nvPr/>
        </p:nvSpPr>
        <p:spPr>
          <a:xfrm>
            <a:off x="7714864" y="2981282"/>
            <a:ext cx="5080000" cy="215444"/>
          </a:xfrm>
          <a:prstGeom prst="rect">
            <a:avLst/>
          </a:prstGeom>
        </p:spPr>
        <p:txBody>
          <a:bodyPr>
            <a:spAutoFit/>
          </a:bodyPr>
          <a:lstStyle/>
          <a:p>
            <a:r>
              <a:rPr lang="en-GB" sz="800" dirty="0">
                <a:latin typeface="+mj-lt"/>
                <a:hlinkClick r:id="rId5"/>
              </a:rPr>
              <a:t>https://www.tableau.com/learn/articles/data-visualization-tips</a:t>
            </a:r>
            <a:r>
              <a:rPr lang="en-GB" sz="800" dirty="0">
                <a:latin typeface="+mj-lt"/>
              </a:rPr>
              <a:t> </a:t>
            </a:r>
          </a:p>
        </p:txBody>
      </p:sp>
      <p:sp>
        <p:nvSpPr>
          <p:cNvPr id="11" name="Rectangle 10"/>
          <p:cNvSpPr/>
          <p:nvPr/>
        </p:nvSpPr>
        <p:spPr>
          <a:xfrm>
            <a:off x="7714864" y="6190153"/>
            <a:ext cx="5080000" cy="215444"/>
          </a:xfrm>
          <a:prstGeom prst="rect">
            <a:avLst/>
          </a:prstGeom>
        </p:spPr>
        <p:txBody>
          <a:bodyPr>
            <a:spAutoFit/>
          </a:bodyPr>
          <a:lstStyle/>
          <a:p>
            <a:r>
              <a:rPr lang="en-GB" sz="800" dirty="0">
                <a:latin typeface="+mj-lt"/>
                <a:hlinkClick r:id="rId6"/>
              </a:rPr>
              <a:t>https://blog.hubspot.com/marketing/types-of-graphs-for-data-visualization</a:t>
            </a:r>
            <a:r>
              <a:rPr lang="en-GB" sz="800" dirty="0">
                <a:latin typeface="+mj-lt"/>
              </a:rPr>
              <a:t> </a:t>
            </a:r>
          </a:p>
        </p:txBody>
      </p:sp>
      <p:pic>
        <p:nvPicPr>
          <p:cNvPr id="12" name="Picture 11"/>
          <p:cNvPicPr>
            <a:picLocks noChangeAspect="1"/>
          </p:cNvPicPr>
          <p:nvPr/>
        </p:nvPicPr>
        <p:blipFill>
          <a:blip r:embed="rId7"/>
          <a:stretch>
            <a:fillRect/>
          </a:stretch>
        </p:blipFill>
        <p:spPr>
          <a:xfrm>
            <a:off x="7728598" y="3535557"/>
            <a:ext cx="2729456" cy="2575182"/>
          </a:xfrm>
          <a:prstGeom prst="rect">
            <a:avLst/>
          </a:prstGeom>
          <a:ln>
            <a:solidFill>
              <a:schemeClr val="bg1">
                <a:lumMod val="75000"/>
              </a:schemeClr>
            </a:solidFill>
          </a:ln>
        </p:spPr>
      </p:pic>
    </p:spTree>
    <p:extLst>
      <p:ext uri="{BB962C8B-B14F-4D97-AF65-F5344CB8AC3E}">
        <p14:creationId xmlns:p14="http://schemas.microsoft.com/office/powerpoint/2010/main" val="128194851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4C1A-7E53-8F30-A7C1-51BCB8DF4404}"/>
              </a:ext>
            </a:extLst>
          </p:cNvPr>
          <p:cNvSpPr>
            <a:spLocks noGrp="1"/>
          </p:cNvSpPr>
          <p:nvPr>
            <p:ph type="title"/>
          </p:nvPr>
        </p:nvSpPr>
        <p:spPr>
          <a:xfrm>
            <a:off x="733425" y="428625"/>
            <a:ext cx="12231688" cy="719138"/>
          </a:xfrm>
        </p:spPr>
        <p:txBody>
          <a:bodyPr/>
          <a:lstStyle/>
          <a:p>
            <a:r>
              <a:rPr lang="en-GB" dirty="0"/>
              <a:t>Next</a:t>
            </a:r>
          </a:p>
        </p:txBody>
      </p:sp>
      <p:sp>
        <p:nvSpPr>
          <p:cNvPr id="5" name="TextBox 4">
            <a:extLst>
              <a:ext uri="{FF2B5EF4-FFF2-40B4-BE49-F238E27FC236}">
                <a16:creationId xmlns:a16="http://schemas.microsoft.com/office/drawing/2014/main" id="{38F5AF2E-1689-9618-5529-E59DA3A5BDCB}"/>
              </a:ext>
            </a:extLst>
          </p:cNvPr>
          <p:cNvSpPr txBox="1"/>
          <p:nvPr/>
        </p:nvSpPr>
        <p:spPr>
          <a:xfrm>
            <a:off x="588962" y="1554540"/>
            <a:ext cx="12368213" cy="3693319"/>
          </a:xfrm>
          <a:prstGeom prst="rect">
            <a:avLst/>
          </a:prstGeom>
          <a:noFill/>
        </p:spPr>
        <p:txBody>
          <a:bodyPr wrap="square">
            <a:spAutoFit/>
          </a:bodyPr>
          <a:lstStyle/>
          <a:p>
            <a:r>
              <a:rPr lang="en-GB" sz="1800" dirty="0"/>
              <a:t>Teams to prepare interim presentations: max. 10 slides; max 10min + 5min Q&amp;A </a:t>
            </a:r>
          </a:p>
          <a:p>
            <a:endParaRPr lang="en-GB" sz="1800" dirty="0"/>
          </a:p>
          <a:p>
            <a:pPr marL="322262" lvl="1" indent="-457200">
              <a:buFont typeface="Arial" panose="020B0604020202020204" pitchFamily="34" charset="0"/>
              <a:buChar char="•"/>
            </a:pPr>
            <a:r>
              <a:rPr lang="en-GB" sz="1800" b="0" dirty="0"/>
              <a:t>Focus on pre-market launch patent analysis (technology development) for the technology your company is missing</a:t>
            </a:r>
          </a:p>
          <a:p>
            <a:pPr marL="322262" lvl="1" indent="-457200">
              <a:buFont typeface="Arial" panose="020B0604020202020204" pitchFamily="34" charset="0"/>
              <a:buChar char="•"/>
            </a:pPr>
            <a:r>
              <a:rPr lang="en-GB" sz="1800" b="0" dirty="0"/>
              <a:t>Identification of </a:t>
            </a:r>
            <a:r>
              <a:rPr lang="en-GB" dirty="0"/>
              <a:t>~</a:t>
            </a:r>
            <a:r>
              <a:rPr lang="en-GB" sz="1800" b="0" dirty="0"/>
              <a:t>3 existing technical solutions and who owns them </a:t>
            </a:r>
          </a:p>
          <a:p>
            <a:pPr marL="322262" lvl="1" indent="-457200">
              <a:buFont typeface="Arial" panose="020B0604020202020204" pitchFamily="34" charset="0"/>
              <a:buChar char="•"/>
            </a:pPr>
            <a:r>
              <a:rPr lang="en-US" sz="1800" b="0" dirty="0"/>
              <a:t>A patent-data based evaluation of the technical solutions identified + clear reasoning for the preferred solution </a:t>
            </a:r>
          </a:p>
          <a:p>
            <a:pPr marL="322262" lvl="1" indent="-457200">
              <a:buFont typeface="Arial" panose="020B0604020202020204" pitchFamily="34" charset="0"/>
              <a:buChar char="•"/>
            </a:pPr>
            <a:endParaRPr lang="en-GB" sz="1800" b="0" dirty="0"/>
          </a:p>
          <a:p>
            <a:pPr marL="322262" lvl="1" indent="-457200">
              <a:buFont typeface="Arial" panose="020B0604020202020204" pitchFamily="34" charset="0"/>
              <a:buChar char="•"/>
            </a:pPr>
            <a:r>
              <a:rPr lang="en-GB" sz="1800" b="0" dirty="0"/>
              <a:t>An explanation of:</a:t>
            </a:r>
          </a:p>
          <a:p>
            <a:pPr marL="739775" lvl="3" indent="-457200">
              <a:buFont typeface="Arial" panose="020B0604020202020204" pitchFamily="34" charset="0"/>
              <a:buChar char="•"/>
            </a:pPr>
            <a:r>
              <a:rPr lang="en-GB" dirty="0"/>
              <a:t>how you developed your search strategy</a:t>
            </a:r>
          </a:p>
          <a:p>
            <a:pPr marL="739775" lvl="3" indent="-457200">
              <a:buFont typeface="Arial" panose="020B0604020202020204" pitchFamily="34" charset="0"/>
              <a:buChar char="•"/>
            </a:pPr>
            <a:r>
              <a:rPr lang="en-GB" dirty="0"/>
              <a:t>how you analysed the data</a:t>
            </a:r>
          </a:p>
          <a:p>
            <a:pPr marL="739775" lvl="3" indent="-457200">
              <a:buFont typeface="Arial" panose="020B0604020202020204" pitchFamily="34" charset="0"/>
              <a:buChar char="•"/>
            </a:pPr>
            <a:endParaRPr lang="en-GB" dirty="0"/>
          </a:p>
          <a:p>
            <a:pPr marL="531812" lvl="2" indent="-457200">
              <a:buFont typeface="Arial" panose="020B0604020202020204" pitchFamily="34" charset="0"/>
              <a:buChar char="•"/>
            </a:pPr>
            <a:r>
              <a:rPr lang="en-GB" sz="1800" dirty="0"/>
              <a:t>Short reflection of your experience and challenges you encountered and limitations of the patent search</a:t>
            </a:r>
          </a:p>
          <a:p>
            <a:pPr marL="531812" lvl="2" indent="-457200">
              <a:buFont typeface="Arial" panose="020B0604020202020204" pitchFamily="34" charset="0"/>
              <a:buChar char="•"/>
            </a:pPr>
            <a:endParaRPr lang="en-GB" dirty="0"/>
          </a:p>
          <a:p>
            <a:pPr marL="531812" lvl="2" indent="-457200">
              <a:buFont typeface="Arial" panose="020B0604020202020204" pitchFamily="34" charset="0"/>
              <a:buChar char="•"/>
            </a:pPr>
            <a:endParaRPr lang="en-GB" sz="1800" dirty="0"/>
          </a:p>
        </p:txBody>
      </p:sp>
    </p:spTree>
    <p:extLst>
      <p:ext uri="{BB962C8B-B14F-4D97-AF65-F5344CB8AC3E}">
        <p14:creationId xmlns:p14="http://schemas.microsoft.com/office/powerpoint/2010/main" val="1208304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Building-Pencil.jpg"/>
          <p:cNvPicPr>
            <a:picLocks noChangeAspect="1"/>
          </p:cNvPicPr>
          <p:nvPr/>
        </p:nvPicPr>
        <p:blipFill>
          <a:blip r:embed="rId3"/>
          <a:srcRect/>
          <a:stretch>
            <a:fillRect/>
          </a:stretch>
        </p:blipFill>
        <p:spPr bwMode="auto">
          <a:xfrm>
            <a:off x="2128869" y="293078"/>
            <a:ext cx="9724200" cy="6149521"/>
          </a:xfrm>
          <a:prstGeom prst="rect">
            <a:avLst/>
          </a:prstGeom>
          <a:noFill/>
          <a:ln w="9525">
            <a:noFill/>
            <a:miter lim="800000"/>
            <a:headEnd/>
            <a:tailEnd/>
          </a:ln>
        </p:spPr>
      </p:pic>
      <p:sp>
        <p:nvSpPr>
          <p:cNvPr id="4" name="Rectangle 3"/>
          <p:cNvSpPr/>
          <p:nvPr/>
        </p:nvSpPr>
        <p:spPr>
          <a:xfrm>
            <a:off x="2372580" y="921520"/>
            <a:ext cx="2917786" cy="707886"/>
          </a:xfrm>
          <a:prstGeom prst="rect">
            <a:avLst/>
          </a:prstGeom>
        </p:spPr>
        <p:txBody>
          <a:bodyPr wrap="none">
            <a:spAutoFit/>
          </a:bodyPr>
          <a:lstStyle/>
          <a:p>
            <a:pPr algn="l"/>
            <a:r>
              <a:rPr lang="en-GB" sz="4000" b="1">
                <a:solidFill>
                  <a:srgbClr val="008080"/>
                </a:solidFill>
                <a:latin typeface="Arial"/>
                <a:cs typeface="Arial"/>
              </a:rPr>
              <a:t>Thank you!</a:t>
            </a:r>
          </a:p>
        </p:txBody>
      </p:sp>
    </p:spTree>
    <p:extLst>
      <p:ext uri="{BB962C8B-B14F-4D97-AF65-F5344CB8AC3E}">
        <p14:creationId xmlns:p14="http://schemas.microsoft.com/office/powerpoint/2010/main" val="22521518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891C-D01D-45C2-A76B-494D23F7014F}"/>
              </a:ext>
            </a:extLst>
          </p:cNvPr>
          <p:cNvSpPr>
            <a:spLocks noGrp="1"/>
          </p:cNvSpPr>
          <p:nvPr>
            <p:ph type="title"/>
          </p:nvPr>
        </p:nvSpPr>
        <p:spPr>
          <a:xfrm>
            <a:off x="480503" y="324866"/>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A simplified innovation process view for this exercise</a:t>
            </a:r>
            <a:endParaRPr lang="de-DE" sz="2400"/>
          </a:p>
        </p:txBody>
      </p:sp>
      <p:sp>
        <p:nvSpPr>
          <p:cNvPr id="4" name="Freeform: Shape 3">
            <a:extLst>
              <a:ext uri="{FF2B5EF4-FFF2-40B4-BE49-F238E27FC236}">
                <a16:creationId xmlns:a16="http://schemas.microsoft.com/office/drawing/2014/main" id="{FE595C5A-6CAA-42C0-8965-CC0EA98F5120}"/>
              </a:ext>
            </a:extLst>
          </p:cNvPr>
          <p:cNvSpPr/>
          <p:nvPr/>
        </p:nvSpPr>
        <p:spPr bwMode="auto">
          <a:xfrm>
            <a:off x="1202787" y="1690665"/>
            <a:ext cx="8317972" cy="1273828"/>
          </a:xfrm>
          <a:custGeom>
            <a:avLst/>
            <a:gdLst>
              <a:gd name="connsiteX0" fmla="*/ 0 w 9274628"/>
              <a:gd name="connsiteY0" fmla="*/ 0 h 1273828"/>
              <a:gd name="connsiteX1" fmla="*/ 2183363 w 9274628"/>
              <a:gd name="connsiteY1" fmla="*/ 905069 h 1273828"/>
              <a:gd name="connsiteX2" fmla="*/ 5523722 w 9274628"/>
              <a:gd name="connsiteY2" fmla="*/ 1231641 h 1273828"/>
              <a:gd name="connsiteX3" fmla="*/ 9274628 w 9274628"/>
              <a:gd name="connsiteY3" fmla="*/ 1259632 h 1273828"/>
            </a:gdLst>
            <a:ahLst/>
            <a:cxnLst>
              <a:cxn ang="0">
                <a:pos x="connsiteX0" y="connsiteY0"/>
              </a:cxn>
              <a:cxn ang="0">
                <a:pos x="connsiteX1" y="connsiteY1"/>
              </a:cxn>
              <a:cxn ang="0">
                <a:pos x="connsiteX2" y="connsiteY2"/>
              </a:cxn>
              <a:cxn ang="0">
                <a:pos x="connsiteX3" y="connsiteY3"/>
              </a:cxn>
            </a:cxnLst>
            <a:rect l="l" t="t" r="r" b="b"/>
            <a:pathLst>
              <a:path w="9274628" h="1273828">
                <a:moveTo>
                  <a:pt x="0" y="0"/>
                </a:moveTo>
                <a:cubicBezTo>
                  <a:pt x="631371" y="349897"/>
                  <a:pt x="1262743" y="699795"/>
                  <a:pt x="2183363" y="905069"/>
                </a:cubicBezTo>
                <a:cubicBezTo>
                  <a:pt x="3103983" y="1110343"/>
                  <a:pt x="4341845" y="1172547"/>
                  <a:pt x="5523722" y="1231641"/>
                </a:cubicBezTo>
                <a:cubicBezTo>
                  <a:pt x="6705599" y="1290735"/>
                  <a:pt x="7990113" y="1275183"/>
                  <a:pt x="9274628" y="1259632"/>
                </a:cubicBezTo>
              </a:path>
            </a:pathLst>
          </a:custGeom>
          <a:noFill/>
          <a:ln w="952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5" name="Freeform: Shape 4">
            <a:extLst>
              <a:ext uri="{FF2B5EF4-FFF2-40B4-BE49-F238E27FC236}">
                <a16:creationId xmlns:a16="http://schemas.microsoft.com/office/drawing/2014/main" id="{0C45C31A-9706-473E-A0EB-61208C57D11F}"/>
              </a:ext>
            </a:extLst>
          </p:cNvPr>
          <p:cNvSpPr/>
          <p:nvPr/>
        </p:nvSpPr>
        <p:spPr bwMode="auto">
          <a:xfrm flipV="1">
            <a:off x="1202787" y="4129065"/>
            <a:ext cx="8317972" cy="1273828"/>
          </a:xfrm>
          <a:custGeom>
            <a:avLst/>
            <a:gdLst>
              <a:gd name="connsiteX0" fmla="*/ 0 w 9274628"/>
              <a:gd name="connsiteY0" fmla="*/ 0 h 1273828"/>
              <a:gd name="connsiteX1" fmla="*/ 2183363 w 9274628"/>
              <a:gd name="connsiteY1" fmla="*/ 905069 h 1273828"/>
              <a:gd name="connsiteX2" fmla="*/ 5523722 w 9274628"/>
              <a:gd name="connsiteY2" fmla="*/ 1231641 h 1273828"/>
              <a:gd name="connsiteX3" fmla="*/ 9274628 w 9274628"/>
              <a:gd name="connsiteY3" fmla="*/ 1259632 h 1273828"/>
            </a:gdLst>
            <a:ahLst/>
            <a:cxnLst>
              <a:cxn ang="0">
                <a:pos x="connsiteX0" y="connsiteY0"/>
              </a:cxn>
              <a:cxn ang="0">
                <a:pos x="connsiteX1" y="connsiteY1"/>
              </a:cxn>
              <a:cxn ang="0">
                <a:pos x="connsiteX2" y="connsiteY2"/>
              </a:cxn>
              <a:cxn ang="0">
                <a:pos x="connsiteX3" y="connsiteY3"/>
              </a:cxn>
            </a:cxnLst>
            <a:rect l="l" t="t" r="r" b="b"/>
            <a:pathLst>
              <a:path w="9274628" h="1273828">
                <a:moveTo>
                  <a:pt x="0" y="0"/>
                </a:moveTo>
                <a:cubicBezTo>
                  <a:pt x="631371" y="349897"/>
                  <a:pt x="1262743" y="699795"/>
                  <a:pt x="2183363" y="905069"/>
                </a:cubicBezTo>
                <a:cubicBezTo>
                  <a:pt x="3103983" y="1110343"/>
                  <a:pt x="4341845" y="1172547"/>
                  <a:pt x="5523722" y="1231641"/>
                </a:cubicBezTo>
                <a:cubicBezTo>
                  <a:pt x="6705599" y="1290735"/>
                  <a:pt x="7990113" y="1275183"/>
                  <a:pt x="9274628" y="1259632"/>
                </a:cubicBezTo>
              </a:path>
            </a:pathLst>
          </a:custGeom>
          <a:noFill/>
          <a:ln w="952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cxnSp>
        <p:nvCxnSpPr>
          <p:cNvPr id="7" name="Straight Connector 6">
            <a:extLst>
              <a:ext uri="{FF2B5EF4-FFF2-40B4-BE49-F238E27FC236}">
                <a16:creationId xmlns:a16="http://schemas.microsoft.com/office/drawing/2014/main" id="{A0138CB7-708B-4AB7-95D8-5FB6B1B43A4C}"/>
              </a:ext>
            </a:extLst>
          </p:cNvPr>
          <p:cNvCxnSpPr>
            <a:cxnSpLocks/>
          </p:cNvCxnSpPr>
          <p:nvPr/>
        </p:nvCxnSpPr>
        <p:spPr bwMode="auto">
          <a:xfrm>
            <a:off x="7014163" y="2210457"/>
            <a:ext cx="0" cy="2960526"/>
          </a:xfrm>
          <a:prstGeom prst="line">
            <a:avLst/>
          </a:prstGeom>
          <a:noFill/>
          <a:ln w="9525" cap="flat" cmpd="sng" algn="ctr">
            <a:solidFill>
              <a:schemeClr val="accent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925A45E-A40A-4716-A874-8B321246F9EB}"/>
              </a:ext>
            </a:extLst>
          </p:cNvPr>
          <p:cNvSpPr txBox="1"/>
          <p:nvPr/>
        </p:nvSpPr>
        <p:spPr>
          <a:xfrm>
            <a:off x="5421420" y="1365459"/>
            <a:ext cx="3185487" cy="646331"/>
          </a:xfrm>
          <a:prstGeom prst="rect">
            <a:avLst/>
          </a:prstGeom>
          <a:noFill/>
        </p:spPr>
        <p:txBody>
          <a:bodyPr wrap="none" rtlCol="0">
            <a:spAutoFit/>
          </a:bodyPr>
          <a:lstStyle/>
          <a:p>
            <a:pPr algn="ctr"/>
            <a:r>
              <a:rPr lang="en-GB"/>
              <a:t>Market launch</a:t>
            </a:r>
          </a:p>
          <a:p>
            <a:pPr algn="ctr"/>
            <a:r>
              <a:rPr lang="en-GB"/>
              <a:t>(requires freedom to operate)</a:t>
            </a:r>
            <a:endParaRPr lang="de-DE"/>
          </a:p>
        </p:txBody>
      </p:sp>
      <p:sp>
        <p:nvSpPr>
          <p:cNvPr id="9" name="TextBox 8">
            <a:extLst>
              <a:ext uri="{FF2B5EF4-FFF2-40B4-BE49-F238E27FC236}">
                <a16:creationId xmlns:a16="http://schemas.microsoft.com/office/drawing/2014/main" id="{E79F6469-8F2C-468F-B137-2F4B0938D547}"/>
              </a:ext>
            </a:extLst>
          </p:cNvPr>
          <p:cNvSpPr txBox="1"/>
          <p:nvPr/>
        </p:nvSpPr>
        <p:spPr>
          <a:xfrm>
            <a:off x="2128897" y="3293497"/>
            <a:ext cx="4438138" cy="369332"/>
          </a:xfrm>
          <a:prstGeom prst="rect">
            <a:avLst/>
          </a:prstGeom>
          <a:noFill/>
        </p:spPr>
        <p:txBody>
          <a:bodyPr wrap="none" rtlCol="0">
            <a:spAutoFit/>
          </a:bodyPr>
          <a:lstStyle/>
          <a:p>
            <a:r>
              <a:rPr lang="en-GB"/>
              <a:t>Phase 1: Technical product development </a:t>
            </a:r>
            <a:endParaRPr lang="de-DE"/>
          </a:p>
        </p:txBody>
      </p:sp>
      <p:sp>
        <p:nvSpPr>
          <p:cNvPr id="10" name="TextBox 9">
            <a:extLst>
              <a:ext uri="{FF2B5EF4-FFF2-40B4-BE49-F238E27FC236}">
                <a16:creationId xmlns:a16="http://schemas.microsoft.com/office/drawing/2014/main" id="{58FD0371-ABCF-4845-A146-FACD2F262A69}"/>
              </a:ext>
            </a:extLst>
          </p:cNvPr>
          <p:cNvSpPr txBox="1"/>
          <p:nvPr/>
        </p:nvSpPr>
        <p:spPr>
          <a:xfrm>
            <a:off x="7673612" y="3177447"/>
            <a:ext cx="3448380" cy="646331"/>
          </a:xfrm>
          <a:prstGeom prst="rect">
            <a:avLst/>
          </a:prstGeom>
          <a:noFill/>
        </p:spPr>
        <p:txBody>
          <a:bodyPr wrap="none" rtlCol="0">
            <a:spAutoFit/>
          </a:bodyPr>
          <a:lstStyle/>
          <a:p>
            <a:r>
              <a:rPr lang="en-GB"/>
              <a:t>Phase 2: Commercialization </a:t>
            </a:r>
            <a:br>
              <a:rPr lang="en-GB"/>
            </a:br>
            <a:r>
              <a:rPr lang="en-GB"/>
              <a:t>(domestic + internationalisation)</a:t>
            </a:r>
            <a:endParaRPr lang="de-DE"/>
          </a:p>
        </p:txBody>
      </p:sp>
      <p:sp>
        <p:nvSpPr>
          <p:cNvPr id="3" name="Arrow: Pentagon 2">
            <a:extLst>
              <a:ext uri="{FF2B5EF4-FFF2-40B4-BE49-F238E27FC236}">
                <a16:creationId xmlns:a16="http://schemas.microsoft.com/office/drawing/2014/main" id="{A010A72A-F0E4-4759-90B3-232C24F4B269}"/>
              </a:ext>
            </a:extLst>
          </p:cNvPr>
          <p:cNvSpPr/>
          <p:nvPr/>
        </p:nvSpPr>
        <p:spPr bwMode="auto">
          <a:xfrm>
            <a:off x="2653213" y="5244905"/>
            <a:ext cx="3606577" cy="777765"/>
          </a:xfrm>
          <a:prstGeom prst="homePlate">
            <a:avLst>
              <a:gd name="adj" fmla="val 28378"/>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6" name="Flowchart: Decision 5">
            <a:extLst>
              <a:ext uri="{FF2B5EF4-FFF2-40B4-BE49-F238E27FC236}">
                <a16:creationId xmlns:a16="http://schemas.microsoft.com/office/drawing/2014/main" id="{3396E18C-2EF9-40D5-8C59-2EA56DA61CCD}"/>
              </a:ext>
            </a:extLst>
          </p:cNvPr>
          <p:cNvSpPr/>
          <p:nvPr/>
        </p:nvSpPr>
        <p:spPr bwMode="auto">
          <a:xfrm>
            <a:off x="6386680" y="5213374"/>
            <a:ext cx="1254966" cy="840827"/>
          </a:xfrm>
          <a:prstGeom prst="flowChartDecision">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19CCBDE9-395E-426A-BE1E-D85AFBBB199A}"/>
              </a:ext>
            </a:extLst>
          </p:cNvPr>
          <p:cNvSpPr txBox="1"/>
          <p:nvPr/>
        </p:nvSpPr>
        <p:spPr>
          <a:xfrm>
            <a:off x="6259791" y="5372177"/>
            <a:ext cx="1508744" cy="523220"/>
          </a:xfrm>
          <a:prstGeom prst="rect">
            <a:avLst/>
          </a:prstGeom>
          <a:noFill/>
        </p:spPr>
        <p:txBody>
          <a:bodyPr wrap="square">
            <a:sp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a:ln>
                  <a:noFill/>
                </a:ln>
                <a:solidFill>
                  <a:schemeClr val="tx1"/>
                </a:solidFill>
                <a:effectLst/>
                <a:latin typeface="Arial" charset="0"/>
              </a:rPr>
              <a:t>Mid-term </a:t>
            </a:r>
            <a:br>
              <a:rPr kumimoji="0" lang="en-GB" sz="1400" b="0" i="0" u="none" strike="noStrike" cap="none" normalizeH="0" baseline="0">
                <a:ln>
                  <a:noFill/>
                </a:ln>
                <a:solidFill>
                  <a:schemeClr val="tx1"/>
                </a:solidFill>
                <a:effectLst/>
                <a:latin typeface="Arial" charset="0"/>
              </a:rPr>
            </a:br>
            <a:r>
              <a:rPr kumimoji="0" lang="en-GB" sz="1400" b="0" i="0" u="none" strike="noStrike" cap="none" normalizeH="0" baseline="0">
                <a:ln>
                  <a:noFill/>
                </a:ln>
                <a:solidFill>
                  <a:schemeClr val="tx1"/>
                </a:solidFill>
                <a:effectLst/>
                <a:latin typeface="Arial" charset="0"/>
              </a:rPr>
              <a:t>presentation</a:t>
            </a:r>
            <a:endParaRPr kumimoji="0" lang="de-DE" sz="1400" b="0" i="0" u="none" strike="noStrike" cap="none" normalizeH="0" baseline="0">
              <a:ln>
                <a:noFill/>
              </a:ln>
              <a:solidFill>
                <a:schemeClr val="tx1"/>
              </a:solidFill>
              <a:effectLst/>
              <a:latin typeface="Arial" charset="0"/>
            </a:endParaRPr>
          </a:p>
        </p:txBody>
      </p:sp>
      <p:sp>
        <p:nvSpPr>
          <p:cNvPr id="13" name="Arrow: Pentagon 12">
            <a:extLst>
              <a:ext uri="{FF2B5EF4-FFF2-40B4-BE49-F238E27FC236}">
                <a16:creationId xmlns:a16="http://schemas.microsoft.com/office/drawing/2014/main" id="{A131971C-882B-4E84-A069-A399F2C4D3C3}"/>
              </a:ext>
            </a:extLst>
          </p:cNvPr>
          <p:cNvSpPr/>
          <p:nvPr/>
        </p:nvSpPr>
        <p:spPr bwMode="auto">
          <a:xfrm>
            <a:off x="7981959" y="5244905"/>
            <a:ext cx="3140033" cy="777765"/>
          </a:xfrm>
          <a:prstGeom prst="homePlate">
            <a:avLst>
              <a:gd name="adj" fmla="val 28378"/>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6A5A5970-7512-45C6-BAEA-22A74D040B52}"/>
              </a:ext>
            </a:extLst>
          </p:cNvPr>
          <p:cNvSpPr txBox="1"/>
          <p:nvPr/>
        </p:nvSpPr>
        <p:spPr>
          <a:xfrm>
            <a:off x="3513705" y="5449121"/>
            <a:ext cx="1508744" cy="369332"/>
          </a:xfrm>
          <a:prstGeom prst="rect">
            <a:avLst/>
          </a:prstGeom>
          <a:noFill/>
        </p:spPr>
        <p:txBody>
          <a:bodyPr wrap="square">
            <a:sp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Arial" charset="0"/>
              </a:rPr>
              <a:t>Part 1</a:t>
            </a:r>
            <a:endParaRPr kumimoji="0" lang="de-DE" sz="18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6458CC78-E551-4D03-838A-93F5FCDF2A4C}"/>
              </a:ext>
            </a:extLst>
          </p:cNvPr>
          <p:cNvSpPr txBox="1"/>
          <p:nvPr/>
        </p:nvSpPr>
        <p:spPr>
          <a:xfrm>
            <a:off x="8634456" y="5449121"/>
            <a:ext cx="1508744" cy="369332"/>
          </a:xfrm>
          <a:prstGeom prst="rect">
            <a:avLst/>
          </a:prstGeom>
          <a:noFill/>
        </p:spPr>
        <p:txBody>
          <a:bodyPr wrap="square">
            <a:sp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Arial" charset="0"/>
              </a:rPr>
              <a:t>Part 2</a:t>
            </a:r>
            <a:endParaRPr kumimoji="0" lang="de-DE" sz="18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70C03A48-CA90-4AF7-A008-D48F166C320F}"/>
              </a:ext>
            </a:extLst>
          </p:cNvPr>
          <p:cNvSpPr/>
          <p:nvPr/>
        </p:nvSpPr>
        <p:spPr bwMode="auto">
          <a:xfrm>
            <a:off x="2462207" y="1242874"/>
            <a:ext cx="488272" cy="488272"/>
          </a:xfrm>
          <a:prstGeom prst="ellips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863C3C14-5064-4B51-9D81-F628E8B109E3}"/>
              </a:ext>
            </a:extLst>
          </p:cNvPr>
          <p:cNvSpPr txBox="1"/>
          <p:nvPr/>
        </p:nvSpPr>
        <p:spPr>
          <a:xfrm>
            <a:off x="2530942" y="1282104"/>
            <a:ext cx="350802" cy="369332"/>
          </a:xfrm>
          <a:prstGeom prst="rect">
            <a:avLst/>
          </a:prstGeom>
          <a:noFill/>
        </p:spPr>
        <p:txBody>
          <a:bodyPr wrap="none" rtlCol="0">
            <a:spAutoFit/>
          </a:bodyPr>
          <a:lstStyle/>
          <a:p>
            <a:r>
              <a:rPr lang="en-GB" dirty="0"/>
              <a:t>T</a:t>
            </a:r>
            <a:r>
              <a:rPr lang="en-GB" baseline="-25000" dirty="0"/>
              <a:t>i</a:t>
            </a:r>
            <a:endParaRPr lang="de-DE" baseline="-25000" dirty="0"/>
          </a:p>
        </p:txBody>
      </p:sp>
      <p:sp>
        <p:nvSpPr>
          <p:cNvPr id="17" name="Freeform: Shape 16">
            <a:extLst>
              <a:ext uri="{FF2B5EF4-FFF2-40B4-BE49-F238E27FC236}">
                <a16:creationId xmlns:a16="http://schemas.microsoft.com/office/drawing/2014/main" id="{3E057A9B-5DBA-4BBE-BFFD-DDAE2AAF582D}"/>
              </a:ext>
            </a:extLst>
          </p:cNvPr>
          <p:cNvSpPr/>
          <p:nvPr/>
        </p:nvSpPr>
        <p:spPr bwMode="auto">
          <a:xfrm>
            <a:off x="2715971" y="1731146"/>
            <a:ext cx="630314" cy="1162974"/>
          </a:xfrm>
          <a:custGeom>
            <a:avLst/>
            <a:gdLst>
              <a:gd name="connsiteX0" fmla="*/ 0 w 630314"/>
              <a:gd name="connsiteY0" fmla="*/ 0 h 1162974"/>
              <a:gd name="connsiteX1" fmla="*/ 159798 w 630314"/>
              <a:gd name="connsiteY1" fmla="*/ 452761 h 1162974"/>
              <a:gd name="connsiteX2" fmla="*/ 630314 w 630314"/>
              <a:gd name="connsiteY2" fmla="*/ 1162974 h 1162974"/>
            </a:gdLst>
            <a:ahLst/>
            <a:cxnLst>
              <a:cxn ang="0">
                <a:pos x="connsiteX0" y="connsiteY0"/>
              </a:cxn>
              <a:cxn ang="0">
                <a:pos x="connsiteX1" y="connsiteY1"/>
              </a:cxn>
              <a:cxn ang="0">
                <a:pos x="connsiteX2" y="connsiteY2"/>
              </a:cxn>
            </a:cxnLst>
            <a:rect l="l" t="t" r="r" b="b"/>
            <a:pathLst>
              <a:path w="630314" h="1162974">
                <a:moveTo>
                  <a:pt x="0" y="0"/>
                </a:moveTo>
                <a:cubicBezTo>
                  <a:pt x="27373" y="129466"/>
                  <a:pt x="54746" y="258932"/>
                  <a:pt x="159798" y="452761"/>
                </a:cubicBezTo>
                <a:cubicBezTo>
                  <a:pt x="264850" y="646590"/>
                  <a:pt x="447582" y="904782"/>
                  <a:pt x="630314" y="1162974"/>
                </a:cubicBezTo>
              </a:path>
            </a:pathLst>
          </a:custGeom>
          <a:noFill/>
          <a:ln w="95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39DD814C-06D4-4524-B47D-C54950128912}"/>
              </a:ext>
            </a:extLst>
          </p:cNvPr>
          <p:cNvSpPr txBox="1"/>
          <p:nvPr/>
        </p:nvSpPr>
        <p:spPr>
          <a:xfrm>
            <a:off x="2940205" y="1900722"/>
            <a:ext cx="1351652" cy="369332"/>
          </a:xfrm>
          <a:prstGeom prst="rect">
            <a:avLst/>
          </a:prstGeom>
          <a:noFill/>
        </p:spPr>
        <p:txBody>
          <a:bodyPr wrap="none" rtlCol="0">
            <a:spAutoFit/>
          </a:bodyPr>
          <a:lstStyle/>
          <a:p>
            <a:r>
              <a:rPr lang="en-GB"/>
              <a:t>In-licensing</a:t>
            </a:r>
            <a:endParaRPr lang="de-DE"/>
          </a:p>
        </p:txBody>
      </p:sp>
      <p:sp>
        <p:nvSpPr>
          <p:cNvPr id="19" name="Freeform: Shape 18">
            <a:extLst>
              <a:ext uri="{FF2B5EF4-FFF2-40B4-BE49-F238E27FC236}">
                <a16:creationId xmlns:a16="http://schemas.microsoft.com/office/drawing/2014/main" id="{953D6C06-BD27-4EBB-86F0-A51AEBEC1B52}"/>
              </a:ext>
            </a:extLst>
          </p:cNvPr>
          <p:cNvSpPr/>
          <p:nvPr/>
        </p:nvSpPr>
        <p:spPr bwMode="auto">
          <a:xfrm rot="3751856" flipH="1" flipV="1">
            <a:off x="9067827" y="1904409"/>
            <a:ext cx="630314" cy="1162974"/>
          </a:xfrm>
          <a:custGeom>
            <a:avLst/>
            <a:gdLst>
              <a:gd name="connsiteX0" fmla="*/ 0 w 630314"/>
              <a:gd name="connsiteY0" fmla="*/ 0 h 1162974"/>
              <a:gd name="connsiteX1" fmla="*/ 159798 w 630314"/>
              <a:gd name="connsiteY1" fmla="*/ 452761 h 1162974"/>
              <a:gd name="connsiteX2" fmla="*/ 630314 w 630314"/>
              <a:gd name="connsiteY2" fmla="*/ 1162974 h 1162974"/>
            </a:gdLst>
            <a:ahLst/>
            <a:cxnLst>
              <a:cxn ang="0">
                <a:pos x="connsiteX0" y="connsiteY0"/>
              </a:cxn>
              <a:cxn ang="0">
                <a:pos x="connsiteX1" y="connsiteY1"/>
              </a:cxn>
              <a:cxn ang="0">
                <a:pos x="connsiteX2" y="connsiteY2"/>
              </a:cxn>
            </a:cxnLst>
            <a:rect l="l" t="t" r="r" b="b"/>
            <a:pathLst>
              <a:path w="630314" h="1162974">
                <a:moveTo>
                  <a:pt x="0" y="0"/>
                </a:moveTo>
                <a:cubicBezTo>
                  <a:pt x="27373" y="129466"/>
                  <a:pt x="54746" y="258932"/>
                  <a:pt x="159798" y="452761"/>
                </a:cubicBezTo>
                <a:cubicBezTo>
                  <a:pt x="264850" y="646590"/>
                  <a:pt x="447582" y="904782"/>
                  <a:pt x="630314" y="1162974"/>
                </a:cubicBezTo>
              </a:path>
            </a:pathLst>
          </a:custGeom>
          <a:noFill/>
          <a:ln w="95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80E49678-BE9E-431E-9B1B-09A6A5C19B06}"/>
              </a:ext>
            </a:extLst>
          </p:cNvPr>
          <p:cNvSpPr txBox="1"/>
          <p:nvPr/>
        </p:nvSpPr>
        <p:spPr>
          <a:xfrm>
            <a:off x="9467374" y="1519056"/>
            <a:ext cx="1531188" cy="369332"/>
          </a:xfrm>
          <a:prstGeom prst="rect">
            <a:avLst/>
          </a:prstGeom>
          <a:noFill/>
        </p:spPr>
        <p:txBody>
          <a:bodyPr wrap="none" rtlCol="0">
            <a:spAutoFit/>
          </a:bodyPr>
          <a:lstStyle/>
          <a:p>
            <a:r>
              <a:rPr lang="en-GB"/>
              <a:t>Out-licensing</a:t>
            </a:r>
            <a:endParaRPr lang="de-DE"/>
          </a:p>
        </p:txBody>
      </p:sp>
      <p:sp>
        <p:nvSpPr>
          <p:cNvPr id="21" name="Flowchart: Decision 20">
            <a:extLst>
              <a:ext uri="{FF2B5EF4-FFF2-40B4-BE49-F238E27FC236}">
                <a16:creationId xmlns:a16="http://schemas.microsoft.com/office/drawing/2014/main" id="{59FA18AF-0581-4872-B957-A85B1906CFD7}"/>
              </a:ext>
            </a:extLst>
          </p:cNvPr>
          <p:cNvSpPr/>
          <p:nvPr/>
        </p:nvSpPr>
        <p:spPr bwMode="auto">
          <a:xfrm>
            <a:off x="11248881" y="5213374"/>
            <a:ext cx="1254966" cy="840827"/>
          </a:xfrm>
          <a:prstGeom prst="flowChartDecision">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923087C5-3572-4B86-BAD9-E65FDDBB8F26}"/>
              </a:ext>
            </a:extLst>
          </p:cNvPr>
          <p:cNvSpPr txBox="1"/>
          <p:nvPr/>
        </p:nvSpPr>
        <p:spPr>
          <a:xfrm>
            <a:off x="11121992" y="5372177"/>
            <a:ext cx="1508744" cy="523220"/>
          </a:xfrm>
          <a:prstGeom prst="rect">
            <a:avLst/>
          </a:prstGeom>
          <a:noFill/>
        </p:spPr>
        <p:txBody>
          <a:bodyPr wrap="square">
            <a:sp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Final</a:t>
            </a:r>
            <a:br>
              <a:rPr kumimoji="0" lang="en-GB" sz="1400" b="0" i="0" u="none" strike="noStrike" cap="none" normalizeH="0" baseline="0" dirty="0">
                <a:ln>
                  <a:noFill/>
                </a:ln>
                <a:solidFill>
                  <a:schemeClr val="tx1"/>
                </a:solidFill>
                <a:effectLst/>
                <a:latin typeface="Arial" charset="0"/>
              </a:rPr>
            </a:br>
            <a:r>
              <a:rPr kumimoji="0" lang="en-GB" sz="1400" b="0" i="0" u="none" strike="noStrike" cap="none" normalizeH="0" baseline="0" dirty="0">
                <a:ln>
                  <a:noFill/>
                </a:ln>
                <a:solidFill>
                  <a:schemeClr val="tx1"/>
                </a:solidFill>
                <a:effectLst/>
                <a:latin typeface="Arial" charset="0"/>
              </a:rPr>
              <a:t>presentation</a:t>
            </a:r>
            <a:endParaRPr kumimoji="0" lang="de-DE" sz="1400" b="0" i="0" u="none" strike="noStrike" cap="none" normalizeH="0" baseline="0" dirty="0">
              <a:ln>
                <a:noFill/>
              </a:ln>
              <a:solidFill>
                <a:schemeClr val="tx1"/>
              </a:solidFill>
              <a:effectLst/>
              <a:latin typeface="Arial" charset="0"/>
            </a:endParaRPr>
          </a:p>
        </p:txBody>
      </p:sp>
      <p:sp>
        <p:nvSpPr>
          <p:cNvPr id="23" name="Oval 22">
            <a:extLst>
              <a:ext uri="{FF2B5EF4-FFF2-40B4-BE49-F238E27FC236}">
                <a16:creationId xmlns:a16="http://schemas.microsoft.com/office/drawing/2014/main" id="{6231181C-1B55-474C-AF30-6ED04788C042}"/>
              </a:ext>
            </a:extLst>
          </p:cNvPr>
          <p:cNvSpPr/>
          <p:nvPr/>
        </p:nvSpPr>
        <p:spPr bwMode="auto">
          <a:xfrm>
            <a:off x="1003022" y="2025594"/>
            <a:ext cx="897990" cy="2960526"/>
          </a:xfrm>
          <a:prstGeom prst="ellips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FD1851B2-6A6E-403F-ACF6-8C98F4D2C684}"/>
              </a:ext>
            </a:extLst>
          </p:cNvPr>
          <p:cNvSpPr txBox="1"/>
          <p:nvPr/>
        </p:nvSpPr>
        <p:spPr>
          <a:xfrm rot="16200000" flipH="1">
            <a:off x="220119" y="3193382"/>
            <a:ext cx="2467342" cy="646331"/>
          </a:xfrm>
          <a:prstGeom prst="rect">
            <a:avLst/>
          </a:prstGeom>
          <a:noFill/>
        </p:spPr>
        <p:txBody>
          <a:bodyPr wrap="none" rtlCol="0">
            <a:spAutoFit/>
          </a:bodyPr>
          <a:lstStyle/>
          <a:p>
            <a:pPr algn="ctr"/>
            <a:r>
              <a:rPr lang="en-GB"/>
              <a:t>Own technology base </a:t>
            </a:r>
            <a:br>
              <a:rPr lang="en-GB"/>
            </a:br>
            <a:r>
              <a:rPr lang="en-GB"/>
              <a:t>(IP portfolio)</a:t>
            </a:r>
            <a:endParaRPr lang="de-DE"/>
          </a:p>
        </p:txBody>
      </p:sp>
    </p:spTree>
    <p:extLst>
      <p:ext uri="{BB962C8B-B14F-4D97-AF65-F5344CB8AC3E}">
        <p14:creationId xmlns:p14="http://schemas.microsoft.com/office/powerpoint/2010/main" val="1500992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p:bldP spid="13" grpId="0" animBg="1"/>
      <p:bldP spid="14" grpId="0"/>
      <p:bldP spid="15"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Pentagon 21">
            <a:extLst>
              <a:ext uri="{FF2B5EF4-FFF2-40B4-BE49-F238E27FC236}">
                <a16:creationId xmlns:a16="http://schemas.microsoft.com/office/drawing/2014/main" id="{074F6FC7-917F-4C6B-B8E7-71237312E6BD}"/>
              </a:ext>
            </a:extLst>
          </p:cNvPr>
          <p:cNvSpPr/>
          <p:nvPr/>
        </p:nvSpPr>
        <p:spPr bwMode="auto">
          <a:xfrm>
            <a:off x="4393761" y="2135094"/>
            <a:ext cx="4302371" cy="1462545"/>
          </a:xfrm>
          <a:prstGeom prst="homePlate">
            <a:avLst>
              <a:gd name="adj" fmla="val 26395"/>
            </a:avLst>
          </a:prstGeom>
          <a:solidFill>
            <a:schemeClr val="bg1">
              <a:lumMod val="8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 name="Arrow: Pentagon 22">
            <a:extLst>
              <a:ext uri="{FF2B5EF4-FFF2-40B4-BE49-F238E27FC236}">
                <a16:creationId xmlns:a16="http://schemas.microsoft.com/office/drawing/2014/main" id="{85E7238F-C54A-4578-B5A8-F0897B7BF858}"/>
              </a:ext>
            </a:extLst>
          </p:cNvPr>
          <p:cNvSpPr/>
          <p:nvPr/>
        </p:nvSpPr>
        <p:spPr bwMode="auto">
          <a:xfrm>
            <a:off x="8819495" y="2135093"/>
            <a:ext cx="3963443" cy="1462545"/>
          </a:xfrm>
          <a:prstGeom prst="homePlate">
            <a:avLst>
              <a:gd name="adj" fmla="val 26395"/>
            </a:avLst>
          </a:prstGeom>
          <a:solidFill>
            <a:schemeClr val="bg1">
              <a:lumMod val="8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3EAEB3B0-0827-B148-899B-9B4E53AFC054}"/>
              </a:ext>
            </a:extLst>
          </p:cNvPr>
          <p:cNvSpPr>
            <a:spLocks noGrp="1"/>
          </p:cNvSpPr>
          <p:nvPr>
            <p:ph type="title"/>
          </p:nvPr>
        </p:nvSpPr>
        <p:spPr>
          <a:xfrm>
            <a:off x="618248" y="570582"/>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Timeline</a:t>
            </a:r>
          </a:p>
        </p:txBody>
      </p:sp>
      <p:cxnSp>
        <p:nvCxnSpPr>
          <p:cNvPr id="4" name="Straight Arrow Connector 3">
            <a:extLst>
              <a:ext uri="{FF2B5EF4-FFF2-40B4-BE49-F238E27FC236}">
                <a16:creationId xmlns:a16="http://schemas.microsoft.com/office/drawing/2014/main" id="{7A4D6775-60C0-4342-970F-007656B91052}"/>
              </a:ext>
            </a:extLst>
          </p:cNvPr>
          <p:cNvCxnSpPr>
            <a:cxnSpLocks/>
          </p:cNvCxnSpPr>
          <p:nvPr/>
        </p:nvCxnSpPr>
        <p:spPr bwMode="auto">
          <a:xfrm>
            <a:off x="709127" y="3665984"/>
            <a:ext cx="12140809" cy="0"/>
          </a:xfrm>
          <a:prstGeom prst="straightConnector1">
            <a:avLst/>
          </a:prstGeom>
          <a:ln w="381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DEC492-7FB0-6D4D-AE1E-CEC9C6F3EB68}"/>
              </a:ext>
            </a:extLst>
          </p:cNvPr>
          <p:cNvSpPr txBox="1"/>
          <p:nvPr/>
        </p:nvSpPr>
        <p:spPr>
          <a:xfrm>
            <a:off x="918601" y="4098032"/>
            <a:ext cx="1872208" cy="738664"/>
          </a:xfrm>
          <a:prstGeom prst="rect">
            <a:avLst/>
          </a:prstGeom>
          <a:noFill/>
        </p:spPr>
        <p:txBody>
          <a:bodyPr wrap="square" rtlCol="0">
            <a:spAutoFit/>
          </a:bodyPr>
          <a:lstStyle/>
          <a:p>
            <a:pPr algn="ctr"/>
            <a:r>
              <a:rPr lang="en-GB" sz="1400" dirty="0"/>
              <a:t>Introduction to IP</a:t>
            </a:r>
          </a:p>
          <a:p>
            <a:pPr algn="ctr"/>
            <a:r>
              <a:rPr lang="en-GB" sz="1400" dirty="0"/>
              <a:t>(preferably preparatory lecture)</a:t>
            </a:r>
          </a:p>
        </p:txBody>
      </p:sp>
      <p:sp>
        <p:nvSpPr>
          <p:cNvPr id="10" name="TextBox 9">
            <a:extLst>
              <a:ext uri="{FF2B5EF4-FFF2-40B4-BE49-F238E27FC236}">
                <a16:creationId xmlns:a16="http://schemas.microsoft.com/office/drawing/2014/main" id="{5275A23A-826F-764B-8E9F-C904334AEA34}"/>
              </a:ext>
            </a:extLst>
          </p:cNvPr>
          <p:cNvSpPr txBox="1"/>
          <p:nvPr/>
        </p:nvSpPr>
        <p:spPr>
          <a:xfrm>
            <a:off x="4393761" y="4098032"/>
            <a:ext cx="1795081" cy="1384995"/>
          </a:xfrm>
          <a:prstGeom prst="rect">
            <a:avLst/>
          </a:prstGeom>
          <a:solidFill>
            <a:schemeClr val="bg1"/>
          </a:solidFill>
        </p:spPr>
        <p:txBody>
          <a:bodyPr wrap="square" lIns="91440" tIns="45720" rIns="91440" bIns="45720" rtlCol="0" anchor="t">
            <a:spAutoFit/>
          </a:bodyPr>
          <a:lstStyle/>
          <a:p>
            <a:pPr algn="ctr"/>
            <a:r>
              <a:rPr lang="en-GB" sz="1400" b="1" dirty="0" err="1">
                <a:latin typeface="Arial"/>
                <a:ea typeface="ＭＳ Ｐゴシック"/>
                <a:cs typeface="Arial"/>
              </a:rPr>
              <a:t>Kickoff</a:t>
            </a:r>
            <a:br>
              <a:rPr lang="en-GB" sz="1400" b="1" dirty="0">
                <a:latin typeface="Arial"/>
                <a:ea typeface="ＭＳ Ｐゴシック"/>
                <a:cs typeface="Arial"/>
              </a:rPr>
            </a:br>
            <a:endParaRPr lang="en-GB" sz="1400" b="1" dirty="0">
              <a:latin typeface="Arial"/>
              <a:ea typeface="ＭＳ Ｐゴシック"/>
              <a:cs typeface="Arial"/>
            </a:endParaRPr>
          </a:p>
          <a:p>
            <a:pPr algn="ctr"/>
            <a:r>
              <a:rPr lang="en-GB" sz="1400" dirty="0"/>
              <a:t>Patent Analytics Exercise</a:t>
            </a:r>
          </a:p>
          <a:p>
            <a:pPr algn="ctr"/>
            <a:r>
              <a:rPr lang="en-GB" sz="1400" dirty="0"/>
              <a:t>Kick off</a:t>
            </a:r>
          </a:p>
          <a:p>
            <a:pPr algn="ctr"/>
            <a:r>
              <a:rPr lang="en-GB" sz="1400" dirty="0"/>
              <a:t>(2 hrs)</a:t>
            </a:r>
          </a:p>
        </p:txBody>
      </p:sp>
      <p:sp>
        <p:nvSpPr>
          <p:cNvPr id="12" name="TextBox 11">
            <a:extLst>
              <a:ext uri="{FF2B5EF4-FFF2-40B4-BE49-F238E27FC236}">
                <a16:creationId xmlns:a16="http://schemas.microsoft.com/office/drawing/2014/main" id="{9BB11E56-C531-024A-A8D3-623CB00C82D9}"/>
              </a:ext>
            </a:extLst>
          </p:cNvPr>
          <p:cNvSpPr txBox="1"/>
          <p:nvPr/>
        </p:nvSpPr>
        <p:spPr>
          <a:xfrm>
            <a:off x="7921956" y="4098032"/>
            <a:ext cx="1795081" cy="1815882"/>
          </a:xfrm>
          <a:prstGeom prst="rect">
            <a:avLst/>
          </a:prstGeom>
          <a:solidFill>
            <a:schemeClr val="bg1"/>
          </a:solidFill>
        </p:spPr>
        <p:txBody>
          <a:bodyPr wrap="square" lIns="91440" tIns="45720" rIns="91440" bIns="45720" rtlCol="0" anchor="t">
            <a:spAutoFit/>
          </a:bodyPr>
          <a:lstStyle/>
          <a:p>
            <a:pPr algn="ctr"/>
            <a:r>
              <a:rPr lang="en-GB" sz="1400" b="1" dirty="0">
                <a:latin typeface="Arial"/>
                <a:ea typeface="ＭＳ Ｐゴシック"/>
                <a:cs typeface="Arial"/>
              </a:rPr>
              <a:t>Interim session</a:t>
            </a:r>
          </a:p>
          <a:p>
            <a:pPr algn="ctr"/>
            <a:endParaRPr lang="en-GB" sz="1400" dirty="0">
              <a:latin typeface="Arial"/>
              <a:ea typeface="ＭＳ Ｐゴシック"/>
              <a:cs typeface="Arial"/>
            </a:endParaRPr>
          </a:p>
          <a:p>
            <a:pPr algn="ctr"/>
            <a:r>
              <a:rPr lang="en-GB" sz="1400" dirty="0">
                <a:latin typeface="Arial"/>
                <a:ea typeface="ＭＳ Ｐゴシック"/>
                <a:cs typeface="Arial"/>
              </a:rPr>
              <a:t>Patent Analytics Exercise</a:t>
            </a:r>
          </a:p>
          <a:p>
            <a:pPr algn="ctr"/>
            <a:r>
              <a:rPr lang="en-GB" sz="1400" dirty="0">
                <a:latin typeface="Arial"/>
                <a:ea typeface="ＭＳ Ｐゴシック"/>
                <a:cs typeface="Arial"/>
              </a:rPr>
              <a:t>Interim presentations + briefing for Part 2</a:t>
            </a:r>
          </a:p>
          <a:p>
            <a:pPr algn="ctr"/>
            <a:r>
              <a:rPr lang="en-GB" sz="1400" dirty="0">
                <a:latin typeface="Arial"/>
                <a:ea typeface="ＭＳ Ｐゴシック"/>
                <a:cs typeface="Arial"/>
              </a:rPr>
              <a:t>(2hrs)</a:t>
            </a:r>
          </a:p>
        </p:txBody>
      </p:sp>
      <p:sp>
        <p:nvSpPr>
          <p:cNvPr id="13" name="TextBox 12">
            <a:extLst>
              <a:ext uri="{FF2B5EF4-FFF2-40B4-BE49-F238E27FC236}">
                <a16:creationId xmlns:a16="http://schemas.microsoft.com/office/drawing/2014/main" id="{107B4C42-C392-6D4F-AAAA-D2CBB3A17780}"/>
              </a:ext>
            </a:extLst>
          </p:cNvPr>
          <p:cNvSpPr txBox="1"/>
          <p:nvPr/>
        </p:nvSpPr>
        <p:spPr>
          <a:xfrm>
            <a:off x="10818327" y="4110146"/>
            <a:ext cx="1728192" cy="1600438"/>
          </a:xfrm>
          <a:prstGeom prst="rect">
            <a:avLst/>
          </a:prstGeom>
          <a:solidFill>
            <a:schemeClr val="bg1"/>
          </a:solidFill>
        </p:spPr>
        <p:txBody>
          <a:bodyPr wrap="square" lIns="91440" tIns="45720" rIns="91440" bIns="45720" rtlCol="0" anchor="t">
            <a:spAutoFit/>
          </a:bodyPr>
          <a:lstStyle/>
          <a:p>
            <a:pPr algn="ctr"/>
            <a:r>
              <a:rPr lang="en-GB" sz="1400" b="1" dirty="0">
                <a:latin typeface="Arial"/>
                <a:ea typeface="ＭＳ Ｐゴシック"/>
                <a:cs typeface="Arial"/>
              </a:rPr>
              <a:t>Final session</a:t>
            </a:r>
          </a:p>
          <a:p>
            <a:pPr algn="ctr"/>
            <a:endParaRPr lang="en-GB" sz="1400" dirty="0">
              <a:latin typeface="Arial"/>
              <a:ea typeface="ＭＳ Ｐゴシック"/>
              <a:cs typeface="Arial"/>
            </a:endParaRPr>
          </a:p>
          <a:p>
            <a:pPr algn="ctr"/>
            <a:r>
              <a:rPr lang="en-GB" sz="1400" dirty="0">
                <a:latin typeface="Arial"/>
                <a:ea typeface="ＭＳ Ｐゴシック"/>
                <a:cs typeface="Arial"/>
              </a:rPr>
              <a:t>Patent Analytics Exercise</a:t>
            </a:r>
          </a:p>
          <a:p>
            <a:pPr algn="ctr"/>
            <a:r>
              <a:rPr lang="en-GB" sz="1400" dirty="0">
                <a:latin typeface="Arial"/>
                <a:ea typeface="ＭＳ Ｐゴシック"/>
                <a:cs typeface="Arial"/>
              </a:rPr>
              <a:t>Final presentations</a:t>
            </a:r>
          </a:p>
          <a:p>
            <a:pPr algn="ctr"/>
            <a:r>
              <a:rPr lang="en-GB" sz="1400" dirty="0">
                <a:latin typeface="Arial"/>
                <a:ea typeface="ＭＳ Ｐゴシック"/>
                <a:cs typeface="Arial"/>
              </a:rPr>
              <a:t>(2 hrs)</a:t>
            </a:r>
            <a:endParaRPr lang="en-GB" sz="1400" dirty="0">
              <a:cs typeface="Arial"/>
            </a:endParaRPr>
          </a:p>
          <a:p>
            <a:pPr algn="ctr"/>
            <a:endParaRPr lang="en-GB" sz="1400" dirty="0"/>
          </a:p>
        </p:txBody>
      </p:sp>
      <p:cxnSp>
        <p:nvCxnSpPr>
          <p:cNvPr id="5" name="Straight Connector 4">
            <a:extLst>
              <a:ext uri="{FF2B5EF4-FFF2-40B4-BE49-F238E27FC236}">
                <a16:creationId xmlns:a16="http://schemas.microsoft.com/office/drawing/2014/main" id="{99A49F32-E876-BF48-943B-BEF8B980B344}"/>
              </a:ext>
            </a:extLst>
          </p:cNvPr>
          <p:cNvCxnSpPr>
            <a:cxnSpLocks/>
            <a:stCxn id="8" idx="0"/>
          </p:cNvCxnSpPr>
          <p:nvPr/>
        </p:nvCxnSpPr>
        <p:spPr bwMode="auto">
          <a:xfrm flipV="1">
            <a:off x="1854705" y="3665984"/>
            <a:ext cx="0" cy="432048"/>
          </a:xfrm>
          <a:prstGeom prst="line">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05B443-C5EA-1545-AF24-205DD2FDF7BF}"/>
              </a:ext>
            </a:extLst>
          </p:cNvPr>
          <p:cNvCxnSpPr>
            <a:cxnSpLocks/>
            <a:endCxn id="10" idx="0"/>
          </p:cNvCxnSpPr>
          <p:nvPr/>
        </p:nvCxnSpPr>
        <p:spPr bwMode="auto">
          <a:xfrm>
            <a:off x="5291302" y="3665984"/>
            <a:ext cx="0" cy="432048"/>
          </a:xfrm>
          <a:prstGeom prst="line">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2572DC-9985-B641-99A5-4D6393B74A8A}"/>
              </a:ext>
            </a:extLst>
          </p:cNvPr>
          <p:cNvCxnSpPr>
            <a:cxnSpLocks/>
            <a:endCxn id="13" idx="0"/>
          </p:cNvCxnSpPr>
          <p:nvPr/>
        </p:nvCxnSpPr>
        <p:spPr bwMode="auto">
          <a:xfrm>
            <a:off x="11682423" y="3678098"/>
            <a:ext cx="0" cy="432048"/>
          </a:xfrm>
          <a:prstGeom prst="line">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835FA3-9797-8140-8B8E-1DCA3FA3D8DD}"/>
              </a:ext>
            </a:extLst>
          </p:cNvPr>
          <p:cNvCxnSpPr>
            <a:cxnSpLocks/>
            <a:endCxn id="12" idx="0"/>
          </p:cNvCxnSpPr>
          <p:nvPr/>
        </p:nvCxnSpPr>
        <p:spPr bwMode="auto">
          <a:xfrm>
            <a:off x="8819497" y="3665984"/>
            <a:ext cx="0" cy="432048"/>
          </a:xfrm>
          <a:prstGeom prst="line">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4DE956-5EC6-46B1-A297-CDF53B334CDC}"/>
              </a:ext>
            </a:extLst>
          </p:cNvPr>
          <p:cNvSpPr txBox="1"/>
          <p:nvPr/>
        </p:nvSpPr>
        <p:spPr>
          <a:xfrm>
            <a:off x="5908225" y="2710346"/>
            <a:ext cx="825867" cy="369332"/>
          </a:xfrm>
          <a:prstGeom prst="rect">
            <a:avLst/>
          </a:prstGeom>
          <a:noFill/>
        </p:spPr>
        <p:txBody>
          <a:bodyPr wrap="none" rtlCol="0">
            <a:spAutoFit/>
          </a:bodyPr>
          <a:lstStyle/>
          <a:p>
            <a:r>
              <a:rPr lang="en-GB" b="1"/>
              <a:t>Part 1</a:t>
            </a:r>
            <a:endParaRPr lang="de-DE" b="1"/>
          </a:p>
        </p:txBody>
      </p:sp>
      <p:sp>
        <p:nvSpPr>
          <p:cNvPr id="25" name="TextBox 24">
            <a:extLst>
              <a:ext uri="{FF2B5EF4-FFF2-40B4-BE49-F238E27FC236}">
                <a16:creationId xmlns:a16="http://schemas.microsoft.com/office/drawing/2014/main" id="{D68F0230-4036-492C-92C6-6D28228FAF63}"/>
              </a:ext>
            </a:extLst>
          </p:cNvPr>
          <p:cNvSpPr txBox="1"/>
          <p:nvPr/>
        </p:nvSpPr>
        <p:spPr>
          <a:xfrm>
            <a:off x="10249335" y="2710716"/>
            <a:ext cx="825867" cy="369332"/>
          </a:xfrm>
          <a:prstGeom prst="rect">
            <a:avLst/>
          </a:prstGeom>
          <a:noFill/>
        </p:spPr>
        <p:txBody>
          <a:bodyPr wrap="none" rtlCol="0">
            <a:spAutoFit/>
          </a:bodyPr>
          <a:lstStyle/>
          <a:p>
            <a:r>
              <a:rPr lang="en-GB" b="1"/>
              <a:t>Part 2</a:t>
            </a:r>
            <a:endParaRPr lang="de-DE" b="1"/>
          </a:p>
        </p:txBody>
      </p:sp>
    </p:spTree>
    <p:extLst>
      <p:ext uri="{BB962C8B-B14F-4D97-AF65-F5344CB8AC3E}">
        <p14:creationId xmlns:p14="http://schemas.microsoft.com/office/powerpoint/2010/main" val="6995407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3D9E-96A8-46F9-A3CF-E9B548A25362}"/>
              </a:ext>
            </a:extLst>
          </p:cNvPr>
          <p:cNvSpPr>
            <a:spLocks noGrp="1"/>
          </p:cNvSpPr>
          <p:nvPr>
            <p:ph type="title"/>
          </p:nvPr>
        </p:nvSpPr>
        <p:spPr>
          <a:xfrm>
            <a:off x="568872" y="378864"/>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Your task – the general scenario</a:t>
            </a:r>
            <a:endParaRPr lang="de-DE" sz="2400"/>
          </a:p>
        </p:txBody>
      </p:sp>
      <p:sp>
        <p:nvSpPr>
          <p:cNvPr id="3" name="Content Placeholder 2">
            <a:extLst>
              <a:ext uri="{FF2B5EF4-FFF2-40B4-BE49-F238E27FC236}">
                <a16:creationId xmlns:a16="http://schemas.microsoft.com/office/drawing/2014/main" id="{781DC5E7-C206-482A-AA9A-02D84FF6F778}"/>
              </a:ext>
            </a:extLst>
          </p:cNvPr>
          <p:cNvSpPr>
            <a:spLocks noGrp="1"/>
          </p:cNvSpPr>
          <p:nvPr>
            <p:ph idx="1"/>
          </p:nvPr>
        </p:nvSpPr>
        <p:spPr>
          <a:xfrm>
            <a:off x="658019" y="1568669"/>
            <a:ext cx="12230100" cy="4799013"/>
          </a:xfrm>
          <a:noFill/>
        </p:spPr>
        <p:txBody>
          <a:bodyPr/>
          <a:lstStyle/>
          <a:p>
            <a:pPr marL="340995" indent="-340995">
              <a:buFont typeface="Arial" panose="020B0604020202020204" pitchFamily="34" charset="0"/>
              <a:buChar char="•"/>
            </a:pPr>
            <a:r>
              <a:rPr lang="en-GB" sz="1600" b="0" dirty="0">
                <a:ea typeface="ＭＳ Ｐゴシック"/>
              </a:rPr>
              <a:t>Your team works for a mid-sized UK-based company. Your company currently has manufacturing sites in Birmingham (UK) and Brussels (BE), but wants to internationalise in the next five years.</a:t>
            </a:r>
            <a:endParaRPr lang="en-GB" sz="1600" b="0" dirty="0"/>
          </a:p>
          <a:p>
            <a:pPr marL="340995" indent="-340995">
              <a:buFont typeface="Arial" panose="020B0604020202020204" pitchFamily="34" charset="0"/>
              <a:buChar char="•"/>
            </a:pPr>
            <a:endParaRPr lang="en-GB" sz="1600" b="0" dirty="0">
              <a:ea typeface="ＭＳ Ｐゴシック"/>
            </a:endParaRPr>
          </a:p>
          <a:p>
            <a:pPr marL="340995" indent="-340995">
              <a:buFont typeface="Arial" panose="020B0604020202020204" pitchFamily="34" charset="0"/>
              <a:buChar char="•"/>
            </a:pPr>
            <a:r>
              <a:rPr lang="en-GB" sz="1600" b="0" dirty="0">
                <a:ea typeface="ＭＳ Ｐゴシック"/>
              </a:rPr>
              <a:t>You are looking to develop a novel multi-technology product/process based on your own technology base for which you have secured relevant IP rights. However, you are missing expertise/capabilities in a certain technology, which has been developed and patented by others. </a:t>
            </a:r>
            <a:endParaRPr lang="en-GB" sz="1600" b="0" dirty="0"/>
          </a:p>
          <a:p>
            <a:pPr marL="340995" indent="-340995">
              <a:buFont typeface="Arial" panose="020B0604020202020204" pitchFamily="34" charset="0"/>
              <a:buChar char="•"/>
            </a:pPr>
            <a:endParaRPr lang="en-GB" sz="1600" b="0" dirty="0">
              <a:ea typeface="ＭＳ Ｐゴシック"/>
            </a:endParaRPr>
          </a:p>
          <a:p>
            <a:pPr marL="340995" indent="-340995">
              <a:buFont typeface="Arial" panose="020B0604020202020204" pitchFamily="34" charset="0"/>
              <a:buChar char="•"/>
            </a:pPr>
            <a:r>
              <a:rPr lang="en-GB" sz="1600" b="0" dirty="0">
                <a:ea typeface="ＭＳ Ｐゴシック"/>
              </a:rPr>
              <a:t>You are tasked to evaluate the patent literature to identify suitable technical solutions and recommend to your CEO the technology you should aim to use, possibly have to acquire (i.e. buy or in-license).  </a:t>
            </a:r>
            <a:endParaRPr lang="en-GB" sz="1600" b="0" dirty="0"/>
          </a:p>
          <a:p>
            <a:pPr marL="340995" indent="-340995">
              <a:buFont typeface="Arial" panose="020B0604020202020204" pitchFamily="34" charset="0"/>
              <a:buChar char="•"/>
            </a:pPr>
            <a:endParaRPr lang="en-GB" sz="1600" b="0" dirty="0">
              <a:ea typeface="ＭＳ Ｐゴシック"/>
            </a:endParaRPr>
          </a:p>
          <a:p>
            <a:pPr marL="340995" indent="-340995">
              <a:buFont typeface="Arial" panose="020B0604020202020204" pitchFamily="34" charset="0"/>
              <a:buChar char="•"/>
            </a:pPr>
            <a:r>
              <a:rPr lang="en-GB" sz="1600" dirty="0">
                <a:solidFill>
                  <a:schemeClr val="tx2"/>
                </a:solidFill>
                <a:ea typeface="ＭＳ Ｐゴシック"/>
              </a:rPr>
              <a:t>--&gt; Mid-term presentations!</a:t>
            </a:r>
            <a:endParaRPr lang="en-GB" sz="1600" dirty="0">
              <a:solidFill>
                <a:schemeClr val="tx2"/>
              </a:solidFill>
            </a:endParaRPr>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r>
              <a:rPr lang="en-GB" sz="1600" b="0" dirty="0">
                <a:ea typeface="ＭＳ Ｐゴシック"/>
              </a:rPr>
              <a:t>Your CEO has decided on the preferred solution for the missing technology and your company has acquired that one. The product/process is now ready for commercialisation. However, your company does not possess the resources to commercialise the product/process internationally on its own and will need to find partners. Which commercialisation partner(s) should your company approach preferably? </a:t>
            </a: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en-GB" sz="1600" b="0" dirty="0"/>
          </a:p>
          <a:p>
            <a:pPr marL="340995" indent="-340995">
              <a:buFont typeface="Arial" panose="020B0604020202020204" pitchFamily="34" charset="0"/>
              <a:buChar char="•"/>
            </a:pPr>
            <a:endParaRPr lang="de-DE" sz="1600" b="0" dirty="0"/>
          </a:p>
        </p:txBody>
      </p:sp>
    </p:spTree>
    <p:extLst>
      <p:ext uri="{BB962C8B-B14F-4D97-AF65-F5344CB8AC3E}">
        <p14:creationId xmlns:p14="http://schemas.microsoft.com/office/powerpoint/2010/main" val="346047286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225C-8E6F-43E7-8493-3B8EFFEDB14F}"/>
              </a:ext>
            </a:extLst>
          </p:cNvPr>
          <p:cNvSpPr>
            <a:spLocks noGrp="1"/>
          </p:cNvSpPr>
          <p:nvPr>
            <p:ph type="title"/>
          </p:nvPr>
        </p:nvSpPr>
        <p:spPr>
          <a:xfrm>
            <a:off x="657225" y="530679"/>
            <a:ext cx="12231688" cy="719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0133" bIns="50067" numCol="1" anchor="ctr" anchorCtr="0" compatLnSpc="1">
            <a:prstTxWarp prst="textNoShape">
              <a:avLst/>
            </a:prstTxWarp>
          </a:bodyPr>
          <a:lstStyle/>
          <a:p>
            <a:r>
              <a:rPr lang="en-GB" sz="2400"/>
              <a:t>Expected deliverables</a:t>
            </a:r>
            <a:endParaRPr lang="de-DE" sz="2400"/>
          </a:p>
        </p:txBody>
      </p:sp>
      <p:sp>
        <p:nvSpPr>
          <p:cNvPr id="3" name="Content Placeholder 2">
            <a:extLst>
              <a:ext uri="{FF2B5EF4-FFF2-40B4-BE49-F238E27FC236}">
                <a16:creationId xmlns:a16="http://schemas.microsoft.com/office/drawing/2014/main" id="{5D292AAC-3F0B-4C1C-A0D5-786226694ECA}"/>
              </a:ext>
            </a:extLst>
          </p:cNvPr>
          <p:cNvSpPr>
            <a:spLocks noGrp="1"/>
          </p:cNvSpPr>
          <p:nvPr>
            <p:ph idx="1"/>
          </p:nvPr>
        </p:nvSpPr>
        <p:spPr>
          <a:xfrm>
            <a:off x="657225" y="1663393"/>
            <a:ext cx="12468225" cy="4799013"/>
          </a:xfrm>
        </p:spPr>
        <p:txBody>
          <a:bodyPr/>
          <a:lstStyle/>
          <a:p>
            <a:pPr marL="457200" indent="-457200">
              <a:buAutoNum type="arabicParenR"/>
            </a:pPr>
            <a:r>
              <a:rPr lang="en-GB" sz="1800" dirty="0"/>
              <a:t>Interim presentation: max. 10min + 5min Q&amp;A </a:t>
            </a:r>
          </a:p>
          <a:p>
            <a:pPr marL="322262" lvl="1" indent="-457200"/>
            <a:r>
              <a:rPr lang="en-GB" sz="1800" b="0" dirty="0"/>
              <a:t>Focus on pre-market launch patent analysis (technology development) for your </a:t>
            </a:r>
            <a:r>
              <a:rPr lang="en-GB" sz="1800" b="0" u="sng" dirty="0"/>
              <a:t>missing</a:t>
            </a:r>
            <a:r>
              <a:rPr lang="en-GB" sz="1800" b="0" dirty="0"/>
              <a:t> technology</a:t>
            </a:r>
          </a:p>
          <a:p>
            <a:pPr marL="322262" lvl="1" indent="-457200"/>
            <a:r>
              <a:rPr lang="en-GB" sz="1800" b="0" dirty="0"/>
              <a:t>Identification of ~3 existing, potential technical solutions and who owns them </a:t>
            </a:r>
          </a:p>
          <a:p>
            <a:pPr marL="322262" lvl="1" indent="-457200"/>
            <a:r>
              <a:rPr lang="en-US" sz="1800" b="0" dirty="0"/>
              <a:t>A patent-data based </a:t>
            </a:r>
            <a:r>
              <a:rPr lang="en-US" sz="1800" b="0" u="sng" dirty="0"/>
              <a:t>evaluation</a:t>
            </a:r>
            <a:r>
              <a:rPr lang="en-US" sz="1800" b="0" dirty="0"/>
              <a:t> of the technical solutions identified + clear reasoning for the preferred solution </a:t>
            </a:r>
          </a:p>
          <a:p>
            <a:pPr marL="322262" lvl="1" indent="-457200"/>
            <a:r>
              <a:rPr lang="en-GB" sz="1800" b="0" dirty="0"/>
              <a:t>An explanation of:</a:t>
            </a:r>
          </a:p>
          <a:p>
            <a:pPr marL="739775" lvl="3" indent="-457200"/>
            <a:r>
              <a:rPr lang="en-GB" dirty="0"/>
              <a:t>how you developed your search strategy</a:t>
            </a:r>
          </a:p>
          <a:p>
            <a:pPr marL="739775" lvl="3" indent="-457200"/>
            <a:r>
              <a:rPr lang="en-GB" dirty="0"/>
              <a:t>how you analysed the data</a:t>
            </a:r>
          </a:p>
          <a:p>
            <a:pPr marL="531812" lvl="2" indent="-457200"/>
            <a:r>
              <a:rPr lang="en-GB" sz="1800" dirty="0"/>
              <a:t>Short reflection of your experience and challenges you encountered and limitations of the patent search</a:t>
            </a:r>
          </a:p>
          <a:p>
            <a:pPr marL="531812" lvl="2" indent="-457200"/>
            <a:endParaRPr lang="en-GB" sz="1800" dirty="0"/>
          </a:p>
          <a:p>
            <a:r>
              <a:rPr lang="en-GB" sz="1800" dirty="0"/>
              <a:t>2) 	  Final presentation: max. 10min + 5min Q&amp;A </a:t>
            </a:r>
          </a:p>
          <a:p>
            <a:pPr marL="322262" lvl="1" indent="-457200">
              <a:buFont typeface="Arial" panose="020B0604020202020204" pitchFamily="34" charset="0"/>
              <a:buChar char="•"/>
            </a:pPr>
            <a:r>
              <a:rPr lang="en-GB" sz="1800" b="0" dirty="0"/>
              <a:t>Focused on post-market launch IP issues (commercialisation / internationalisation)</a:t>
            </a:r>
          </a:p>
          <a:p>
            <a:pPr marL="322262" lvl="1" indent="-457200">
              <a:buFont typeface="Arial" panose="020B0604020202020204" pitchFamily="34" charset="0"/>
              <a:buChar char="•"/>
            </a:pPr>
            <a:endParaRPr lang="en-GB" sz="1800" b="0" dirty="0"/>
          </a:p>
          <a:p>
            <a:pPr marL="322262" lvl="1" indent="-457200">
              <a:buFont typeface="Arial" panose="020B0604020202020204" pitchFamily="34" charset="0"/>
              <a:buChar char="•"/>
            </a:pPr>
            <a:r>
              <a:rPr lang="en-GB" sz="1800" b="0" dirty="0">
                <a:sym typeface="Wingdings" panose="05000000000000000000" pitchFamily="2" charset="2"/>
              </a:rPr>
              <a:t> </a:t>
            </a:r>
            <a:r>
              <a:rPr lang="en-GB" sz="1800" b="0" dirty="0"/>
              <a:t>Detailed briefing in mid-term session</a:t>
            </a:r>
            <a:endParaRPr lang="de-DE" sz="1800" b="0" dirty="0"/>
          </a:p>
        </p:txBody>
      </p:sp>
    </p:spTree>
    <p:extLst>
      <p:ext uri="{BB962C8B-B14F-4D97-AF65-F5344CB8AC3E}">
        <p14:creationId xmlns:p14="http://schemas.microsoft.com/office/powerpoint/2010/main" val="39959118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EE4P_AGENDAWIZARD" val="item_15cac057-a4a5-4cb1-931e-45ab34cd0126_Topic"/>
  <p:tag name="EE4P_AGENDAWIZARD_CONTENT" val="/Background and Literature Review"/>
  <p:tag name="EE4P_AGENDAWIZARD_PROPERTIES" val="71.37976/128.375/490.0797/31.5047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eLkJtNHD6m3.FTsr4S4Yg"/>
</p:tagLst>
</file>

<file path=ppt/tags/tag2.xml><?xml version="1.0" encoding="utf-8"?>
<p:tagLst xmlns:a="http://schemas.openxmlformats.org/drawingml/2006/main" xmlns:r="http://schemas.openxmlformats.org/officeDocument/2006/relationships" xmlns:p="http://schemas.openxmlformats.org/presentationml/2006/main">
  <p:tag name="EE4P_AGENDAWIZARD" val="item_15cac057-a4a5-4cb1-931e-45ab34cd0126_ItemNo"/>
  <p:tag name="EE4P_AGENDAWIZARD_CONTENT" val="/1"/>
  <p:tag name="EE4P_AGENDAWIZARD_PROPERTIES" val="34.87504/128.375/31.50472/31.50472"/>
</p:tagLst>
</file>

<file path=ppt/tags/tag3.xml><?xml version="1.0" encoding="utf-8"?>
<p:tagLst xmlns:a="http://schemas.openxmlformats.org/drawingml/2006/main" xmlns:r="http://schemas.openxmlformats.org/officeDocument/2006/relationships" xmlns:p="http://schemas.openxmlformats.org/presentationml/2006/main">
  <p:tag name="EE4P_AGENDAWIZARD" val="item_15cac057-a4a5-4cb1-931e-45ab34cd0126_Topic"/>
  <p:tag name="EE4P_AGENDAWIZARD_CONTENT" val="/Background and Literature Review"/>
  <p:tag name="EE4P_AGENDAWIZARD_PROPERTIES" val="71.37976/128.375/490.0797/31.50472"/>
</p:tagLst>
</file>

<file path=ppt/tags/tag4.xml><?xml version="1.0" encoding="utf-8"?>
<p:tagLst xmlns:a="http://schemas.openxmlformats.org/drawingml/2006/main" xmlns:r="http://schemas.openxmlformats.org/officeDocument/2006/relationships" xmlns:p="http://schemas.openxmlformats.org/presentationml/2006/main">
  <p:tag name="EE4P_AGENDAWIZARD" val="item_15cac057-a4a5-4cb1-931e-45ab34cd0126_ItemNo"/>
  <p:tag name="EE4P_AGENDAWIZARD_CONTENT" val="/1"/>
  <p:tag name="EE4P_AGENDAWIZARD_PROPERTIES" val="34.87504/128.375/31.50472/31.50472"/>
</p:tagLst>
</file>

<file path=ppt/tags/tag5.xml><?xml version="1.0" encoding="utf-8"?>
<p:tagLst xmlns:a="http://schemas.openxmlformats.org/drawingml/2006/main" xmlns:r="http://schemas.openxmlformats.org/officeDocument/2006/relationships" xmlns:p="http://schemas.openxmlformats.org/presentationml/2006/main">
  <p:tag name="EE4P_AGENDAWIZARD" val="item_15cac057-a4a5-4cb1-931e-45ab34cd0126_Topic"/>
  <p:tag name="EE4P_AGENDAWIZARD_CONTENT" val="/Background and Literature Review"/>
  <p:tag name="EE4P_AGENDAWIZARD_PROPERTIES" val="71.37976/128.375/490.0797/31.50472"/>
</p:tagLst>
</file>

<file path=ppt/tags/tag6.xml><?xml version="1.0" encoding="utf-8"?>
<p:tagLst xmlns:a="http://schemas.openxmlformats.org/drawingml/2006/main" xmlns:r="http://schemas.openxmlformats.org/officeDocument/2006/relationships" xmlns:p="http://schemas.openxmlformats.org/presentationml/2006/main">
  <p:tag name="EE4P_AGENDAWIZARD" val="item_15cac057-a4a5-4cb1-931e-45ab34cd0126_ItemNo"/>
  <p:tag name="EE4P_AGENDAWIZARD_CONTENT" val="/1"/>
  <p:tag name="EE4P_AGENDAWIZARD_PROPERTIES" val="34.87504/128.375/31.50472/31.50472"/>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9dgRDKAjR_tR266TyjOvg"/>
</p:tagLst>
</file>

<file path=ppt/tags/tag9.xml><?xml version="1.0" encoding="utf-8"?>
<p:tagLst xmlns:a="http://schemas.openxmlformats.org/drawingml/2006/main" xmlns:r="http://schemas.openxmlformats.org/officeDocument/2006/relationships" xmlns:p="http://schemas.openxmlformats.org/presentationml/2006/main">
  <p:tag name="TIMING" val="|2.8|4.3|20.3|2.1"/>
</p:tagLst>
</file>

<file path=ppt/theme/theme1.xml><?xml version="1.0" encoding="utf-8"?>
<a:theme xmlns:a="http://schemas.openxmlformats.org/drawingml/2006/main" name="IfM Theme">
  <a:themeElements>
    <a:clrScheme name="IfM Theme">
      <a:dk1>
        <a:srgbClr val="000000"/>
      </a:dk1>
      <a:lt1>
        <a:srgbClr val="FFFFFF"/>
      </a:lt1>
      <a:dk2>
        <a:srgbClr val="124655"/>
      </a:dk2>
      <a:lt2>
        <a:srgbClr val="5D989E"/>
      </a:lt2>
      <a:accent1>
        <a:srgbClr val="00677F"/>
      </a:accent1>
      <a:accent2>
        <a:srgbClr val="613961"/>
      </a:accent2>
      <a:accent3>
        <a:srgbClr val="E89C37"/>
      </a:accent3>
      <a:accent4>
        <a:srgbClr val="869C2F"/>
      </a:accent4>
      <a:accent5>
        <a:srgbClr val="B31939"/>
      </a:accent5>
      <a:accent6>
        <a:srgbClr val="4565AE"/>
      </a:accent6>
      <a:hlink>
        <a:srgbClr val="00677F"/>
      </a:hlink>
      <a:folHlink>
        <a:srgbClr val="613961"/>
      </a:folHlink>
    </a:clrScheme>
    <a:fontScheme name="IfM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M Theme" id="{BE283553-6C4A-4423-94E0-2D3899158EA5}" vid="{A3AB8ED4-A78A-4B4E-8372-3860BC7A30E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DFC3A554084042961389AF509200AF" ma:contentTypeVersion="6" ma:contentTypeDescription="Create a new document." ma:contentTypeScope="" ma:versionID="cc8ff590b94ca3ee1970b25248a07778">
  <xsd:schema xmlns:xsd="http://www.w3.org/2001/XMLSchema" xmlns:xs="http://www.w3.org/2001/XMLSchema" xmlns:p="http://schemas.microsoft.com/office/2006/metadata/properties" xmlns:ns2="2d9c53d8-875d-4a16-ba4f-d548056a03bd" targetNamespace="http://schemas.microsoft.com/office/2006/metadata/properties" ma:root="true" ma:fieldsID="3faa3b39c59c3ceab7deab694e6d6fcd" ns2:_="">
    <xsd:import namespace="2d9c53d8-875d-4a16-ba4f-d548056a03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9c53d8-875d-4a16-ba4f-d548056a0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6A7986-716A-432C-A250-3FF602331269}">
  <ds:schemaRefs>
    <ds:schemaRef ds:uri="http://schemas.microsoft.com/sharepoint/v3/contenttype/forms"/>
  </ds:schemaRefs>
</ds:datastoreItem>
</file>

<file path=customXml/itemProps2.xml><?xml version="1.0" encoding="utf-8"?>
<ds:datastoreItem xmlns:ds="http://schemas.openxmlformats.org/officeDocument/2006/customXml" ds:itemID="{8B231795-1EE7-49FD-A16B-CB51BEB86A34}">
  <ds:schemaRefs>
    <ds:schemaRef ds:uri="2d9c53d8-875d-4a16-ba4f-d548056a03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26AED4-E386-49CD-8793-C9752B7C6151}">
  <ds:schemaRefs>
    <ds:schemaRef ds:uri="http://www.w3.org/XML/1998/namespace"/>
    <ds:schemaRef ds:uri="http://purl.org/dc/terms/"/>
    <ds:schemaRef ds:uri="http://purl.org/dc/dcmitype/"/>
    <ds:schemaRef ds:uri="http://schemas.microsoft.com/office/2006/metadata/properties"/>
    <ds:schemaRef ds:uri="http://schemas.microsoft.com/office/2006/documentManagement/types"/>
    <ds:schemaRef ds:uri="2d9c53d8-875d-4a16-ba4f-d548056a03bd"/>
    <ds:schemaRef ds:uri="http://purl.org/dc/elements/1.1/"/>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IfM Theme</Template>
  <TotalTime>234</TotalTime>
  <Words>3565</Words>
  <Application>Microsoft Macintosh PowerPoint</Application>
  <PresentationFormat>Custom</PresentationFormat>
  <Paragraphs>528</Paragraphs>
  <Slides>56</Slides>
  <Notes>14</Notes>
  <HiddenSlides>6</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ＭＳ Ｐゴシック</vt:lpstr>
      <vt:lpstr>Arial</vt:lpstr>
      <vt:lpstr>Cambria</vt:lpstr>
      <vt:lpstr>Segoe UI</vt:lpstr>
      <vt:lpstr>Tahoma</vt:lpstr>
      <vt:lpstr>Times New Roman</vt:lpstr>
      <vt:lpstr>Wingdings</vt:lpstr>
      <vt:lpstr>IfM Theme</vt:lpstr>
      <vt:lpstr>think-cell Slide</vt:lpstr>
      <vt:lpstr>PowerPoint Presentation</vt:lpstr>
      <vt:lpstr>Agenda</vt:lpstr>
      <vt:lpstr>Introduction</vt:lpstr>
      <vt:lpstr>Learning objectives</vt:lpstr>
      <vt:lpstr>About innovation processes</vt:lpstr>
      <vt:lpstr>A simplified innovation process view for this exercise</vt:lpstr>
      <vt:lpstr>Timeline</vt:lpstr>
      <vt:lpstr>Your task – the general scenario</vt:lpstr>
      <vt:lpstr>Expected deliverables</vt:lpstr>
      <vt:lpstr>Example topics: Groups of 3-4 participants working on one topic</vt:lpstr>
      <vt:lpstr>Groups</vt:lpstr>
      <vt:lpstr>PowerPoint Presentation</vt:lpstr>
      <vt:lpstr>Introduction to patent analysis</vt:lpstr>
      <vt:lpstr>Examples of patent analyses</vt:lpstr>
      <vt:lpstr>Examples of EPO reports</vt:lpstr>
      <vt:lpstr>PowerPoint Presentation</vt:lpstr>
      <vt:lpstr>Freely available databases to extract (and analyse) patent data</vt:lpstr>
      <vt:lpstr>Cloud based data sets, eg Google Big Query, PatStat increasingly available for data science approaches</vt:lpstr>
      <vt:lpstr>Searching and analysing patents</vt:lpstr>
      <vt:lpstr>PowerPoint Presentation</vt:lpstr>
      <vt:lpstr>Developing effective search strategies</vt:lpstr>
      <vt:lpstr>Developing effective search strategies</vt:lpstr>
      <vt:lpstr>Complex search strategy – statement - blockchain</vt:lpstr>
      <vt:lpstr>Data quality and the need for cleaning – Example applicant name</vt:lpstr>
      <vt:lpstr>Information contained in patent documents</vt:lpstr>
      <vt:lpstr>Patent data overview – structured and unstructured</vt:lpstr>
      <vt:lpstr>Diagrams                             Description                   Claims</vt:lpstr>
      <vt:lpstr>Independent vs dependent claims</vt:lpstr>
      <vt:lpstr>Patent classifications </vt:lpstr>
      <vt:lpstr>Patent searching exercise – Part I</vt:lpstr>
      <vt:lpstr>PowerPoint Presentation</vt:lpstr>
      <vt:lpstr>Citation structures evolve over time</vt:lpstr>
      <vt:lpstr>Citations reveal hidden relations among actors</vt:lpstr>
      <vt:lpstr>PowerPoint Presentation</vt:lpstr>
      <vt:lpstr>Legal status </vt:lpstr>
      <vt:lpstr>Three main routes to a patent</vt:lpstr>
      <vt:lpstr>The grant procedure before the EPO</vt:lpstr>
      <vt:lpstr>Finding freely available technologies in a country</vt:lpstr>
      <vt:lpstr>Important distinction: Patent application vs. granted patent</vt:lpstr>
      <vt:lpstr>IP rights need to be kept alive</vt:lpstr>
      <vt:lpstr>Most patents are not kept alive for 20 years</vt:lpstr>
      <vt:lpstr>Legal status – INPADOC database</vt:lpstr>
      <vt:lpstr>Patent searching exercise – Part I</vt:lpstr>
      <vt:lpstr>PowerPoint Presentation</vt:lpstr>
      <vt:lpstr>PowerPoint Presentation</vt:lpstr>
      <vt:lpstr>Patent families: A patent is a national right. A patent family is a collection of national patent consisting of one priority and subsequent patents</vt:lpstr>
      <vt:lpstr>Simple patent families</vt:lpstr>
      <vt:lpstr>Beware of extended patent families</vt:lpstr>
      <vt:lpstr>Patent searching exercise </vt:lpstr>
      <vt:lpstr>PowerPoint Presentation</vt:lpstr>
      <vt:lpstr>EP 2464727 B1</vt:lpstr>
      <vt:lpstr>WO 2011/018227</vt:lpstr>
      <vt:lpstr>On creating powerful data visualizations</vt:lpstr>
      <vt:lpstr>Effective representations of data matters</vt:lpstr>
      <vt:lpstr>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Tidswell</dc:creator>
  <cp:lastModifiedBy>Frank Tietze</cp:lastModifiedBy>
  <cp:revision>3</cp:revision>
  <cp:lastPrinted>2025-02-07T15:06:32Z</cp:lastPrinted>
  <dcterms:created xsi:type="dcterms:W3CDTF">2010-07-01T08:35:39Z</dcterms:created>
  <dcterms:modified xsi:type="dcterms:W3CDTF">2025-05-16T16:17:10Z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0x01010043DFC3A554084042961389AF509200AF</vt:lpwstr>
  </property>
</Properties>
</file>